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9" r:id="rId3"/>
    <p:sldId id="268" r:id="rId4"/>
    <p:sldId id="267" r:id="rId5"/>
    <p:sldId id="264" r:id="rId6"/>
    <p:sldId id="266" r:id="rId7"/>
    <p:sldId id="270" r:id="rId8"/>
    <p:sldId id="271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5" r:id="rId17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3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9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9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9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9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9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9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9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9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9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9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9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900"/>
        </a:p>
      </dgm:t>
    </dgm:pt>
    <dgm:pt modelId="{0D876C62-1191-4F25-A478-93735CA65470}">
      <dgm:prSet phldrT="[Text]" custT="1"/>
      <dgm:spPr/>
      <dgm:t>
        <a:bodyPr/>
        <a:lstStyle/>
        <a:p>
          <a:pPr algn="ctr"/>
          <a:r>
            <a:rPr lang="ca-ES" sz="9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9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900"/>
        </a:p>
      </dgm:t>
    </dgm:pt>
    <dgm:pt modelId="{4A183701-4B8C-4983-BDF6-837A109CEFBD}">
      <dgm:prSet phldrT="[Text]" custT="1"/>
      <dgm:spPr/>
      <dgm:t>
        <a:bodyPr/>
        <a:lstStyle/>
        <a:p>
          <a:pPr algn="ctr"/>
          <a:r>
            <a:rPr lang="ca-ES" sz="9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9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900"/>
        </a:p>
      </dgm:t>
    </dgm:pt>
    <dgm:pt modelId="{FEEA1F19-45EF-4D44-8AE8-7055D41EA346}">
      <dgm:prSet phldrT="[Text]" custT="1"/>
      <dgm:spPr/>
      <dgm:t>
        <a:bodyPr/>
        <a:lstStyle/>
        <a:p>
          <a:pPr algn="ctr"/>
          <a:r>
            <a:rPr lang="ca-ES" sz="9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9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900"/>
        </a:p>
      </dgm:t>
    </dgm:pt>
    <dgm:pt modelId="{5930E0CD-C4FF-4706-A8D5-BF2115889DE2}">
      <dgm:prSet phldrT="[Text]" custT="1"/>
      <dgm:spPr/>
      <dgm:t>
        <a:bodyPr/>
        <a:lstStyle/>
        <a:p>
          <a:pPr algn="ctr"/>
          <a:r>
            <a:rPr lang="ca-ES" sz="9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9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9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 dirty="0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/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/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/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 dirty="0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/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/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/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61D28CE-4044-4F73-A950-EC8FDEE44AC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7693B7AE-E5F5-41BD-919F-0BC05ED95EB1}">
      <dgm:prSet phldrT="[Text]" custT="1"/>
      <dgm:spPr/>
      <dgm:t>
        <a:bodyPr/>
        <a:lstStyle/>
        <a:p>
          <a:pPr algn="ctr"/>
          <a:r>
            <a:rPr lang="ca-ES" sz="600" b="1"/>
            <a:t>Protecció de la petita empresa</a:t>
          </a:r>
        </a:p>
      </dgm:t>
    </dgm:pt>
    <dgm:pt modelId="{E27858F5-810B-4726-B80E-93378F39AF1C}" type="par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7107984-AFEA-4B90-8CA4-D0E9800B490F}" type="sibTrans" cxnId="{9679D90A-30D1-49EC-8682-EF01646F7575}">
      <dgm:prSet/>
      <dgm:spPr/>
      <dgm:t>
        <a:bodyPr/>
        <a:lstStyle/>
        <a:p>
          <a:pPr algn="ctr"/>
          <a:endParaRPr lang="ca-ES" sz="600"/>
        </a:p>
      </dgm:t>
    </dgm:pt>
    <dgm:pt modelId="{C8C7F6EC-903E-42EB-BBAC-0D4B0039BEAC}">
      <dgm:prSet phldrT="[Text]" custT="1"/>
      <dgm:spPr/>
      <dgm:t>
        <a:bodyPr/>
        <a:lstStyle/>
        <a:p>
          <a:pPr algn="ctr"/>
          <a:r>
            <a:rPr lang="ca-ES" sz="600" b="1"/>
            <a:t>Potenciar l’economia cooperativa, social i solidària</a:t>
          </a:r>
        </a:p>
      </dgm:t>
    </dgm:pt>
    <dgm:pt modelId="{708B6662-0642-4C76-B338-C78DC868391B}" type="par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28B63411-2AE0-46A9-8EC1-BEDE0B49B1C6}" type="sibTrans" cxnId="{B32CE863-E65A-4613-A8AE-D5C9C3CD60DF}">
      <dgm:prSet/>
      <dgm:spPr/>
      <dgm:t>
        <a:bodyPr/>
        <a:lstStyle/>
        <a:p>
          <a:pPr algn="ctr"/>
          <a:endParaRPr lang="ca-ES" sz="600"/>
        </a:p>
      </dgm:t>
    </dgm:pt>
    <dgm:pt modelId="{926EDD0C-DBAE-4B3B-A9B5-4E276EC7CB51}">
      <dgm:prSet phldrT="[Text]" custT="1"/>
      <dgm:spPr/>
      <dgm:t>
        <a:bodyPr/>
        <a:lstStyle/>
        <a:p>
          <a:pPr algn="ctr"/>
          <a:r>
            <a:rPr lang="ca-ES" sz="600" b="1"/>
            <a:t>Condicions laborals justes del personal que executa el contracte</a:t>
          </a:r>
        </a:p>
      </dgm:t>
    </dgm:pt>
    <dgm:pt modelId="{BE1A9AB5-148C-4562-8867-AE31221EC146}" type="par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99E390A2-3C2E-479C-885C-9384A002C7FF}" type="sibTrans" cxnId="{A649C604-148E-4267-A2F8-E8791531DBC8}">
      <dgm:prSet/>
      <dgm:spPr/>
      <dgm:t>
        <a:bodyPr/>
        <a:lstStyle/>
        <a:p>
          <a:pPr algn="ctr"/>
          <a:endParaRPr lang="ca-ES" sz="600"/>
        </a:p>
      </dgm:t>
    </dgm:pt>
    <dgm:pt modelId="{3D5FB68C-A5AE-4BAB-B93B-D1FF4E9266CE}">
      <dgm:prSet phldrT="[Text]" custT="1"/>
      <dgm:spPr/>
      <dgm:t>
        <a:bodyPr/>
        <a:lstStyle/>
        <a:p>
          <a:pPr algn="ctr"/>
          <a:r>
            <a:rPr lang="ca-ES" sz="600" b="1"/>
            <a:t>Reducció de la valoració de la oferta econòmica</a:t>
          </a:r>
        </a:p>
      </dgm:t>
    </dgm:pt>
    <dgm:pt modelId="{7AC482E5-9F25-4962-8F7A-313979DB40BC}" type="par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ED62D98A-4DC7-4DD9-966F-769369867CC9}" type="sibTrans" cxnId="{15E3A401-4EA8-4166-B1AA-7EFAC6CEC967}">
      <dgm:prSet/>
      <dgm:spPr/>
      <dgm:t>
        <a:bodyPr/>
        <a:lstStyle/>
        <a:p>
          <a:pPr algn="ctr"/>
          <a:endParaRPr lang="ca-ES" sz="600"/>
        </a:p>
      </dgm:t>
    </dgm:pt>
    <dgm:pt modelId="{0D876C62-1191-4F25-A478-93735CA65470}">
      <dgm:prSet phldrT="[Text]" custT="1"/>
      <dgm:spPr/>
      <dgm:t>
        <a:bodyPr/>
        <a:lstStyle/>
        <a:p>
          <a:pPr algn="ctr"/>
          <a:r>
            <a:rPr lang="ca-ES" sz="600" b="1"/>
            <a:t>Compra pública ètica</a:t>
          </a:r>
        </a:p>
      </dgm:t>
    </dgm:pt>
    <dgm:pt modelId="{947FFEC4-7A45-46C3-A442-3CB23216E82D}" type="par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79E994D4-5B51-4315-80E7-E08781418890}" type="sibTrans" cxnId="{2D4AD0B3-B763-45F1-8D49-18162D947A67}">
      <dgm:prSet/>
      <dgm:spPr/>
      <dgm:t>
        <a:bodyPr/>
        <a:lstStyle/>
        <a:p>
          <a:pPr algn="ctr"/>
          <a:endParaRPr lang="ca-ES" sz="600"/>
        </a:p>
      </dgm:t>
    </dgm:pt>
    <dgm:pt modelId="{4A183701-4B8C-4983-BDF6-837A109CEFBD}">
      <dgm:prSet phldrT="[Text]" custT="1"/>
      <dgm:spPr/>
      <dgm:t>
        <a:bodyPr/>
        <a:lstStyle/>
        <a:p>
          <a:pPr algn="ctr"/>
          <a:r>
            <a:rPr lang="ca-ES" sz="600" b="1"/>
            <a:t>Impuls d’una organització social, justa i democràtica</a:t>
          </a:r>
        </a:p>
      </dgm:t>
    </dgm:pt>
    <dgm:pt modelId="{EBA2F214-C6F5-4E5B-96F4-F66D5016A67B}" type="par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9BB996DC-D23D-474D-A281-7457F379E06D}" type="sibTrans" cxnId="{06FF1E3C-CEB1-471B-8EDF-C3D0B05A2781}">
      <dgm:prSet/>
      <dgm:spPr/>
      <dgm:t>
        <a:bodyPr/>
        <a:lstStyle/>
        <a:p>
          <a:pPr algn="ctr"/>
          <a:endParaRPr lang="ca-ES" sz="600"/>
        </a:p>
      </dgm:t>
    </dgm:pt>
    <dgm:pt modelId="{FEEA1F19-45EF-4D44-8AE8-7055D41EA346}">
      <dgm:prSet phldrT="[Text]" custT="1"/>
      <dgm:spPr/>
      <dgm:t>
        <a:bodyPr/>
        <a:lstStyle/>
        <a:p>
          <a:pPr algn="ctr"/>
          <a:r>
            <a:rPr lang="ca-ES" sz="600" b="1"/>
            <a:t>Mesures ambientals</a:t>
          </a:r>
        </a:p>
      </dgm:t>
    </dgm:pt>
    <dgm:pt modelId="{FD8768F7-E6B4-44E8-B7BB-F942C3F2F976}" type="par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79F8F2C4-3858-4DB0-9D3B-1A289F48A16C}" type="sibTrans" cxnId="{65BF0842-9759-460F-93A6-C072A6BC15B0}">
      <dgm:prSet/>
      <dgm:spPr/>
      <dgm:t>
        <a:bodyPr/>
        <a:lstStyle/>
        <a:p>
          <a:pPr algn="ctr"/>
          <a:endParaRPr lang="ca-ES" sz="600"/>
        </a:p>
      </dgm:t>
    </dgm:pt>
    <dgm:pt modelId="{5930E0CD-C4FF-4706-A8D5-BF2115889DE2}">
      <dgm:prSet phldrT="[Text]" custT="1"/>
      <dgm:spPr/>
      <dgm:t>
        <a:bodyPr/>
        <a:lstStyle/>
        <a:p>
          <a:pPr algn="ctr"/>
          <a:r>
            <a:rPr lang="ca-ES" sz="600" b="1"/>
            <a:t>Nova governança</a:t>
          </a:r>
        </a:p>
      </dgm:t>
    </dgm:pt>
    <dgm:pt modelId="{4A1C4C07-EFA5-4F58-B202-A08AD25D6082}" type="sibTrans" cxnId="{9511F30D-6079-42BB-9B52-E26761FAD5F7}">
      <dgm:prSet/>
      <dgm:spPr/>
      <dgm:t>
        <a:bodyPr/>
        <a:lstStyle/>
        <a:p>
          <a:endParaRPr lang="ca-ES" sz="600"/>
        </a:p>
      </dgm:t>
    </dgm:pt>
    <dgm:pt modelId="{53C7E660-0BCB-41FA-B340-7BB1D5D787A2}" type="parTrans" cxnId="{9511F30D-6079-42BB-9B52-E26761FAD5F7}">
      <dgm:prSet/>
      <dgm:spPr/>
      <dgm:t>
        <a:bodyPr/>
        <a:lstStyle/>
        <a:p>
          <a:endParaRPr lang="ca-ES" sz="600"/>
        </a:p>
      </dgm:t>
    </dgm:pt>
    <dgm:pt modelId="{2FAA2539-D39F-448F-976B-13FC031CD903}" type="pres">
      <dgm:prSet presAssocID="{261D28CE-4044-4F73-A950-EC8FDEE44ACA}" presName="CompostProcess" presStyleCnt="0">
        <dgm:presLayoutVars>
          <dgm:dir/>
          <dgm:resizeHandles val="exact"/>
        </dgm:presLayoutVars>
      </dgm:prSet>
      <dgm:spPr/>
    </dgm:pt>
    <dgm:pt modelId="{0BDF63F7-9EFF-4698-86E2-B9F55F2ABD64}" type="pres">
      <dgm:prSet presAssocID="{261D28CE-4044-4F73-A950-EC8FDEE44ACA}" presName="arrow" presStyleLbl="bgShp" presStyleIdx="0" presStyleCnt="1"/>
      <dgm:spPr/>
      <dgm:t>
        <a:bodyPr/>
        <a:lstStyle/>
        <a:p>
          <a:endParaRPr lang="es-ES"/>
        </a:p>
      </dgm:t>
    </dgm:pt>
    <dgm:pt modelId="{3B574229-2430-4C86-8AC3-C27D7488D3DF}" type="pres">
      <dgm:prSet presAssocID="{261D28CE-4044-4F73-A950-EC8FDEE44ACA}" presName="linearProcess" presStyleCnt="0"/>
      <dgm:spPr/>
    </dgm:pt>
    <dgm:pt modelId="{BF3AE623-44D7-44E6-AEBD-CE8B63D3C068}" type="pres">
      <dgm:prSet presAssocID="{7693B7AE-E5F5-41BD-919F-0BC05ED95EB1}" presName="textNode" presStyleLbl="node1" presStyleIdx="0" presStyleCnt="8" custScaleY="10083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4E1330-021A-4851-A792-6B5DD1FCB96F}" type="pres">
      <dgm:prSet presAssocID="{C7107984-AFEA-4B90-8CA4-D0E9800B490F}" presName="sibTrans" presStyleCnt="0"/>
      <dgm:spPr/>
    </dgm:pt>
    <dgm:pt modelId="{7B2C3512-428F-4446-80F7-24BEB6983A19}" type="pres">
      <dgm:prSet presAssocID="{C8C7F6EC-903E-42EB-BBAC-0D4B0039BEAC}" presName="textNode" presStyleLbl="node1" presStyleIdx="1" presStyleCnt="8" custScaleX="135739" custScaleY="994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BF4E161-F00D-4042-A9CF-2F04DF10186A}" type="pres">
      <dgm:prSet presAssocID="{28B63411-2AE0-46A9-8EC1-BEDE0B49B1C6}" presName="sibTrans" presStyleCnt="0"/>
      <dgm:spPr/>
    </dgm:pt>
    <dgm:pt modelId="{579DA4C0-FD9D-4051-8ABE-657110166C53}" type="pres">
      <dgm:prSet presAssocID="{926EDD0C-DBAE-4B3B-A9B5-4E276EC7CB51}" presName="textNode" presStyleLbl="node1" presStyleIdx="2" presStyleCnt="8" custScaleX="121975" custScaleY="102919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9E8A2E7-C8D6-4E5D-A26A-49FFBE4986F8}" type="pres">
      <dgm:prSet presAssocID="{99E390A2-3C2E-479C-885C-9384A002C7FF}" presName="sibTrans" presStyleCnt="0"/>
      <dgm:spPr/>
    </dgm:pt>
    <dgm:pt modelId="{AA4D276A-AB5D-4FFB-B778-F81CB7DA1EB0}" type="pres">
      <dgm:prSet presAssocID="{3D5FB68C-A5AE-4BAB-B93B-D1FF4E9266CE}" presName="textNode" presStyleLbl="node1" presStyleIdx="3" presStyleCnt="8" custScaleX="117896" custScaleY="99594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C9FA016-ED21-4511-956F-FC6F1DA8F48F}" type="pres">
      <dgm:prSet presAssocID="{ED62D98A-4DC7-4DD9-966F-769369867CC9}" presName="sibTrans" presStyleCnt="0"/>
      <dgm:spPr/>
    </dgm:pt>
    <dgm:pt modelId="{EA70E96B-8966-46D5-836F-A667F81D29D9}" type="pres">
      <dgm:prSet presAssocID="{0D876C62-1191-4F25-A478-93735CA65470}" presName="textNode" presStyleLbl="node1" presStyleIdx="4" presStyleCnt="8" custScaleY="9588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B7F00B-65DC-4E21-B679-A52B954AA5F8}" type="pres">
      <dgm:prSet presAssocID="{79E994D4-5B51-4315-80E7-E08781418890}" presName="sibTrans" presStyleCnt="0"/>
      <dgm:spPr/>
    </dgm:pt>
    <dgm:pt modelId="{598EC0A1-15AD-4586-9068-5793D7182C67}" type="pres">
      <dgm:prSet presAssocID="{4A183701-4B8C-4983-BDF6-837A109CEFBD}" presName="textNode" presStyleLbl="node1" presStyleIdx="5" presStyleCnt="8" custScaleX="141843" custScaleY="9464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BD9926E-A089-4343-AB27-7F6EA5697720}" type="pres">
      <dgm:prSet presAssocID="{9BB996DC-D23D-474D-A281-7457F379E06D}" presName="sibTrans" presStyleCnt="0"/>
      <dgm:spPr/>
    </dgm:pt>
    <dgm:pt modelId="{17364FDE-F843-4A81-8352-6AD327DCA2B1}" type="pres">
      <dgm:prSet presAssocID="{FEEA1F19-45EF-4D44-8AE8-7055D41EA346}" presName="textNode" presStyleLbl="node1" presStyleIdx="6" presStyleCnt="8" custScaleX="129003" custScaleY="93408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35B68DBB-B6FB-4882-BEE2-F218E0A17809}" type="pres">
      <dgm:prSet presAssocID="{79F8F2C4-3858-4DB0-9D3B-1A289F48A16C}" presName="sibTrans" presStyleCnt="0"/>
      <dgm:spPr/>
    </dgm:pt>
    <dgm:pt modelId="{0986C7C2-1D7D-42DE-BA40-FF282EF58D91}" type="pres">
      <dgm:prSet presAssocID="{5930E0CD-C4FF-4706-A8D5-BF2115889DE2}" presName="textNode" presStyleLbl="node1" presStyleIdx="7" presStyleCnt="8" custScaleX="132758" custScaleY="909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4AD0B3-B763-45F1-8D49-18162D947A67}" srcId="{261D28CE-4044-4F73-A950-EC8FDEE44ACA}" destId="{0D876C62-1191-4F25-A478-93735CA65470}" srcOrd="4" destOrd="0" parTransId="{947FFEC4-7A45-46C3-A442-3CB23216E82D}" sibTransId="{79E994D4-5B51-4315-80E7-E08781418890}"/>
    <dgm:cxn modelId="{36E0578D-F766-4596-A581-4CB5C06FE2AF}" type="presOf" srcId="{3D5FB68C-A5AE-4BAB-B93B-D1FF4E9266CE}" destId="{AA4D276A-AB5D-4FFB-B778-F81CB7DA1EB0}" srcOrd="0" destOrd="0" presId="urn:microsoft.com/office/officeart/2005/8/layout/hProcess9"/>
    <dgm:cxn modelId="{CE724351-F371-4FC7-94E2-39BC2E655CE6}" type="presOf" srcId="{0D876C62-1191-4F25-A478-93735CA65470}" destId="{EA70E96B-8966-46D5-836F-A667F81D29D9}" srcOrd="0" destOrd="0" presId="urn:microsoft.com/office/officeart/2005/8/layout/hProcess9"/>
    <dgm:cxn modelId="{E4165C77-CC3D-434A-B7D7-73A036B968F1}" type="presOf" srcId="{FEEA1F19-45EF-4D44-8AE8-7055D41EA346}" destId="{17364FDE-F843-4A81-8352-6AD327DCA2B1}" srcOrd="0" destOrd="0" presId="urn:microsoft.com/office/officeart/2005/8/layout/hProcess9"/>
    <dgm:cxn modelId="{65BF0842-9759-460F-93A6-C072A6BC15B0}" srcId="{261D28CE-4044-4F73-A950-EC8FDEE44ACA}" destId="{FEEA1F19-45EF-4D44-8AE8-7055D41EA346}" srcOrd="6" destOrd="0" parTransId="{FD8768F7-E6B4-44E8-B7BB-F942C3F2F976}" sibTransId="{79F8F2C4-3858-4DB0-9D3B-1A289F48A16C}"/>
    <dgm:cxn modelId="{A2808FB0-25F2-4457-8E58-BDA092F654EF}" type="presOf" srcId="{4A183701-4B8C-4983-BDF6-837A109CEFBD}" destId="{598EC0A1-15AD-4586-9068-5793D7182C67}" srcOrd="0" destOrd="0" presId="urn:microsoft.com/office/officeart/2005/8/layout/hProcess9"/>
    <dgm:cxn modelId="{B32CE863-E65A-4613-A8AE-D5C9C3CD60DF}" srcId="{261D28CE-4044-4F73-A950-EC8FDEE44ACA}" destId="{C8C7F6EC-903E-42EB-BBAC-0D4B0039BEAC}" srcOrd="1" destOrd="0" parTransId="{708B6662-0642-4C76-B338-C78DC868391B}" sibTransId="{28B63411-2AE0-46A9-8EC1-BEDE0B49B1C6}"/>
    <dgm:cxn modelId="{86D677D5-F632-486A-9548-0C708E5707C1}" type="presOf" srcId="{7693B7AE-E5F5-41BD-919F-0BC05ED95EB1}" destId="{BF3AE623-44D7-44E6-AEBD-CE8B63D3C068}" srcOrd="0" destOrd="0" presId="urn:microsoft.com/office/officeart/2005/8/layout/hProcess9"/>
    <dgm:cxn modelId="{F498971F-3A18-41D3-BC6F-66B00E082F90}" type="presOf" srcId="{261D28CE-4044-4F73-A950-EC8FDEE44ACA}" destId="{2FAA2539-D39F-448F-976B-13FC031CD903}" srcOrd="0" destOrd="0" presId="urn:microsoft.com/office/officeart/2005/8/layout/hProcess9"/>
    <dgm:cxn modelId="{9679D90A-30D1-49EC-8682-EF01646F7575}" srcId="{261D28CE-4044-4F73-A950-EC8FDEE44ACA}" destId="{7693B7AE-E5F5-41BD-919F-0BC05ED95EB1}" srcOrd="0" destOrd="0" parTransId="{E27858F5-810B-4726-B80E-93378F39AF1C}" sibTransId="{C7107984-AFEA-4B90-8CA4-D0E9800B490F}"/>
    <dgm:cxn modelId="{59FAEBCD-2288-418A-9B21-EC9AE4CA4526}" type="presOf" srcId="{C8C7F6EC-903E-42EB-BBAC-0D4B0039BEAC}" destId="{7B2C3512-428F-4446-80F7-24BEB6983A19}" srcOrd="0" destOrd="0" presId="urn:microsoft.com/office/officeart/2005/8/layout/hProcess9"/>
    <dgm:cxn modelId="{06FF1E3C-CEB1-471B-8EDF-C3D0B05A2781}" srcId="{261D28CE-4044-4F73-A950-EC8FDEE44ACA}" destId="{4A183701-4B8C-4983-BDF6-837A109CEFBD}" srcOrd="5" destOrd="0" parTransId="{EBA2F214-C6F5-4E5B-96F4-F66D5016A67B}" sibTransId="{9BB996DC-D23D-474D-A281-7457F379E06D}"/>
    <dgm:cxn modelId="{15E3A401-4EA8-4166-B1AA-7EFAC6CEC967}" srcId="{261D28CE-4044-4F73-A950-EC8FDEE44ACA}" destId="{3D5FB68C-A5AE-4BAB-B93B-D1FF4E9266CE}" srcOrd="3" destOrd="0" parTransId="{7AC482E5-9F25-4962-8F7A-313979DB40BC}" sibTransId="{ED62D98A-4DC7-4DD9-966F-769369867CC9}"/>
    <dgm:cxn modelId="{88F856A7-342D-464A-8725-69A0F30300B8}" type="presOf" srcId="{5930E0CD-C4FF-4706-A8D5-BF2115889DE2}" destId="{0986C7C2-1D7D-42DE-BA40-FF282EF58D91}" srcOrd="0" destOrd="0" presId="urn:microsoft.com/office/officeart/2005/8/layout/hProcess9"/>
    <dgm:cxn modelId="{6F4324F9-6458-4AD0-A63C-5F94C1883B38}" type="presOf" srcId="{926EDD0C-DBAE-4B3B-A9B5-4E276EC7CB51}" destId="{579DA4C0-FD9D-4051-8ABE-657110166C53}" srcOrd="0" destOrd="0" presId="urn:microsoft.com/office/officeart/2005/8/layout/hProcess9"/>
    <dgm:cxn modelId="{A649C604-148E-4267-A2F8-E8791531DBC8}" srcId="{261D28CE-4044-4F73-A950-EC8FDEE44ACA}" destId="{926EDD0C-DBAE-4B3B-A9B5-4E276EC7CB51}" srcOrd="2" destOrd="0" parTransId="{BE1A9AB5-148C-4562-8867-AE31221EC146}" sibTransId="{99E390A2-3C2E-479C-885C-9384A002C7FF}"/>
    <dgm:cxn modelId="{9511F30D-6079-42BB-9B52-E26761FAD5F7}" srcId="{261D28CE-4044-4F73-A950-EC8FDEE44ACA}" destId="{5930E0CD-C4FF-4706-A8D5-BF2115889DE2}" srcOrd="7" destOrd="0" parTransId="{53C7E660-0BCB-41FA-B340-7BB1D5D787A2}" sibTransId="{4A1C4C07-EFA5-4F58-B202-A08AD25D6082}"/>
    <dgm:cxn modelId="{8C74D724-F50F-4B52-9CF5-258BDD01778B}" type="presParOf" srcId="{2FAA2539-D39F-448F-976B-13FC031CD903}" destId="{0BDF63F7-9EFF-4698-86E2-B9F55F2ABD64}" srcOrd="0" destOrd="0" presId="urn:microsoft.com/office/officeart/2005/8/layout/hProcess9"/>
    <dgm:cxn modelId="{D1CD5A1B-E814-4D64-80BF-53C4C7F53F43}" type="presParOf" srcId="{2FAA2539-D39F-448F-976B-13FC031CD903}" destId="{3B574229-2430-4C86-8AC3-C27D7488D3DF}" srcOrd="1" destOrd="0" presId="urn:microsoft.com/office/officeart/2005/8/layout/hProcess9"/>
    <dgm:cxn modelId="{13389892-606A-4817-A634-950023801416}" type="presParOf" srcId="{3B574229-2430-4C86-8AC3-C27D7488D3DF}" destId="{BF3AE623-44D7-44E6-AEBD-CE8B63D3C068}" srcOrd="0" destOrd="0" presId="urn:microsoft.com/office/officeart/2005/8/layout/hProcess9"/>
    <dgm:cxn modelId="{6BC50D24-54FA-4FFA-9764-ED952BE23421}" type="presParOf" srcId="{3B574229-2430-4C86-8AC3-C27D7488D3DF}" destId="{EE4E1330-021A-4851-A792-6B5DD1FCB96F}" srcOrd="1" destOrd="0" presId="urn:microsoft.com/office/officeart/2005/8/layout/hProcess9"/>
    <dgm:cxn modelId="{05410AD7-CE76-4260-9499-210DD2E0322F}" type="presParOf" srcId="{3B574229-2430-4C86-8AC3-C27D7488D3DF}" destId="{7B2C3512-428F-4446-80F7-24BEB6983A19}" srcOrd="2" destOrd="0" presId="urn:microsoft.com/office/officeart/2005/8/layout/hProcess9"/>
    <dgm:cxn modelId="{469F3403-3710-43E0-B434-36E6799379CE}" type="presParOf" srcId="{3B574229-2430-4C86-8AC3-C27D7488D3DF}" destId="{1BF4E161-F00D-4042-A9CF-2F04DF10186A}" srcOrd="3" destOrd="0" presId="urn:microsoft.com/office/officeart/2005/8/layout/hProcess9"/>
    <dgm:cxn modelId="{3C7BA49A-1AFE-4260-819F-973178CA3C1D}" type="presParOf" srcId="{3B574229-2430-4C86-8AC3-C27D7488D3DF}" destId="{579DA4C0-FD9D-4051-8ABE-657110166C53}" srcOrd="4" destOrd="0" presId="urn:microsoft.com/office/officeart/2005/8/layout/hProcess9"/>
    <dgm:cxn modelId="{F6A9B55D-AF33-403D-8EF6-F8379CAE8BB1}" type="presParOf" srcId="{3B574229-2430-4C86-8AC3-C27D7488D3DF}" destId="{E9E8A2E7-C8D6-4E5D-A26A-49FFBE4986F8}" srcOrd="5" destOrd="0" presId="urn:microsoft.com/office/officeart/2005/8/layout/hProcess9"/>
    <dgm:cxn modelId="{5C502580-252C-4DD2-806E-C9A238674DD2}" type="presParOf" srcId="{3B574229-2430-4C86-8AC3-C27D7488D3DF}" destId="{AA4D276A-AB5D-4FFB-B778-F81CB7DA1EB0}" srcOrd="6" destOrd="0" presId="urn:microsoft.com/office/officeart/2005/8/layout/hProcess9"/>
    <dgm:cxn modelId="{5C1D3442-1E71-415B-8925-09CF06C55A58}" type="presParOf" srcId="{3B574229-2430-4C86-8AC3-C27D7488D3DF}" destId="{5C9FA016-ED21-4511-956F-FC6F1DA8F48F}" srcOrd="7" destOrd="0" presId="urn:microsoft.com/office/officeart/2005/8/layout/hProcess9"/>
    <dgm:cxn modelId="{2B7BC99D-1381-4EED-8323-8C9563198AB0}" type="presParOf" srcId="{3B574229-2430-4C86-8AC3-C27D7488D3DF}" destId="{EA70E96B-8966-46D5-836F-A667F81D29D9}" srcOrd="8" destOrd="0" presId="urn:microsoft.com/office/officeart/2005/8/layout/hProcess9"/>
    <dgm:cxn modelId="{656BBF10-24E7-4DDF-B5F5-5B1420C5C0DA}" type="presParOf" srcId="{3B574229-2430-4C86-8AC3-C27D7488D3DF}" destId="{A6B7F00B-65DC-4E21-B679-A52B954AA5F8}" srcOrd="9" destOrd="0" presId="urn:microsoft.com/office/officeart/2005/8/layout/hProcess9"/>
    <dgm:cxn modelId="{C0047005-056D-4DF1-8E36-5989D3DD735D}" type="presParOf" srcId="{3B574229-2430-4C86-8AC3-C27D7488D3DF}" destId="{598EC0A1-15AD-4586-9068-5793D7182C67}" srcOrd="10" destOrd="0" presId="urn:microsoft.com/office/officeart/2005/8/layout/hProcess9"/>
    <dgm:cxn modelId="{615F6A4C-2523-4A63-B9C5-281D703BB576}" type="presParOf" srcId="{3B574229-2430-4C86-8AC3-C27D7488D3DF}" destId="{2BD9926E-A089-4343-AB27-7F6EA5697720}" srcOrd="11" destOrd="0" presId="urn:microsoft.com/office/officeart/2005/8/layout/hProcess9"/>
    <dgm:cxn modelId="{C128011C-CD20-4D46-A78B-6BF3EDC1B72E}" type="presParOf" srcId="{3B574229-2430-4C86-8AC3-C27D7488D3DF}" destId="{17364FDE-F843-4A81-8352-6AD327DCA2B1}" srcOrd="12" destOrd="0" presId="urn:microsoft.com/office/officeart/2005/8/layout/hProcess9"/>
    <dgm:cxn modelId="{B7B108E3-7902-4955-84CB-7CCD03C651A4}" type="presParOf" srcId="{3B574229-2430-4C86-8AC3-C27D7488D3DF}" destId="{35B68DBB-B6FB-4882-BEE2-F218E0A17809}" srcOrd="13" destOrd="0" presId="urn:microsoft.com/office/officeart/2005/8/layout/hProcess9"/>
    <dgm:cxn modelId="{C4559B13-C269-45FE-96FC-70E78293E651}" type="presParOf" srcId="{3B574229-2430-4C86-8AC3-C27D7488D3DF}" destId="{0986C7C2-1D7D-42DE-BA40-FF282EF58D91}" srcOrd="1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577101" y="0"/>
          <a:ext cx="6540484" cy="316835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5798" y="945239"/>
          <a:ext cx="701088" cy="12778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Protecció de la petita empresa</a:t>
          </a:r>
        </a:p>
      </dsp:txBody>
      <dsp:txXfrm>
        <a:off x="40022" y="979463"/>
        <a:ext cx="632640" cy="1209423"/>
      </dsp:txXfrm>
    </dsp:sp>
    <dsp:sp modelId="{7B2C3512-428F-4446-80F7-24BEB6983A19}">
      <dsp:nvSpPr>
        <dsp:cNvPr id="0" name=""/>
        <dsp:cNvSpPr/>
      </dsp:nvSpPr>
      <dsp:spPr>
        <a:xfrm>
          <a:off x="823734" y="953711"/>
          <a:ext cx="951650" cy="126092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Potenciar l’economia cooperativa, social i solidària</a:t>
          </a:r>
        </a:p>
      </dsp:txBody>
      <dsp:txXfrm>
        <a:off x="870190" y="1000167"/>
        <a:ext cx="858738" cy="1168015"/>
      </dsp:txXfrm>
    </dsp:sp>
    <dsp:sp modelId="{579DA4C0-FD9D-4051-8ABE-657110166C53}">
      <dsp:nvSpPr>
        <dsp:cNvPr id="0" name=""/>
        <dsp:cNvSpPr/>
      </dsp:nvSpPr>
      <dsp:spPr>
        <a:xfrm>
          <a:off x="1892233" y="932008"/>
          <a:ext cx="855152" cy="130433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Condicions laborals justes del personal que executa el contracte</a:t>
          </a:r>
        </a:p>
      </dsp:txBody>
      <dsp:txXfrm>
        <a:off x="1933978" y="973753"/>
        <a:ext cx="771662" cy="1220844"/>
      </dsp:txXfrm>
    </dsp:sp>
    <dsp:sp modelId="{AA4D276A-AB5D-4FFB-B778-F81CB7DA1EB0}">
      <dsp:nvSpPr>
        <dsp:cNvPr id="0" name=""/>
        <dsp:cNvSpPr/>
      </dsp:nvSpPr>
      <dsp:spPr>
        <a:xfrm>
          <a:off x="2864233" y="953078"/>
          <a:ext cx="826555" cy="12621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Reducció de la valoració de la oferta econòmica</a:t>
          </a:r>
        </a:p>
      </dsp:txBody>
      <dsp:txXfrm>
        <a:off x="2904582" y="993427"/>
        <a:ext cx="745857" cy="1181496"/>
      </dsp:txXfrm>
    </dsp:sp>
    <dsp:sp modelId="{EA70E96B-8966-46D5-836F-A667F81D29D9}">
      <dsp:nvSpPr>
        <dsp:cNvPr id="0" name=""/>
        <dsp:cNvSpPr/>
      </dsp:nvSpPr>
      <dsp:spPr>
        <a:xfrm>
          <a:off x="3807636" y="976599"/>
          <a:ext cx="701088" cy="121515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Compra pública ètica</a:t>
          </a:r>
        </a:p>
      </dsp:txBody>
      <dsp:txXfrm>
        <a:off x="3841860" y="1010823"/>
        <a:ext cx="632640" cy="1146703"/>
      </dsp:txXfrm>
    </dsp:sp>
    <dsp:sp modelId="{598EC0A1-15AD-4586-9068-5793D7182C67}">
      <dsp:nvSpPr>
        <dsp:cNvPr id="0" name=""/>
        <dsp:cNvSpPr/>
      </dsp:nvSpPr>
      <dsp:spPr>
        <a:xfrm>
          <a:off x="4625573" y="984438"/>
          <a:ext cx="994444" cy="1199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Impuls d’una organització social, justa i democràtica</a:t>
          </a:r>
        </a:p>
      </dsp:txBody>
      <dsp:txXfrm>
        <a:off x="4674118" y="1032983"/>
        <a:ext cx="897354" cy="1102384"/>
      </dsp:txXfrm>
    </dsp:sp>
    <dsp:sp modelId="{17364FDE-F843-4A81-8352-6AD327DCA2B1}">
      <dsp:nvSpPr>
        <dsp:cNvPr id="0" name=""/>
        <dsp:cNvSpPr/>
      </dsp:nvSpPr>
      <dsp:spPr>
        <a:xfrm>
          <a:off x="5736865" y="992276"/>
          <a:ext cx="904424" cy="118379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Mesures ambientals</a:t>
          </a:r>
        </a:p>
      </dsp:txBody>
      <dsp:txXfrm>
        <a:off x="5781015" y="1036426"/>
        <a:ext cx="816124" cy="1095497"/>
      </dsp:txXfrm>
    </dsp:sp>
    <dsp:sp modelId="{0986C7C2-1D7D-42DE-BA40-FF282EF58D91}">
      <dsp:nvSpPr>
        <dsp:cNvPr id="0" name=""/>
        <dsp:cNvSpPr/>
      </dsp:nvSpPr>
      <dsp:spPr>
        <a:xfrm>
          <a:off x="6758138" y="1007953"/>
          <a:ext cx="930750" cy="115244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900" b="1" kern="1200"/>
            <a:t>Nova governança</a:t>
          </a:r>
        </a:p>
      </dsp:txBody>
      <dsp:txXfrm>
        <a:off x="6803573" y="1053388"/>
        <a:ext cx="839880" cy="10615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 dirty="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 dirty="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F63F7-9EFF-4698-86E2-B9F55F2ABD64}">
      <dsp:nvSpPr>
        <dsp:cNvPr id="0" name=""/>
        <dsp:cNvSpPr/>
      </dsp:nvSpPr>
      <dsp:spPr>
        <a:xfrm>
          <a:off x="318243" y="0"/>
          <a:ext cx="3606759" cy="17471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AE623-44D7-44E6-AEBD-CE8B63D3C068}">
      <dsp:nvSpPr>
        <dsp:cNvPr id="0" name=""/>
        <dsp:cNvSpPr/>
      </dsp:nvSpPr>
      <dsp:spPr>
        <a:xfrm>
          <a:off x="3197" y="521253"/>
          <a:ext cx="386616" cy="7046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Protecció de la petita empresa</a:t>
          </a:r>
        </a:p>
      </dsp:txBody>
      <dsp:txXfrm>
        <a:off x="22070" y="540126"/>
        <a:ext cx="348870" cy="666938"/>
      </dsp:txXfrm>
    </dsp:sp>
    <dsp:sp modelId="{7B2C3512-428F-4446-80F7-24BEB6983A19}">
      <dsp:nvSpPr>
        <dsp:cNvPr id="0" name=""/>
        <dsp:cNvSpPr/>
      </dsp:nvSpPr>
      <dsp:spPr>
        <a:xfrm>
          <a:off x="454249" y="525925"/>
          <a:ext cx="524788" cy="6953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Potenciar l’economia cooperativa, social i solidària</a:t>
          </a:r>
        </a:p>
      </dsp:txBody>
      <dsp:txXfrm>
        <a:off x="479867" y="551543"/>
        <a:ext cx="473552" cy="644104"/>
      </dsp:txXfrm>
    </dsp:sp>
    <dsp:sp modelId="{579DA4C0-FD9D-4051-8ABE-657110166C53}">
      <dsp:nvSpPr>
        <dsp:cNvPr id="0" name=""/>
        <dsp:cNvSpPr/>
      </dsp:nvSpPr>
      <dsp:spPr>
        <a:xfrm>
          <a:off x="1043474" y="513957"/>
          <a:ext cx="471574" cy="7192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Condicions laborals justes del personal que executa el contracte</a:t>
          </a:r>
        </a:p>
      </dsp:txBody>
      <dsp:txXfrm>
        <a:off x="1066494" y="536977"/>
        <a:ext cx="425534" cy="673236"/>
      </dsp:txXfrm>
    </dsp:sp>
    <dsp:sp modelId="{AA4D276A-AB5D-4FFB-B778-F81CB7DA1EB0}">
      <dsp:nvSpPr>
        <dsp:cNvPr id="0" name=""/>
        <dsp:cNvSpPr/>
      </dsp:nvSpPr>
      <dsp:spPr>
        <a:xfrm>
          <a:off x="1579485" y="525576"/>
          <a:ext cx="455804" cy="6960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Reducció de la valoració de la oferta econòmica</a:t>
          </a:r>
        </a:p>
      </dsp:txBody>
      <dsp:txXfrm>
        <a:off x="1601736" y="547827"/>
        <a:ext cx="411302" cy="651536"/>
      </dsp:txXfrm>
    </dsp:sp>
    <dsp:sp modelId="{EA70E96B-8966-46D5-836F-A667F81D29D9}">
      <dsp:nvSpPr>
        <dsp:cNvPr id="0" name=""/>
        <dsp:cNvSpPr/>
      </dsp:nvSpPr>
      <dsp:spPr>
        <a:xfrm>
          <a:off x="2099726" y="538547"/>
          <a:ext cx="386616" cy="67009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Compra pública ètica</a:t>
          </a:r>
        </a:p>
      </dsp:txBody>
      <dsp:txXfrm>
        <a:off x="2118599" y="557420"/>
        <a:ext cx="348870" cy="632350"/>
      </dsp:txXfrm>
    </dsp:sp>
    <dsp:sp modelId="{598EC0A1-15AD-4586-9068-5793D7182C67}">
      <dsp:nvSpPr>
        <dsp:cNvPr id="0" name=""/>
        <dsp:cNvSpPr/>
      </dsp:nvSpPr>
      <dsp:spPr>
        <a:xfrm>
          <a:off x="2550778" y="542869"/>
          <a:ext cx="548387" cy="6614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Impuls d’una organització social, justa i democràtica</a:t>
          </a:r>
        </a:p>
      </dsp:txBody>
      <dsp:txXfrm>
        <a:off x="2577548" y="569639"/>
        <a:ext cx="494847" cy="607911"/>
      </dsp:txXfrm>
    </dsp:sp>
    <dsp:sp modelId="{17364FDE-F843-4A81-8352-6AD327DCA2B1}">
      <dsp:nvSpPr>
        <dsp:cNvPr id="0" name=""/>
        <dsp:cNvSpPr/>
      </dsp:nvSpPr>
      <dsp:spPr>
        <a:xfrm>
          <a:off x="3163602" y="547192"/>
          <a:ext cx="498746" cy="65280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Mesures ambientals</a:t>
          </a:r>
        </a:p>
      </dsp:txBody>
      <dsp:txXfrm>
        <a:off x="3187949" y="571539"/>
        <a:ext cx="450052" cy="604112"/>
      </dsp:txXfrm>
    </dsp:sp>
    <dsp:sp modelId="{0986C7C2-1D7D-42DE-BA40-FF282EF58D91}">
      <dsp:nvSpPr>
        <dsp:cNvPr id="0" name=""/>
        <dsp:cNvSpPr/>
      </dsp:nvSpPr>
      <dsp:spPr>
        <a:xfrm>
          <a:off x="3726784" y="555837"/>
          <a:ext cx="513263" cy="6355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600" b="1" kern="1200"/>
            <a:t>Nova governança</a:t>
          </a:r>
        </a:p>
      </dsp:txBody>
      <dsp:txXfrm>
        <a:off x="3751839" y="580892"/>
        <a:ext cx="463153" cy="585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83D16-5B78-4BC7-B5FF-9AEBFC414923}" type="datetimeFigureOut">
              <a:rPr lang="en-US" smtClean="0"/>
              <a:t>5/28/2016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876F4-ED11-4AF3-B5F4-F80CD425A1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876F4-ED11-4AF3-B5F4-F80CD425A1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9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3606-1A23-46D6-B57F-7324CEFA4B91}" type="datetimeFigureOut">
              <a:rPr lang="ca-ES" smtClean="0"/>
              <a:pPr/>
              <a:t>28/05/2016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E423B-8D3E-459A-A26E-79E1BB27196F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t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" y="2356"/>
            <a:ext cx="9125146" cy="6853287"/>
          </a:xfrm>
          <a:prstGeom prst="rect">
            <a:avLst/>
          </a:prstGeom>
        </p:spPr>
      </p:pic>
      <p:pic>
        <p:nvPicPr>
          <p:cNvPr id="7" name="Imat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" y="0"/>
            <a:ext cx="9125146" cy="68532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57224" y="1890504"/>
            <a:ext cx="7891240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</a:pPr>
            <a:r>
              <a:rPr lang="ca-ES" sz="5000" b="1" dirty="0" smtClean="0">
                <a:latin typeface="Arial" pitchFamily="34" charset="0"/>
                <a:cs typeface="Arial" pitchFamily="34" charset="0"/>
              </a:rPr>
              <a:t>Guies de </a:t>
            </a:r>
            <a:r>
              <a:rPr lang="ca-ES" sz="5000" b="1" dirty="0">
                <a:latin typeface="Arial" pitchFamily="34" charset="0"/>
                <a:cs typeface="Arial" pitchFamily="34" charset="0"/>
              </a:rPr>
              <a:t>contractació pública social i ambiental </a:t>
            </a:r>
            <a:endParaRPr lang="ca-ES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224" y="3429000"/>
            <a:ext cx="7891240" cy="1567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endParaRPr lang="ca-ES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endParaRPr lang="ca-ES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Contractació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amb empreses i </a:t>
            </a: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professionals</a:t>
            </a:r>
            <a:b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aportin un model de negoci </a:t>
            </a: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basat</a:t>
            </a:r>
            <a:b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criteris socials i mediambientals</a:t>
            </a:r>
            <a:endParaRPr lang="ca-ES" sz="21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5717814"/>
            <a:ext cx="564360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maig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de 2016</a:t>
            </a:r>
            <a:endParaRPr lang="ca-ES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10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47082523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2263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Compra pública </a:t>
            </a: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ètica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S’inclourà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clàusula en el plec de prescripcions tècniques, amb caràcter obligatori, que estableixi que els béns i serveis objecte del contracte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hauran de ser produïts respectant les normes sociolaborals vigents a Espanya, la Unió Europea i aprovades per la Organització Internacional del Treball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11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851889095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300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Impuls</a:t>
            </a: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d’una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organització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social, justa i </a:t>
            </a:r>
            <a:r>
              <a:rPr lang="es-E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democràtica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S’inclouran com a condicions en els plecs reguladors de les licitacions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criteris d’igualtat de gènere i no discriminació per raó de sexe, de llenguatge i imatges no sexistes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es tinguin en compte els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drets de les persones amb diversitat funcional i l’accessibilitat universal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que </a:t>
            </a: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sigui respectuós amb la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conciliació responsable del temps laboral, familiar i personal del personal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5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12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843889248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2263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Mesures </a:t>
            </a: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ambientals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mantenen les consideracions de caràcter ambiental impulsades en el marc del programa de </a:t>
            </a:r>
            <a:r>
              <a:rPr lang="ca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Ajuntament+Sostenible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definides i consensuades amb tots els actors implicats i rellevants i que determinen els criteris ambientals comuns a introduir, de forma homogènia a tot l'Ajuntament.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13</a:t>
            </a:fld>
            <a:endParaRPr lang="ca-ES"/>
          </a:p>
        </p:txBody>
      </p:sp>
      <p:graphicFrame>
        <p:nvGraphicFramePr>
          <p:cNvPr id="12" name="Diagrama 11"/>
          <p:cNvGraphicFramePr/>
          <p:nvPr/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2263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Nova </a:t>
            </a: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governança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procés de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valoració d’ofertes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determinació d’oferta anormalment baixa i de seguiment de l’execució del contracte,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podrà requerir la col·laboració de les organitzacions representatives dels treballadors i treballadores i altres organitzacions socials representatives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5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14</a:t>
            </a:fld>
            <a:endParaRPr lang="ca-ES"/>
          </a:p>
        </p:txBody>
      </p:sp>
      <p:pic>
        <p:nvPicPr>
          <p:cNvPr id="9" name="Imatg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12" y="1124744"/>
            <a:ext cx="7434709" cy="487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4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15</a:t>
            </a:fld>
            <a:endParaRPr lang="ca-ES"/>
          </a:p>
        </p:txBody>
      </p:sp>
      <p:sp>
        <p:nvSpPr>
          <p:cNvPr id="7" name="QuadreDeText 9"/>
          <p:cNvSpPr txBox="1"/>
          <p:nvPr/>
        </p:nvSpPr>
        <p:spPr>
          <a:xfrm>
            <a:off x="1000100" y="836712"/>
            <a:ext cx="7715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s-ES" sz="2800" b="1" dirty="0" err="1">
                <a:latin typeface="Arial" pitchFamily="34" charset="0"/>
                <a:cs typeface="Arial" pitchFamily="34" charset="0"/>
              </a:rPr>
              <a:t>Revisió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 continua de la </a:t>
            </a:r>
            <a:r>
              <a:rPr lang="es-ES" sz="2800" b="1" dirty="0" err="1">
                <a:latin typeface="Arial" pitchFamily="34" charset="0"/>
                <a:cs typeface="Arial" pitchFamily="34" charset="0"/>
              </a:rPr>
              <a:t>contractació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 pública social i ambiental 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t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296" y="2072322"/>
            <a:ext cx="4536504" cy="3914638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43608" y="2040824"/>
            <a:ext cx="2771800" cy="3044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a-E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treball per a l’impuls de les consideracions socials i ambientals en la contractació pública de l’Ajuntament i de les empreses i entitats amb participació majoritària que conformen el Grup municipal continuarà amb la </a:t>
            </a:r>
            <a:r>
              <a:rPr lang="ca-ES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Comissió de Contractació Pública Socialment Responsable</a:t>
            </a:r>
            <a:r>
              <a:rPr lang="ca-E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creada per decret de l’Alcaldia del 23 de març de 2016.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42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t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" y="2356"/>
            <a:ext cx="9125146" cy="6853287"/>
          </a:xfrm>
          <a:prstGeom prst="rect">
            <a:avLst/>
          </a:prstGeom>
        </p:spPr>
      </p:pic>
      <p:pic>
        <p:nvPicPr>
          <p:cNvPr id="7" name="Imat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" y="0"/>
            <a:ext cx="9125146" cy="68532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57224" y="1890504"/>
            <a:ext cx="7891240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200"/>
              </a:lnSpc>
            </a:pPr>
            <a:r>
              <a:rPr lang="ca-ES" sz="5000" b="1" dirty="0" smtClean="0">
                <a:latin typeface="Arial" pitchFamily="34" charset="0"/>
                <a:cs typeface="Arial" pitchFamily="34" charset="0"/>
              </a:rPr>
              <a:t>Guies de </a:t>
            </a:r>
            <a:r>
              <a:rPr lang="ca-ES" sz="5000" b="1" dirty="0">
                <a:latin typeface="Arial" pitchFamily="34" charset="0"/>
                <a:cs typeface="Arial" pitchFamily="34" charset="0"/>
              </a:rPr>
              <a:t>contractació pública social i ambiental </a:t>
            </a:r>
            <a:endParaRPr lang="ca-ES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224" y="3429000"/>
            <a:ext cx="7891240" cy="1567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endParaRPr lang="ca-ES" dirty="0" smtClean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endParaRPr lang="ca-ES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2300"/>
              </a:lnSpc>
            </a:pP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Contractació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amb empreses i </a:t>
            </a: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professionals</a:t>
            </a:r>
            <a:b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que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aportin un model de negoci </a:t>
            </a: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basat</a:t>
            </a:r>
            <a:b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</a:br>
            <a:r>
              <a:rPr lang="ca-ES" sz="2100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ca-ES" sz="210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criteris socials i mediambientals</a:t>
            </a:r>
            <a:endParaRPr lang="ca-ES" sz="2100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2976" y="5717814"/>
            <a:ext cx="5643602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0"/>
              </a:lnSpc>
            </a:pP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maig </a:t>
            </a:r>
            <a:r>
              <a:rPr lang="ca-ES" sz="1400" b="1" dirty="0" smtClean="0">
                <a:latin typeface="Arial" pitchFamily="34" charset="0"/>
                <a:cs typeface="Arial" pitchFamily="34" charset="0"/>
              </a:rPr>
              <a:t>de 2016</a:t>
            </a:r>
            <a:endParaRPr lang="ca-ES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Guies de contractació pública</a:t>
            </a:r>
          </a:p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social i ambiental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00100" y="2272804"/>
            <a:ext cx="7316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L’Ajuntament ha elaborat les primeres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“Guies de contractació pública social i ambiental</a:t>
            </a:r>
            <a:r>
              <a:rPr lang="ca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ca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com a paquet de mesures per incentivar des de la </a:t>
            </a:r>
            <a:r>
              <a:rPr lang="ca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compra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 pública municipal la </a:t>
            </a:r>
            <a:r>
              <a:rPr lang="ca-E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contractació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 amb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empreses i professionals que aportin un model de negoci basat en criteris socials i mediambientals</a:t>
            </a:r>
            <a:r>
              <a:rPr lang="ca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2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324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Guies de contractació pública</a:t>
            </a:r>
          </a:p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social i ambiental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00100" y="2244928"/>
            <a:ext cx="73168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ca-E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objectiu</a:t>
            </a:r>
            <a:r>
              <a:rPr lang="ca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d’aquesta mesura, juntament amb la prohibició que cap contractista de l’Ajuntament tingui relació econòmica i/o financera il·legal amb un país considerat paradís fiscal, l’elaboració de la memòria de contractació social i la limitació de la contractació directa sense publicitat, és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garantir la màxima transparència i la màxima concurrència per a tota la seva activitat administrativa i, especialment, en matèria de contractació pública</a:t>
            </a:r>
            <a:r>
              <a:rPr lang="ca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3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455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Guies de contractació pública</a:t>
            </a:r>
          </a:p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social i ambiental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00100" y="2272804"/>
            <a:ext cx="7316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intenció del Govern municipal és erigir la contractació pública en un veritable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motor de l’activitat econòmica de la ciutat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, que contribueixi al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 de model econòmic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i la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millora del model social i es posi al servei de les persones i el bé comú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4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67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5</a:t>
            </a:fld>
            <a:endParaRPr lang="ca-ES"/>
          </a:p>
        </p:txBody>
      </p:sp>
      <p:sp>
        <p:nvSpPr>
          <p:cNvPr id="9" name="QuadreDeText 10"/>
          <p:cNvSpPr txBox="1"/>
          <p:nvPr/>
        </p:nvSpPr>
        <p:spPr>
          <a:xfrm>
            <a:off x="1000100" y="1556792"/>
            <a:ext cx="7316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L’equip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Govern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ha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treballat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potenciar a través de la </a:t>
            </a:r>
            <a:r>
              <a:rPr lang="es-E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contractació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l’eficiència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 social i ambiental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, en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següents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>
                <a:latin typeface="Arial" panose="020B0604020202020204" pitchFamily="34" charset="0"/>
                <a:cs typeface="Arial" panose="020B0604020202020204" pitchFamily="34" charset="0"/>
              </a:rPr>
              <a:t>àmbits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a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val="2753630422"/>
              </p:ext>
            </p:extLst>
          </p:nvPr>
        </p:nvGraphicFramePr>
        <p:xfrm>
          <a:off x="928662" y="2852936"/>
          <a:ext cx="7694688" cy="3168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459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6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244474569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Protecció de la petita empresa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Guies proposen com a obligació contractual pactada entre les parts el pagament directe al </a:t>
            </a:r>
            <a:r>
              <a:rPr lang="ca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subcontractista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part de l’Ajuntament, en cas de morositat del contractista principal.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Això es duria a terme després d’una audiència amb el contractista, per verificar l’impagament, i comportaria la detracció del preu del contractista principal.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4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7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4185267388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ángulo 3"/>
          <p:cNvSpPr/>
          <p:nvPr/>
        </p:nvSpPr>
        <p:spPr>
          <a:xfrm>
            <a:off x="1043608" y="1752486"/>
            <a:ext cx="7416824" cy="2203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ca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Potenciar l’economia cooperativa, social i solidària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S’incorpora l’obligatorietat, en funció de la tipologia del contracte, de </a:t>
            </a:r>
            <a:r>
              <a:rPr lang="ca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subcontractar una part del contracte a una empresa de l’economia cooperativa, social i solidària</a:t>
            </a: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manera que s’incentivarà la presència de </a:t>
            </a:r>
            <a:r>
              <a:rPr lang="ca-ES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l’ECSS</a:t>
            </a: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la contractació pública.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7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8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748601887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2688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Condicions</a:t>
            </a: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laborals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justes del personal que </a:t>
            </a: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executa</a:t>
            </a: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contracte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S’incorpora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d’adjudicació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l’empresa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ofereix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retribució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salarial superior a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l’establerta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conveni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treballadors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treballadores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executen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contracte,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l’objectiu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fomentar la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contractació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salaris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dignes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moment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presentació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l’oferta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l’execució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contracte. </a:t>
            </a:r>
          </a:p>
        </p:txBody>
      </p:sp>
    </p:spTree>
    <p:extLst>
      <p:ext uri="{BB962C8B-B14F-4D97-AF65-F5344CB8AC3E}">
        <p14:creationId xmlns:p14="http://schemas.microsoft.com/office/powerpoint/2010/main" val="69158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9137904" cy="6858000"/>
          </a:xfrm>
          <a:prstGeom prst="rect">
            <a:avLst/>
          </a:prstGeom>
        </p:spPr>
      </p:pic>
      <p:sp>
        <p:nvSpPr>
          <p:cNvPr id="10" name="QuadreDeText 9"/>
          <p:cNvSpPr txBox="1"/>
          <p:nvPr/>
        </p:nvSpPr>
        <p:spPr>
          <a:xfrm>
            <a:off x="1000100" y="836712"/>
            <a:ext cx="7715304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ca-ES" sz="2800" b="1" dirty="0" smtClean="0">
                <a:latin typeface="Arial" pitchFamily="34" charset="0"/>
                <a:cs typeface="Arial" pitchFamily="34" charset="0"/>
              </a:rPr>
              <a:t>Nous criteris</a:t>
            </a:r>
            <a:endParaRPr lang="ca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QuadreDeText 10"/>
          <p:cNvSpPr txBox="1"/>
          <p:nvPr/>
        </p:nvSpPr>
        <p:spPr>
          <a:xfrm>
            <a:off x="1071538" y="2124145"/>
            <a:ext cx="7316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s-ES" sz="1200" dirty="0"/>
          </a:p>
        </p:txBody>
      </p:sp>
      <p:sp>
        <p:nvSpPr>
          <p:cNvPr id="8" name="QuadreDeText 7"/>
          <p:cNvSpPr txBox="1"/>
          <p:nvPr/>
        </p:nvSpPr>
        <p:spPr>
          <a:xfrm>
            <a:off x="928662" y="231707"/>
            <a:ext cx="6163618" cy="33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ca-ES" sz="900" dirty="0" smtClean="0">
                <a:latin typeface="Arial" pitchFamily="34" charset="0"/>
                <a:cs typeface="Arial" pitchFamily="34" charset="0"/>
              </a:rPr>
              <a:t>Guies de contractació pública social i ambiental | 30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maig de </a:t>
            </a:r>
            <a:r>
              <a:rPr lang="ca-ES" sz="900" dirty="0" smtClean="0">
                <a:latin typeface="Arial" pitchFamily="34" charset="0"/>
                <a:cs typeface="Arial" pitchFamily="34" charset="0"/>
              </a:rPr>
              <a:t>2016</a:t>
            </a:r>
            <a:endParaRPr lang="ca-ES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Marcador de número de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49CD-9692-4C24-BA90-BBA7E1AE662A}" type="slidenum">
              <a:rPr lang="ca-ES" smtClean="0"/>
              <a:pPr/>
              <a:t>9</a:t>
            </a:fld>
            <a:endParaRPr lang="ca-ES"/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1454396890"/>
              </p:ext>
            </p:extLst>
          </p:nvPr>
        </p:nvGraphicFramePr>
        <p:xfrm>
          <a:off x="4427984" y="4509120"/>
          <a:ext cx="4243246" cy="1747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ángulo 2"/>
          <p:cNvSpPr/>
          <p:nvPr/>
        </p:nvSpPr>
        <p:spPr>
          <a:xfrm>
            <a:off x="1071538" y="1733428"/>
            <a:ext cx="7599692" cy="159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  <a:buFont typeface="Wingdings" panose="05000000000000000000" pitchFamily="2" charset="2"/>
              <a:buChar char=""/>
            </a:pPr>
            <a:r>
              <a:rPr lang="es-ES" sz="2400" b="1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Reducció</a:t>
            </a: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ES" sz="2400" b="1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valoració</a:t>
            </a:r>
            <a:r>
              <a:rPr lang="es-ES" sz="24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la oferta </a:t>
            </a:r>
            <a:r>
              <a:rPr lang="es-ES" sz="24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económica</a:t>
            </a:r>
          </a:p>
          <a:p>
            <a:pPr lvl="0" algn="just">
              <a:lnSpc>
                <a:spcPct val="115000"/>
              </a:lnSpc>
              <a:spcAft>
                <a:spcPts val="1200"/>
              </a:spcAft>
              <a:buClr>
                <a:srgbClr val="92D050"/>
              </a:buClr>
              <a:buSzPts val="1600"/>
            </a:pPr>
            <a:r>
              <a:rPr lang="ca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redueix la puntuació del preu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per evitar baixes temeràries que afecten negativament els salaris del treballadors i treballadores, i s’incorporarà una fórmula de valoració del preu proporcional i lineal.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5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1331</Words>
  <Application>Microsoft Office PowerPoint</Application>
  <PresentationFormat>Presentación en pantalla (4:3)</PresentationFormat>
  <Paragraphs>148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Tema de l'Office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Ajuntament de Barcelona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Ajuntament de Barcelona</dc:creator>
  <cp:lastModifiedBy>Ramon</cp:lastModifiedBy>
  <cp:revision>17</cp:revision>
  <dcterms:created xsi:type="dcterms:W3CDTF">2012-05-29T12:31:27Z</dcterms:created>
  <dcterms:modified xsi:type="dcterms:W3CDTF">2016-05-28T10:37:42Z</dcterms:modified>
</cp:coreProperties>
</file>