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8" r:id="rId2"/>
    <p:sldId id="335" r:id="rId3"/>
    <p:sldId id="318" r:id="rId4"/>
    <p:sldId id="883" r:id="rId5"/>
    <p:sldId id="327" r:id="rId6"/>
    <p:sldId id="339" r:id="rId7"/>
    <p:sldId id="885" r:id="rId8"/>
    <p:sldId id="336" r:id="rId9"/>
    <p:sldId id="340" r:id="rId10"/>
    <p:sldId id="341" r:id="rId11"/>
    <p:sldId id="343" r:id="rId12"/>
    <p:sldId id="342" r:id="rId13"/>
    <p:sldId id="344" r:id="rId14"/>
    <p:sldId id="348" r:id="rId15"/>
    <p:sldId id="349" r:id="rId16"/>
    <p:sldId id="351" r:id="rId17"/>
    <p:sldId id="350" r:id="rId18"/>
    <p:sldId id="353" r:id="rId19"/>
    <p:sldId id="880" r:id="rId20"/>
    <p:sldId id="882" r:id="rId21"/>
    <p:sldId id="346" r:id="rId22"/>
    <p:sldId id="347" r:id="rId23"/>
    <p:sldId id="271" r:id="rId24"/>
  </p:sldIdLst>
  <p:sldSz cx="9144000" cy="6858000" type="screen4x3"/>
  <p:notesSz cx="6881813" cy="92964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FF33"/>
    <a:srgbClr val="971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Estil clar 2 - èmfasi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Estil clar 1 - èmfasi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ense estil, quadrícula de ta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867" autoAdjust="0"/>
    <p:restoredTop sz="94660"/>
  </p:normalViewPr>
  <p:slideViewPr>
    <p:cSldViewPr>
      <p:cViewPr>
        <p:scale>
          <a:sx n="68" d="100"/>
          <a:sy n="68" d="100"/>
        </p:scale>
        <p:origin x="-954" y="-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611" cy="465194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97563" y="2"/>
            <a:ext cx="2982610" cy="465194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D86C94FC-E391-4B04-A1B3-99DF3B43E3CE}" type="datetimeFigureOut">
              <a:rPr lang="ca-ES" smtClean="0"/>
              <a:pPr/>
              <a:t>13/06/2018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1" y="8829711"/>
            <a:ext cx="2982611" cy="46519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7563" y="8829711"/>
            <a:ext cx="2982610" cy="46519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71A33027-51B9-43D9-ACEB-287278F3ED49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235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1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1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51E26426-E3F4-4EC3-81A6-BA3A2105DA34}" type="datetimeFigureOut">
              <a:rPr lang="ca-ES" smtClean="0"/>
              <a:pPr/>
              <a:t>13/06/2018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528" tIns="46264" rIns="92528" bIns="46264" rtlCol="0">
            <a:normAutofit/>
          </a:bodyPr>
          <a:lstStyle/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82119" cy="464821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102" y="8829966"/>
            <a:ext cx="2982119" cy="464821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1474BB2F-F984-4B4D-84BB-024D5970D5FB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246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E109-BACF-4FA5-8772-C9780574F241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  <p:sp>
        <p:nvSpPr>
          <p:cNvPr id="7" name="Marcador de título 1"/>
          <p:cNvSpPr txBox="1">
            <a:spLocks/>
          </p:cNvSpPr>
          <p:nvPr userDrawn="1"/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Haga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clic para modificar el estilo de </a:t>
            </a:r>
            <a:r>
              <a:rPr kumimoji="0" lang="ca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título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del </a:t>
            </a:r>
            <a:r>
              <a:rPr kumimoji="0" lang="ca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patrón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1D1D-E4FB-4DDD-AA59-8E6CAAD1AC70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6467-FCB3-4188-BBC7-AD7E13AEA121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62" y="857240"/>
            <a:ext cx="4286280" cy="857248"/>
          </a:xfrm>
        </p:spPr>
        <p:txBody>
          <a:bodyPr/>
          <a:lstStyle/>
          <a:p>
            <a:r>
              <a:rPr lang="ca-ES" dirty="0" err="1"/>
              <a:t>Haga</a:t>
            </a:r>
            <a:r>
              <a:rPr lang="ca-ES" dirty="0"/>
              <a:t> clic para modificar el estilo de </a:t>
            </a:r>
            <a:r>
              <a:rPr lang="ca-ES" dirty="0" err="1"/>
              <a:t>título</a:t>
            </a:r>
            <a:r>
              <a:rPr lang="ca-ES" dirty="0"/>
              <a:t> del </a:t>
            </a:r>
            <a:r>
              <a:rPr lang="ca-ES" dirty="0" err="1"/>
              <a:t>patrón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1AA44-8006-4722-A6AD-9BB6C67818C5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643702" y="6215082"/>
            <a:ext cx="2133600" cy="365125"/>
          </a:xfrm>
        </p:spPr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C07F-B757-4827-9DBA-AEC0337D5D52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  <p:sp>
        <p:nvSpPr>
          <p:cNvPr id="7" name="Marcador de título 1"/>
          <p:cNvSpPr txBox="1">
            <a:spLocks/>
          </p:cNvSpPr>
          <p:nvPr userDrawn="1"/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Haga clic para modificar el estilo de título del patrón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C27C-9797-445E-BD70-43BC61E57052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5595-7123-436E-B515-1E488DEB0AA6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CD7C-B6C2-442C-B667-1AC04929B47A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8801-4D8C-418B-B70A-E5A4748193EC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Haga clic para modificar el estilo de texto del patrón</a:t>
            </a:r>
          </a:p>
          <a:p>
            <a:pPr lvl="1"/>
            <a:r>
              <a:rPr lang="ca-ES"/>
              <a:t>Segundo nivel</a:t>
            </a:r>
          </a:p>
          <a:p>
            <a:pPr lvl="2"/>
            <a:r>
              <a:rPr lang="ca-ES"/>
              <a:t>Tercer nivel</a:t>
            </a:r>
          </a:p>
          <a:p>
            <a:pPr lvl="3"/>
            <a:r>
              <a:rPr lang="ca-ES"/>
              <a:t>Cuarto nivel</a:t>
            </a:r>
          </a:p>
          <a:p>
            <a:pPr lvl="4"/>
            <a:r>
              <a:rPr lang="ca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5BB2-7DA9-4DD5-8668-98EFEDC3E036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A6FC-96C6-4B2A-8E26-439C650B995C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30A256A-E119-4138-B8BD-9A811D2A1386@no-dns-availabl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2" y="0"/>
            <a:ext cx="915079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dirty="0" err="1"/>
              <a:t>Haga</a:t>
            </a:r>
            <a:r>
              <a:rPr lang="ca-ES" dirty="0"/>
              <a:t> clic para modificar el estilo de </a:t>
            </a:r>
            <a:r>
              <a:rPr lang="ca-ES" dirty="0" err="1"/>
              <a:t>título</a:t>
            </a:r>
            <a:r>
              <a:rPr lang="ca-ES" dirty="0"/>
              <a:t> del </a:t>
            </a:r>
            <a:r>
              <a:rPr lang="ca-ES" dirty="0" err="1"/>
              <a:t>patrón</a:t>
            </a:r>
            <a:endParaRPr lang="ca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dirty="0" err="1"/>
              <a:t>Haga</a:t>
            </a:r>
            <a:r>
              <a:rPr lang="ca-ES" dirty="0"/>
              <a:t> clic para modificar el estilo de </a:t>
            </a:r>
            <a:r>
              <a:rPr lang="ca-ES" dirty="0" err="1"/>
              <a:t>texto</a:t>
            </a:r>
            <a:r>
              <a:rPr lang="ca-ES" dirty="0"/>
              <a:t> del </a:t>
            </a:r>
            <a:r>
              <a:rPr lang="ca-ES" dirty="0" err="1"/>
              <a:t>patrón</a:t>
            </a:r>
            <a:endParaRPr lang="ca-ES" dirty="0"/>
          </a:p>
          <a:p>
            <a:pPr lvl="1"/>
            <a:r>
              <a:rPr lang="ca-ES" dirty="0" err="1"/>
              <a:t>Segundo</a:t>
            </a:r>
            <a:r>
              <a:rPr lang="ca-ES" dirty="0"/>
              <a:t> </a:t>
            </a:r>
            <a:r>
              <a:rPr lang="ca-ES" dirty="0" err="1"/>
              <a:t>nivel</a:t>
            </a:r>
            <a:endParaRPr lang="ca-ES" dirty="0"/>
          </a:p>
          <a:p>
            <a:pPr lvl="2"/>
            <a:r>
              <a:rPr lang="ca-ES" dirty="0"/>
              <a:t>Tercer </a:t>
            </a:r>
            <a:r>
              <a:rPr lang="ca-ES" dirty="0" err="1"/>
              <a:t>nivel</a:t>
            </a:r>
            <a:endParaRPr lang="ca-ES" dirty="0"/>
          </a:p>
          <a:p>
            <a:pPr lvl="3"/>
            <a:r>
              <a:rPr lang="ca-ES" dirty="0" err="1"/>
              <a:t>Cuarto</a:t>
            </a:r>
            <a:r>
              <a:rPr lang="ca-ES" dirty="0"/>
              <a:t> </a:t>
            </a:r>
            <a:r>
              <a:rPr lang="ca-ES" dirty="0" err="1"/>
              <a:t>nivel</a:t>
            </a:r>
            <a:endParaRPr lang="ca-ES" dirty="0"/>
          </a:p>
          <a:p>
            <a:pPr lvl="4"/>
            <a:r>
              <a:rPr lang="ca-ES" dirty="0"/>
              <a:t>Quinto </a:t>
            </a:r>
            <a:r>
              <a:rPr lang="ca-ES" dirty="0" err="1"/>
              <a:t>nivel</a:t>
            </a:r>
            <a:endParaRPr lang="ca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7880B-6A27-40AA-9F9C-CB2DDFBA4874}" type="datetime1">
              <a:rPr lang="ca-ES" smtClean="0"/>
              <a:pPr/>
              <a:t>13/06/2018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42549CD-9692-4C24-BA90-BBA7E1AE662A}" type="slidenum">
              <a:rPr lang="ca-ES" smtClean="0"/>
              <a:pPr/>
              <a:t>‹#›</a:t>
            </a:fld>
            <a:endParaRPr lang="ca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algn="l" defTabSz="914400" rtl="0" eaLnBrk="1" latinLnBrk="0" hangingPunct="1">
        <a:lnSpc>
          <a:spcPts val="2400"/>
        </a:lnSpc>
        <a:spcBef>
          <a:spcPct val="0"/>
        </a:spcBef>
        <a:buNone/>
        <a:defRPr lang="ca-ES" sz="20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8BEC1D-FEBF-4B77-B17B-B2A4526F5D45@no-dns-avail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0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QuadreDeText 9"/>
          <p:cNvSpPr txBox="1"/>
          <p:nvPr/>
        </p:nvSpPr>
        <p:spPr>
          <a:xfrm>
            <a:off x="1258997" y="923161"/>
            <a:ext cx="7715304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ca-E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Dels espais verds als espais naturalitzats</a:t>
            </a: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</a:t>
            </a:fld>
            <a:endParaRPr lang="ca-ES"/>
          </a:p>
        </p:txBody>
      </p:sp>
      <p:sp>
        <p:nvSpPr>
          <p:cNvPr id="12" name="QuadreDeText 11"/>
          <p:cNvSpPr txBox="1"/>
          <p:nvPr/>
        </p:nvSpPr>
        <p:spPr>
          <a:xfrm>
            <a:off x="1272636" y="1988840"/>
            <a:ext cx="2250297" cy="35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 de juny de 2018</a:t>
            </a:r>
          </a:p>
        </p:txBody>
      </p:sp>
      <p:pic>
        <p:nvPicPr>
          <p:cNvPr id="8" name="I 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392" y="276196"/>
            <a:ext cx="1428760" cy="3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265740" y="1408711"/>
            <a:ext cx="7714135" cy="468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ca-E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Naturalització i gestió ecològica del verd </a:t>
            </a:r>
          </a:p>
        </p:txBody>
      </p:sp>
      <p:pic>
        <p:nvPicPr>
          <p:cNvPr id="9" name="Picture 2" descr="C:\Users\W147225\Desktop\jornada donem pas al ver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65"/>
          <a:stretch/>
        </p:blipFill>
        <p:spPr bwMode="auto">
          <a:xfrm>
            <a:off x="1294490" y="2636912"/>
            <a:ext cx="4973613" cy="33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10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10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709798" y="1268760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/>
              <a:t>Canvis</a:t>
            </a:r>
            <a:r>
              <a:rPr lang="es-ES" sz="1600" b="1" dirty="0"/>
              <a:t> en la poda i </a:t>
            </a:r>
            <a:r>
              <a:rPr lang="es-ES" sz="1600" b="1" dirty="0" err="1"/>
              <a:t>l’arbrat</a:t>
            </a:r>
            <a:r>
              <a:rPr lang="es-ES" sz="1600" b="1" dirty="0"/>
              <a:t> </a:t>
            </a:r>
            <a:endParaRPr lang="ca-ES" sz="1600" dirty="0"/>
          </a:p>
        </p:txBody>
      </p:sp>
      <p:pic>
        <p:nvPicPr>
          <p:cNvPr id="10" name="Picture 2" descr="\\Nas_USR2\USR2\5\USR\W147225\Avinguda diagonal poda arb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2" y="1906514"/>
            <a:ext cx="2842429" cy="426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DADES\COMUNICACIO\02-COMUNICACIO 2015-2019\MASU\ESPAIS VERDS I BIODIVERSITAT\NATURALITZACIÓ\Time Lapse\Vídeo\Arbres\Arbrat_Cercis siliq_flor_plaçaDSC_1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78" y="1822023"/>
            <a:ext cx="3324293" cy="22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33E7B01-4233-4E71-BED3-8DEEAC422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172108"/>
            <a:ext cx="3380448" cy="25419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1824B2-2BDD-4F92-AB16-D90623A1E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277"/>
          <a:stretch/>
        </p:blipFill>
        <p:spPr>
          <a:xfrm>
            <a:off x="3131840" y="1906513"/>
            <a:ext cx="2124636" cy="202654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" y="764704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C71644E6-DC9C-48D3-B119-96A2B64153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82" y="4115843"/>
            <a:ext cx="1807126" cy="240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4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11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11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709644" y="1268760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/>
              <a:t>Flors</a:t>
            </a:r>
            <a:r>
              <a:rPr lang="es-ES" sz="1600" b="1" dirty="0"/>
              <a:t> </a:t>
            </a:r>
            <a:r>
              <a:rPr lang="es-ES" sz="1600" b="1" dirty="0" err="1"/>
              <a:t>ornamentals</a:t>
            </a:r>
            <a:r>
              <a:rPr lang="es-ES" sz="1600" b="1" dirty="0"/>
              <a:t>. </a:t>
            </a:r>
            <a:r>
              <a:rPr lang="ca-ES" sz="1600" b="1" dirty="0"/>
              <a:t>Gairebé 7.000m2 de nous grups de flors</a:t>
            </a:r>
          </a:p>
        </p:txBody>
      </p:sp>
      <p:pic>
        <p:nvPicPr>
          <p:cNvPr id="10" name="Imatge 9" descr="Z:\DADES\COMUNICACIO\02-COMUNICACIO 2015-2019\MASU\ESPAIS VERDS I BIODIVERSITAT\NATURALITZACIÓ\Naturalització districtes\Sant Martí\c Perello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9" y="1873561"/>
            <a:ext cx="3214710" cy="239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4" y="4468795"/>
            <a:ext cx="3218228" cy="21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59360"/>
            <a:ext cx="4167361" cy="227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" y="764704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9199DF7-ACB4-47F0-9511-A67C0C6DF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493"/>
          <a:stretch/>
        </p:blipFill>
        <p:spPr>
          <a:xfrm>
            <a:off x="4832301" y="1772816"/>
            <a:ext cx="3214710" cy="23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7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12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12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745944" y="1196752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/>
              <a:t>Flors</a:t>
            </a:r>
            <a:r>
              <a:rPr lang="es-ES" sz="1600" b="1" dirty="0"/>
              <a:t> </a:t>
            </a:r>
            <a:r>
              <a:rPr lang="es-ES" sz="1600" b="1" dirty="0" err="1"/>
              <a:t>ornamentals</a:t>
            </a:r>
            <a:r>
              <a:rPr lang="es-ES" sz="1600" b="1" dirty="0"/>
              <a:t>. </a:t>
            </a:r>
            <a:endParaRPr lang="ca-ES" sz="1600" b="1" dirty="0"/>
          </a:p>
        </p:txBody>
      </p:sp>
      <p:graphicFrame>
        <p:nvGraphicFramePr>
          <p:cNvPr id="2" name="Tau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34672"/>
              </p:ext>
            </p:extLst>
          </p:nvPr>
        </p:nvGraphicFramePr>
        <p:xfrm>
          <a:off x="1614502" y="2273378"/>
          <a:ext cx="6096000" cy="393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Ciutat</a:t>
                      </a:r>
                      <a:r>
                        <a:rPr lang="es-ES_tradnl" sz="1600" dirty="0"/>
                        <a:t> Vella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525m2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Eixample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1.604m2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Sants-Montjuic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1.047m2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Les </a:t>
                      </a:r>
                      <a:r>
                        <a:rPr lang="es-ES_tradnl" sz="1600" dirty="0" err="1"/>
                        <a:t>Corts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290m2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Sarrià-Sant</a:t>
                      </a:r>
                      <a:r>
                        <a:rPr lang="es-ES_tradnl" sz="1600" dirty="0"/>
                        <a:t> </a:t>
                      </a:r>
                      <a:r>
                        <a:rPr lang="es-ES_tradnl" sz="1600" dirty="0" err="1"/>
                        <a:t>Gervasi</a:t>
                      </a:r>
                      <a:r>
                        <a:rPr lang="es-ES_tradnl" sz="1600" dirty="0"/>
                        <a:t> 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178m2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Gràcia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255m2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Horta-</a:t>
                      </a:r>
                      <a:r>
                        <a:rPr lang="es-ES_tradnl" sz="1600" dirty="0" err="1"/>
                        <a:t>Guinardó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590m2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4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Nou</a:t>
                      </a:r>
                      <a:r>
                        <a:rPr lang="es-ES_tradnl" sz="1600" baseline="0" dirty="0"/>
                        <a:t> </a:t>
                      </a:r>
                      <a:r>
                        <a:rPr lang="es-ES_tradnl" sz="1600" baseline="0" dirty="0" err="1"/>
                        <a:t>Barris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1.000m2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4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Sant</a:t>
                      </a:r>
                      <a:r>
                        <a:rPr lang="es-ES_tradnl" sz="1600" dirty="0"/>
                        <a:t> Andreu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625m2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440"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Sant</a:t>
                      </a:r>
                      <a:r>
                        <a:rPr lang="es-ES_tradnl" sz="1600" dirty="0"/>
                        <a:t> Martí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785,5m2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4440">
                <a:tc>
                  <a:txBody>
                    <a:bodyPr/>
                    <a:lstStyle/>
                    <a:p>
                      <a:r>
                        <a:rPr lang="es-ES_tradnl" sz="1600" b="1" dirty="0"/>
                        <a:t>TOTAL</a:t>
                      </a:r>
                      <a:endParaRPr lang="ca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smtClean="0"/>
                        <a:t>6.895,5m2</a:t>
                      </a:r>
                      <a:endParaRPr lang="ca-E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D2BF158-E78C-4953-AAF1-80D13162B9C7}"/>
              </a:ext>
            </a:extLst>
          </p:cNvPr>
          <p:cNvSpPr txBox="1"/>
          <p:nvPr/>
        </p:nvSpPr>
        <p:spPr>
          <a:xfrm>
            <a:off x="1547664" y="171702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Noves </a:t>
            </a:r>
            <a:r>
              <a:rPr lang="es-ES" b="1" dirty="0" err="1"/>
              <a:t>plantacions</a:t>
            </a:r>
            <a:r>
              <a:rPr lang="es-ES" b="1" dirty="0"/>
              <a:t> de </a:t>
            </a:r>
            <a:r>
              <a:rPr lang="es-ES" b="1" dirty="0" err="1"/>
              <a:t>flors</a:t>
            </a:r>
            <a:r>
              <a:rPr lang="es-ES" b="1" dirty="0"/>
              <a:t> per </a:t>
            </a:r>
            <a:r>
              <a:rPr lang="es-ES" b="1" dirty="0" err="1"/>
              <a:t>districte</a:t>
            </a:r>
            <a:endParaRPr lang="es-E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" y="764704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2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13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13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701364" y="1268760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/>
              <a:t>Basses</a:t>
            </a:r>
            <a:r>
              <a:rPr lang="es-ES" sz="1600" b="1" dirty="0"/>
              <a:t> </a:t>
            </a:r>
            <a:r>
              <a:rPr lang="es-ES" sz="1600" b="1" dirty="0" err="1"/>
              <a:t>més</a:t>
            </a:r>
            <a:r>
              <a:rPr lang="es-ES" sz="1600" b="1" dirty="0"/>
              <a:t> </a:t>
            </a:r>
            <a:r>
              <a:rPr lang="es-ES" sz="1600" b="1" dirty="0" err="1"/>
              <a:t>naturalitzades</a:t>
            </a:r>
            <a:endParaRPr lang="ca-ES" sz="1600" dirty="0"/>
          </a:p>
        </p:txBody>
      </p:sp>
      <p:pic>
        <p:nvPicPr>
          <p:cNvPr id="13" name="Picture 2" descr="Z:\DADES\COMUNICACIO\02-COMUNICACIO 2015-2019\MASU\ESPAIS VERDS I BIODIVERSITAT\NATURALITZACIÓ\Naturalització districtes\fotos finals\basses Mossen cin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84" y="1916893"/>
            <a:ext cx="4179518" cy="27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2141" y="1772816"/>
            <a:ext cx="372300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sz="1600" b="1" dirty="0"/>
              <a:t>10 parcs amb basses naturalitzades</a:t>
            </a:r>
            <a:r>
              <a:rPr lang="ca-ES" sz="1600" dirty="0"/>
              <a:t>: Parc de la </a:t>
            </a:r>
            <a:r>
              <a:rPr lang="ca-ES" sz="1600" dirty="0" err="1"/>
              <a:t>Tamarita</a:t>
            </a:r>
            <a:r>
              <a:rPr lang="ca-ES" sz="1600" dirty="0"/>
              <a:t>, Turó </a:t>
            </a:r>
            <a:r>
              <a:rPr lang="ca-ES" sz="1600" dirty="0" err="1"/>
              <a:t>Park</a:t>
            </a:r>
            <a:r>
              <a:rPr lang="ca-ES" sz="1600" dirty="0"/>
              <a:t>, Palau de Pedralbes, Laberint d’Horta, Teatre Grec, Jardins de </a:t>
            </a:r>
            <a:r>
              <a:rPr lang="ca-ES" sz="1600" dirty="0" err="1"/>
              <a:t>Laribal</a:t>
            </a:r>
            <a:r>
              <a:rPr lang="ca-ES" sz="1600" dirty="0"/>
              <a:t>, Jardí d’Aclimatació, Mossèn Cinto Verdaguer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sz="1600" dirty="0"/>
              <a:t>Seguiment de 112 basses (públiques i privades)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sz="1600" dirty="0"/>
              <a:t>82 vasos naturalitzats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sz="1600" dirty="0"/>
              <a:t>4 espècies d’amfibis (tòtil, reineta, granota verda i salamandra) 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8" y="4772701"/>
            <a:ext cx="2826204" cy="198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18" y="4983012"/>
            <a:ext cx="2730624" cy="175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DFBB7C3-9DE1-4376-9612-9717CA21F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31" y="4983012"/>
            <a:ext cx="2656031" cy="169872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" y="764704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06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14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14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1043608" y="1772816"/>
            <a:ext cx="403244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fr-FR" sz="1600" b="1" dirty="0" err="1"/>
              <a:t>Sembra</a:t>
            </a:r>
            <a:r>
              <a:rPr lang="fr-FR" sz="1600" b="1" dirty="0"/>
              <a:t> de </a:t>
            </a:r>
            <a:r>
              <a:rPr lang="fr-FR" sz="1600" b="1" dirty="0" err="1"/>
              <a:t>prat</a:t>
            </a:r>
            <a:r>
              <a:rPr lang="fr-FR" sz="1600" b="1" dirty="0"/>
              <a:t> de </a:t>
            </a:r>
            <a:r>
              <a:rPr lang="fr-FR" sz="1600" b="1" dirty="0" err="1"/>
              <a:t>flors</a:t>
            </a:r>
            <a:r>
              <a:rPr lang="fr-FR" sz="1600" b="1" dirty="0"/>
              <a:t> (</a:t>
            </a:r>
            <a:r>
              <a:rPr lang="fr-FR" sz="1600" b="1" dirty="0" err="1"/>
              <a:t>amb</a:t>
            </a:r>
            <a:r>
              <a:rPr lang="fr-FR" sz="1600" b="1" dirty="0"/>
              <a:t> </a:t>
            </a:r>
            <a:r>
              <a:rPr lang="fr-FR" sz="1600" b="1" dirty="0" err="1"/>
              <a:t>llavors</a:t>
            </a:r>
            <a:r>
              <a:rPr lang="fr-FR" sz="1600" b="1" dirty="0"/>
              <a:t> </a:t>
            </a:r>
            <a:r>
              <a:rPr lang="fr-FR" sz="1600" b="1" dirty="0" err="1"/>
              <a:t>autòctones</a:t>
            </a:r>
            <a:r>
              <a:rPr lang="fr-FR" sz="1600" b="1" dirty="0"/>
              <a:t>)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fr-FR" sz="1600" b="1" dirty="0"/>
              <a:t>S</a:t>
            </a:r>
            <a:r>
              <a:rPr lang="ca-ES" sz="1600" b="1" dirty="0" err="1"/>
              <a:t>embra</a:t>
            </a:r>
            <a:r>
              <a:rPr lang="ca-ES" sz="1600" b="1" dirty="0"/>
              <a:t> de prat florit d’interès per a la biodiversitat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s-ES" sz="1600" b="1" dirty="0" err="1"/>
              <a:t>Evolució</a:t>
            </a:r>
            <a:r>
              <a:rPr lang="es-ES" sz="1600" b="1" dirty="0"/>
              <a:t> de </a:t>
            </a:r>
            <a:r>
              <a:rPr lang="es-ES" sz="1600" b="1" dirty="0" err="1"/>
              <a:t>gespa</a:t>
            </a:r>
            <a:r>
              <a:rPr lang="es-ES" sz="1600" b="1" dirty="0"/>
              <a:t> a </a:t>
            </a:r>
            <a:r>
              <a:rPr lang="es-ES" sz="1600" b="1" dirty="0" err="1"/>
              <a:t>herbassar</a:t>
            </a:r>
            <a:r>
              <a:rPr lang="es-ES" sz="1600" b="1" dirty="0"/>
              <a:t>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s-ES" sz="1600" b="1" dirty="0" err="1"/>
              <a:t>Adaptació</a:t>
            </a:r>
            <a:r>
              <a:rPr lang="es-ES" sz="1600" b="1" dirty="0"/>
              <a:t> de la </a:t>
            </a:r>
            <a:r>
              <a:rPr lang="es-ES" sz="1600" b="1" dirty="0" err="1"/>
              <a:t>vegetació</a:t>
            </a:r>
            <a:r>
              <a:rPr lang="es-ES" sz="1600" b="1" dirty="0"/>
              <a:t> al litoral </a:t>
            </a:r>
            <a:r>
              <a:rPr lang="es-ES" sz="1600" b="1" dirty="0" err="1"/>
              <a:t>marí</a:t>
            </a:r>
            <a:r>
              <a:rPr lang="es-ES" sz="1600" b="1" dirty="0"/>
              <a:t> 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fr-FR" sz="1600" b="1" dirty="0" err="1"/>
              <a:t>Plantació</a:t>
            </a:r>
            <a:r>
              <a:rPr lang="fr-FR" sz="1600" b="1" dirty="0"/>
              <a:t> d'</a:t>
            </a:r>
            <a:r>
              <a:rPr lang="fr-FR" sz="1600" b="1" dirty="0" err="1"/>
              <a:t>arbusts</a:t>
            </a:r>
            <a:r>
              <a:rPr lang="fr-FR" sz="1600" b="1" dirty="0"/>
              <a:t> d'</a:t>
            </a:r>
            <a:r>
              <a:rPr lang="fr-FR" sz="1600" b="1" dirty="0" err="1"/>
              <a:t>interès</a:t>
            </a:r>
            <a:r>
              <a:rPr lang="fr-FR" sz="1600" b="1" dirty="0"/>
              <a:t> per </a:t>
            </a:r>
            <a:r>
              <a:rPr lang="fr-FR" sz="1600" b="1" dirty="0" err="1"/>
              <a:t>atraure</a:t>
            </a:r>
            <a:r>
              <a:rPr lang="fr-FR" sz="1600" b="1" dirty="0"/>
              <a:t> </a:t>
            </a:r>
            <a:r>
              <a:rPr lang="fr-FR" sz="1600" b="1" dirty="0" err="1"/>
              <a:t>fauna</a:t>
            </a:r>
            <a:endParaRPr lang="ca-ES" sz="1600" b="1" dirty="0"/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endParaRPr lang="ca-ES" sz="1600" dirty="0"/>
          </a:p>
        </p:txBody>
      </p:sp>
      <p:sp>
        <p:nvSpPr>
          <p:cNvPr id="6" name="Rectangle 5"/>
          <p:cNvSpPr/>
          <p:nvPr/>
        </p:nvSpPr>
        <p:spPr>
          <a:xfrm>
            <a:off x="909014" y="1196752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/>
              <a:t>Prats i </a:t>
            </a:r>
            <a:r>
              <a:rPr lang="es-ES" sz="1600" b="1" dirty="0" err="1"/>
              <a:t>herbassars</a:t>
            </a:r>
            <a:endParaRPr lang="ca-ES" sz="1600" dirty="0"/>
          </a:p>
        </p:txBody>
      </p:sp>
      <p:pic>
        <p:nvPicPr>
          <p:cNvPr id="10" name="Imatge 9" descr="Z:\DADES\COMUNICACIO\02-COMUNICACIO 2015-2019\MASU\ESPAIS VERDS I BIODIVERSITAT\NATURALITZACIÓ\Naturalització districtes\Sants Montjuic\jardins primavera (5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/>
          <a:stretch/>
        </p:blipFill>
        <p:spPr bwMode="auto">
          <a:xfrm>
            <a:off x="5508104" y="4787132"/>
            <a:ext cx="3401931" cy="193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tg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54" y="4725144"/>
            <a:ext cx="3617956" cy="206136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D995E2F-89BA-4C27-B45F-E575B6215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034394"/>
            <a:ext cx="3386646" cy="213105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3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86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15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15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702229" y="1268760"/>
            <a:ext cx="7531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b="1" dirty="0"/>
              <a:t>Espais d’interès per la biodiversitat: Jardins de Valent Petit i Parc de Joan Miró </a:t>
            </a:r>
            <a:endParaRPr lang="ca-E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16" y="1844824"/>
            <a:ext cx="2976086" cy="44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tge 11" descr="Z:\DADES\COMUNICACIO\02-COMUNICACIO 2015-2019\MASU\ESPAIS VERDS I BIODIVERSITAT\NATURALITZACIÓ\Time Lapse\_DSC04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9" y="2061960"/>
            <a:ext cx="4848445" cy="415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" y="764704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16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16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16</a:t>
            </a:fld>
            <a:endParaRPr lang="ca-ES"/>
          </a:p>
        </p:txBody>
      </p:sp>
      <p:sp>
        <p:nvSpPr>
          <p:cNvPr id="10" name="Rectangle 9"/>
          <p:cNvSpPr/>
          <p:nvPr/>
        </p:nvSpPr>
        <p:spPr>
          <a:xfrm>
            <a:off x="978258" y="1178984"/>
            <a:ext cx="8165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b="1" dirty="0">
                <a:solidFill>
                  <a:srgbClr val="000000"/>
                </a:solidFill>
                <a:ea typeface="Times New Roman"/>
                <a:cs typeface="Times New Roman"/>
              </a:rPr>
              <a:t>Més de 80 noves estructures per la fauna i 260 nius d’ocells </a:t>
            </a:r>
          </a:p>
          <a:p>
            <a:endParaRPr lang="ca-ES" sz="1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32" y="1702204"/>
            <a:ext cx="2247739" cy="399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66" y="1744898"/>
            <a:ext cx="1724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18" y="2040758"/>
            <a:ext cx="2996398" cy="21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72" y="4326882"/>
            <a:ext cx="2829481" cy="18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Z:\DADES\COMUNICACIO\02-COMUNICACIO 2015-2019\MASU\ESPAIS VERDS I BIODIVERSITAT\NATURALITZACIÓ\Naturalització districtes\fotos finals\Hotel insectes - Roserar de Cervantes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30836" b="18965"/>
          <a:stretch/>
        </p:blipFill>
        <p:spPr bwMode="auto">
          <a:xfrm>
            <a:off x="4265896" y="3114700"/>
            <a:ext cx="2176228" cy="32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4" y="692696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0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17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17</a:t>
            </a:fld>
            <a:endParaRPr lang="ca-ES"/>
          </a:p>
        </p:txBody>
      </p:sp>
      <p:sp>
        <p:nvSpPr>
          <p:cNvPr id="6" name="Rectangle 5"/>
          <p:cNvSpPr/>
          <p:nvPr/>
        </p:nvSpPr>
        <p:spPr>
          <a:xfrm>
            <a:off x="909014" y="1196752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/>
              <a:t>Estructures per la fauna</a:t>
            </a:r>
            <a:endParaRPr lang="ca-ES" sz="1600" dirty="0"/>
          </a:p>
        </p:txBody>
      </p:sp>
      <p:graphicFrame>
        <p:nvGraphicFramePr>
          <p:cNvPr id="2" name="Tau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193275"/>
              </p:ext>
            </p:extLst>
          </p:nvPr>
        </p:nvGraphicFramePr>
        <p:xfrm>
          <a:off x="928662" y="1916832"/>
          <a:ext cx="7603778" cy="38846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6037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Instal·lació de 25 caixes niu per a ocells insectívors, al </a:t>
                      </a:r>
                      <a:r>
                        <a:rPr lang="ca-ES" sz="1600" dirty="0" err="1">
                          <a:effectLst/>
                        </a:rPr>
                        <a:t>Park</a:t>
                      </a:r>
                      <a:r>
                        <a:rPr lang="ca-ES" sz="1600" dirty="0">
                          <a:effectLst/>
                        </a:rPr>
                        <a:t> Güell </a:t>
                      </a:r>
                      <a:endParaRPr lang="ca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Instal·lació de 3 caixes niu per a mussol i 3 caixes de xots a Montjuïc</a:t>
                      </a:r>
                      <a:endParaRPr lang="ca-ES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32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Instal·lació d’hotels insectes en horts urbans i espais verds: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Hort de Trinitat Vella, Hort de Torre </a:t>
                      </a:r>
                      <a:r>
                        <a:rPr lang="ca-ES" sz="1600" dirty="0" err="1">
                          <a:effectLst/>
                        </a:rPr>
                        <a:t>Melina</a:t>
                      </a:r>
                      <a:r>
                        <a:rPr lang="ca-ES" sz="1600" dirty="0">
                          <a:effectLst/>
                        </a:rPr>
                        <a:t>, Parc del Roserar de Cervantes, </a:t>
                      </a:r>
                      <a:r>
                        <a:rPr lang="ca-ES" sz="1600" dirty="0" err="1">
                          <a:effectLst/>
                        </a:rPr>
                        <a:t>Park</a:t>
                      </a:r>
                      <a:r>
                        <a:rPr lang="ca-ES" sz="1600" dirty="0">
                          <a:effectLst/>
                        </a:rPr>
                        <a:t> Güell, Parc del Clot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Parc de Joan Miró, Jardins de Joan Brossa, Parc de la Ciutadella, Parc de Diagonal Mar, Parc del Putxet, Jardins de Mossèn Cinto Verdaguer, Parc de la Trinitat </a:t>
                      </a:r>
                      <a:endParaRPr lang="ca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Instal·lació de biotroncs al Parc de la Trinitat, Jardí de Petra Kelly, Font d’en Fargues i Parc Zoològic (2)</a:t>
                      </a:r>
                      <a:endParaRPr lang="ca-ES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Instal·lació de 18 torres de ratpenats amb un 40 per cent ocupació assolida de moment</a:t>
                      </a:r>
                      <a:endParaRPr lang="ca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Instal·lació de 260 nius externs i 61 nius integrats, en edificis</a:t>
                      </a:r>
                      <a:endParaRPr lang="ca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Instal·lació de piràmides de fusta al polvorí i al jardí de Valent Petit</a:t>
                      </a:r>
                      <a:endParaRPr lang="ca-ES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1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Instal·lació d’ un fangar per a orenetes i una espiral </a:t>
                      </a:r>
                      <a:r>
                        <a:rPr lang="ca-ES" sz="1600" dirty="0" err="1">
                          <a:effectLst/>
                        </a:rPr>
                        <a:t>d’aromàtiques</a:t>
                      </a:r>
                      <a:r>
                        <a:rPr lang="ca-ES" sz="1600" dirty="0">
                          <a:effectLst/>
                        </a:rPr>
                        <a:t> al Jardí de Valent Petit</a:t>
                      </a:r>
                      <a:endParaRPr lang="ca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27" y="773892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73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18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18</a:t>
            </a:fld>
            <a:endParaRPr lang="ca-ES"/>
          </a:p>
        </p:txBody>
      </p:sp>
      <p:sp>
        <p:nvSpPr>
          <p:cNvPr id="6" name="Rectangle 5"/>
          <p:cNvSpPr/>
          <p:nvPr/>
        </p:nvSpPr>
        <p:spPr>
          <a:xfrm>
            <a:off x="909014" y="1196752"/>
            <a:ext cx="816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Campanya</a:t>
            </a:r>
            <a:r>
              <a:rPr lang="es-ES" b="1" dirty="0"/>
              <a:t> Comunicativa</a:t>
            </a:r>
            <a:endParaRPr lang="ca-E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D26A4D2B-0DC3-4DB6-ADC2-F87C42E56FAA}"/>
              </a:ext>
            </a:extLst>
          </p:cNvPr>
          <p:cNvSpPr/>
          <p:nvPr/>
        </p:nvSpPr>
        <p:spPr>
          <a:xfrm>
            <a:off x="966005" y="1822024"/>
            <a:ext cx="816574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a-ES" dirty="0"/>
              <a:t>Mitjans de comunicació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a-ES" dirty="0"/>
              <a:t>Fulletons amb exemples per districtes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a-ES" dirty="0"/>
              <a:t>Informadors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a-ES" dirty="0"/>
              <a:t>Nova senyalització de naturalització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EC36B3A8-C7AB-4635-9449-1A570358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35504"/>
            <a:ext cx="2922971" cy="546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60D1686A-40AC-4BEE-9586-CFF01F08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5" y="3707815"/>
            <a:ext cx="4408934" cy="317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0831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563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19</a:t>
            </a:fld>
            <a:endParaRPr lang="ca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54848"/>
            <a:ext cx="4184898" cy="59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4" y="654848"/>
            <a:ext cx="4021081" cy="59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60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uadreDeText 13"/>
          <p:cNvSpPr txBox="1"/>
          <p:nvPr/>
        </p:nvSpPr>
        <p:spPr>
          <a:xfrm>
            <a:off x="869094" y="1167610"/>
            <a:ext cx="7920879" cy="40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s-ES_tradnl" sz="2400" b="1" dirty="0">
                <a:solidFill>
                  <a:prstClr val="black"/>
                </a:solidFill>
              </a:rPr>
              <a:t>Posar en valor el </a:t>
            </a:r>
            <a:r>
              <a:rPr lang="es-ES_tradnl" sz="2400" b="1" dirty="0" err="1">
                <a:solidFill>
                  <a:prstClr val="black"/>
                </a:solidFill>
              </a:rPr>
              <a:t>verd</a:t>
            </a:r>
            <a:r>
              <a:rPr lang="es-ES_tradnl" sz="2400" b="1" dirty="0">
                <a:solidFill>
                  <a:prstClr val="black"/>
                </a:solidFill>
              </a:rPr>
              <a:t> de la </a:t>
            </a:r>
            <a:r>
              <a:rPr lang="es-ES_tradnl" sz="2400" b="1" dirty="0" err="1">
                <a:solidFill>
                  <a:prstClr val="black"/>
                </a:solidFill>
              </a:rPr>
              <a:t>ciutat</a:t>
            </a:r>
            <a:endParaRPr lang="ca-ES" sz="2400" b="1" dirty="0">
              <a:solidFill>
                <a:prstClr val="black"/>
              </a:solidFill>
            </a:endParaRPr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2</a:t>
            </a:fld>
            <a:endParaRPr lang="ca-ES"/>
          </a:p>
        </p:txBody>
      </p:sp>
      <p:sp>
        <p:nvSpPr>
          <p:cNvPr id="3" name="Rectangle 2"/>
          <p:cNvSpPr/>
          <p:nvPr/>
        </p:nvSpPr>
        <p:spPr>
          <a:xfrm>
            <a:off x="928662" y="1916832"/>
            <a:ext cx="7943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b="1" dirty="0"/>
              <a:t>ANTECEDENTS</a:t>
            </a:r>
            <a:endParaRPr lang="ca-ES" dirty="0"/>
          </a:p>
          <a:p>
            <a:r>
              <a:rPr lang="ca-ES" b="1" dirty="0"/>
              <a:t> </a:t>
            </a:r>
            <a:endParaRPr lang="ca-ES" dirty="0"/>
          </a:p>
          <a:p>
            <a:pPr marL="285750" indent="-285750">
              <a:buFontTx/>
              <a:buChar char="-"/>
            </a:pPr>
            <a:r>
              <a:rPr lang="ca-ES" b="1" dirty="0"/>
              <a:t>Pla del  verd i la biodiversitat 2013-2020</a:t>
            </a:r>
            <a:r>
              <a:rPr lang="ca-ES" dirty="0"/>
              <a:t>. Barcelona adquireix el compromís de conservar i millorar la seva infraestructura ecològica perquè la natura a la ciutat configuri una autèntica xarxa verda que beneficiï tots els ciutadans. </a:t>
            </a:r>
          </a:p>
          <a:p>
            <a:pPr marL="285750" indent="-285750">
              <a:buFontTx/>
              <a:buChar char="-"/>
            </a:pPr>
            <a:endParaRPr lang="es-ES_tradnl" dirty="0"/>
          </a:p>
          <a:p>
            <a:pPr marL="285750" indent="-285750">
              <a:buFontTx/>
              <a:buChar char="-"/>
            </a:pPr>
            <a:r>
              <a:rPr lang="es-ES_tradnl" b="1" dirty="0"/>
              <a:t>Pla director de </a:t>
            </a:r>
            <a:r>
              <a:rPr lang="es-ES_tradnl" b="1" dirty="0" err="1"/>
              <a:t>l’Arbrat</a:t>
            </a:r>
            <a:r>
              <a:rPr lang="es-ES_tradnl" b="1" dirty="0"/>
              <a:t> </a:t>
            </a:r>
            <a:r>
              <a:rPr lang="es-ES_tradnl" dirty="0"/>
              <a:t>2017-2037</a:t>
            </a:r>
            <a:endParaRPr lang="ca-ES" dirty="0"/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2017: Mesura per </a:t>
            </a:r>
            <a:r>
              <a:rPr lang="ca-ES" b="1" dirty="0"/>
              <a:t>l’eradicació del </a:t>
            </a:r>
            <a:r>
              <a:rPr lang="ca-ES" b="1" dirty="0" err="1"/>
              <a:t>glifosat</a:t>
            </a:r>
            <a:r>
              <a:rPr lang="ca-ES" dirty="0"/>
              <a:t>, el control biològic de plagues i els canvis en la gestió del verd així com els projectes de naturalització d’espais.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Maig 2017 Mesura </a:t>
            </a:r>
            <a:r>
              <a:rPr lang="ca-ES" b="1" dirty="0"/>
              <a:t>d’infraestructura verda urbana</a:t>
            </a:r>
            <a:endParaRPr lang="ca-ES" b="1" strike="sngStrike" dirty="0">
              <a:solidFill>
                <a:srgbClr val="FF0000"/>
              </a:solidFill>
            </a:endParaRPr>
          </a:p>
          <a:p>
            <a:endParaRPr lang="es-ES_tradnl" dirty="0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6DFD01D-7FAE-4262-8549-F2A68DAD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190" y="242192"/>
            <a:ext cx="2140270" cy="1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76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20</a:t>
            </a:fld>
            <a:endParaRPr lang="ca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0660"/>
            <a:ext cx="4265290" cy="60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3424"/>
            <a:ext cx="4032448" cy="585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77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21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21</a:t>
            </a:fld>
            <a:endParaRPr lang="ca-ES"/>
          </a:p>
        </p:txBody>
      </p:sp>
      <p:sp>
        <p:nvSpPr>
          <p:cNvPr id="8" name="28 Título"/>
          <p:cNvSpPr>
            <a:spLocks noGrp="1"/>
          </p:cNvSpPr>
          <p:nvPr>
            <p:ph type="title"/>
          </p:nvPr>
        </p:nvSpPr>
        <p:spPr>
          <a:xfrm>
            <a:off x="928662" y="780320"/>
            <a:ext cx="7459762" cy="553264"/>
          </a:xfrm>
        </p:spPr>
        <p:txBody>
          <a:bodyPr>
            <a:normAutofit fontScale="90000"/>
          </a:bodyPr>
          <a:lstStyle/>
          <a:p>
            <a:r>
              <a:rPr lang="ca-ES" dirty="0"/>
              <a:t>Una actuació distribuïda pel territori. 22 exemples d’actuació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EA0C0AA2-11C1-4811-9B94-6B664A1A7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3696"/>
              </p:ext>
            </p:extLst>
          </p:nvPr>
        </p:nvGraphicFramePr>
        <p:xfrm>
          <a:off x="683568" y="1294641"/>
          <a:ext cx="8136904" cy="530271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119">
                  <a:extLst>
                    <a:ext uri="{9D8B030D-6E8A-4147-A177-3AD203B41FA5}">
                      <a16:colId xmlns:a16="http://schemas.microsoft.com/office/drawing/2014/main" xmlns="" val="2651964188"/>
                    </a:ext>
                  </a:extLst>
                </a:gridCol>
                <a:gridCol w="3827366">
                  <a:extLst>
                    <a:ext uri="{9D8B030D-6E8A-4147-A177-3AD203B41FA5}">
                      <a16:colId xmlns:a16="http://schemas.microsoft.com/office/drawing/2014/main" xmlns="" val="1149090638"/>
                    </a:ext>
                  </a:extLst>
                </a:gridCol>
                <a:gridCol w="1118888">
                  <a:extLst>
                    <a:ext uri="{9D8B030D-6E8A-4147-A177-3AD203B41FA5}">
                      <a16:colId xmlns:a16="http://schemas.microsoft.com/office/drawing/2014/main" xmlns="" val="3392358908"/>
                    </a:ext>
                  </a:extLst>
                </a:gridCol>
                <a:gridCol w="936973">
                  <a:extLst>
                    <a:ext uri="{9D8B030D-6E8A-4147-A177-3AD203B41FA5}">
                      <a16:colId xmlns:a16="http://schemas.microsoft.com/office/drawing/2014/main" xmlns="" val="952017871"/>
                    </a:ext>
                  </a:extLst>
                </a:gridCol>
                <a:gridCol w="751520">
                  <a:extLst>
                    <a:ext uri="{9D8B030D-6E8A-4147-A177-3AD203B41FA5}">
                      <a16:colId xmlns:a16="http://schemas.microsoft.com/office/drawing/2014/main" xmlns="" val="3399981019"/>
                    </a:ext>
                  </a:extLst>
                </a:gridCol>
                <a:gridCol w="876038">
                  <a:extLst>
                    <a:ext uri="{9D8B030D-6E8A-4147-A177-3AD203B41FA5}">
                      <a16:colId xmlns:a16="http://schemas.microsoft.com/office/drawing/2014/main" xmlns="" val="2868018645"/>
                    </a:ext>
                  </a:extLst>
                </a:gridCol>
              </a:tblGrid>
              <a:tr h="342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DTE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ESPAI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SUPERFÍCIE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EN CURS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FET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PEN</a:t>
                      </a:r>
                      <a:endParaRPr lang="es-ES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DENT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extLst>
                  <a:ext uri="{0D108BD9-81ED-4DB2-BD59-A6C34878D82A}">
                    <a16:rowId xmlns:a16="http://schemas.microsoft.com/office/drawing/2014/main" xmlns="" val="1944126313"/>
                  </a:ext>
                </a:extLst>
              </a:tr>
              <a:tr h="22847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                        DE GESPA A PRAT NATURAL O HERBASSAR: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783736359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la Primavera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3.000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932751410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Carretera de Sant Cugat – Passeig Vall d’Hebron 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2.300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551075062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Talús Av. Meridiana - Pont del Dragó 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4.028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843298587"/>
                  </a:ext>
                </a:extLst>
              </a:tr>
              <a:tr h="228478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 err="1">
                          <a:effectLst/>
                        </a:rPr>
                        <a:t>Subtotal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9.328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866905983"/>
                  </a:ext>
                </a:extLst>
              </a:tr>
              <a:tr h="22847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SEMBRA DE PRAT AMB LLAVORS AUTÒCTONES: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97489785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Parterres Polvorí 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587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969957561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Montevideo / Gaspar Cassadó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2.700 m</a:t>
                      </a:r>
                      <a:r>
                        <a:rPr lang="ca-ES" sz="1400" baseline="30000" dirty="0">
                          <a:effectLst/>
                        </a:rPr>
                        <a:t>2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513984828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Rotonda Bellesguard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330 m</a:t>
                      </a:r>
                      <a:r>
                        <a:rPr lang="ca-ES" sz="1400" baseline="30000" dirty="0">
                          <a:effectLst/>
                        </a:rPr>
                        <a:t>2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284088380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C/Benlliure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933 m</a:t>
                      </a:r>
                      <a:r>
                        <a:rPr lang="ca-ES" sz="1400" baseline="30000" dirty="0">
                          <a:effectLst/>
                        </a:rPr>
                        <a:t>2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247808912"/>
                  </a:ext>
                </a:extLst>
              </a:tr>
              <a:tr h="251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VIII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Pl. Karl Marx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4.500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608539417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Av. Meridiana / C/Garbí 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3.500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873980047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Sant Martí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3.140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532835788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Jardins Ada Byron 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391711876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la Ciutadella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800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919921204"/>
                  </a:ext>
                </a:extLst>
              </a:tr>
              <a:tr h="228478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16.890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844083340"/>
                  </a:ext>
                </a:extLst>
              </a:tr>
              <a:tr h="140855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DE GESPA A ARBUSTS: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462127627"/>
                  </a:ext>
                </a:extLst>
              </a:tr>
              <a:tr h="14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Jardins de la Indústria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480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323228465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IV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Palau Reial de Pedralbes (plantació estrat arbustiu)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587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52675231"/>
                  </a:ext>
                </a:extLst>
              </a:tr>
              <a:tr h="228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IX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la Pegaso (reforç estrat arbustiu)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X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980513441"/>
                  </a:ext>
                </a:extLst>
              </a:tr>
              <a:tr h="38941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 err="1">
                          <a:effectLst/>
                        </a:rPr>
                        <a:t>Subtotal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1.567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970779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280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22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22</a:t>
            </a:fld>
            <a:endParaRPr lang="ca-ES"/>
          </a:p>
        </p:txBody>
      </p:sp>
      <p:sp>
        <p:nvSpPr>
          <p:cNvPr id="8" name="28 Título"/>
          <p:cNvSpPr>
            <a:spLocks noGrp="1"/>
          </p:cNvSpPr>
          <p:nvPr>
            <p:ph type="title"/>
          </p:nvPr>
        </p:nvSpPr>
        <p:spPr>
          <a:xfrm>
            <a:off x="928662" y="595516"/>
            <a:ext cx="7459762" cy="553264"/>
          </a:xfrm>
        </p:spPr>
        <p:txBody>
          <a:bodyPr>
            <a:normAutofit fontScale="90000"/>
          </a:bodyPr>
          <a:lstStyle/>
          <a:p>
            <a:r>
              <a:rPr lang="ca-ES" dirty="0"/>
              <a:t>Una actuació distribuïda pel territori. 22 exemples d’actuació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C5976831-9BA9-4359-93F2-79732F27E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43233"/>
              </p:ext>
            </p:extLst>
          </p:nvPr>
        </p:nvGraphicFramePr>
        <p:xfrm>
          <a:off x="698103" y="1059864"/>
          <a:ext cx="7992888" cy="552034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15038">
                  <a:extLst>
                    <a:ext uri="{9D8B030D-6E8A-4147-A177-3AD203B41FA5}">
                      <a16:colId xmlns:a16="http://schemas.microsoft.com/office/drawing/2014/main" xmlns="" val="2120143821"/>
                    </a:ext>
                  </a:extLst>
                </a:gridCol>
                <a:gridCol w="3759624">
                  <a:extLst>
                    <a:ext uri="{9D8B030D-6E8A-4147-A177-3AD203B41FA5}">
                      <a16:colId xmlns:a16="http://schemas.microsoft.com/office/drawing/2014/main" xmlns="" val="518722829"/>
                    </a:ext>
                  </a:extLst>
                </a:gridCol>
                <a:gridCol w="1099086">
                  <a:extLst>
                    <a:ext uri="{9D8B030D-6E8A-4147-A177-3AD203B41FA5}">
                      <a16:colId xmlns:a16="http://schemas.microsoft.com/office/drawing/2014/main" xmlns="" val="471954360"/>
                    </a:ext>
                  </a:extLst>
                </a:gridCol>
                <a:gridCol w="920389">
                  <a:extLst>
                    <a:ext uri="{9D8B030D-6E8A-4147-A177-3AD203B41FA5}">
                      <a16:colId xmlns:a16="http://schemas.microsoft.com/office/drawing/2014/main" xmlns="" val="4195003525"/>
                    </a:ext>
                  </a:extLst>
                </a:gridCol>
                <a:gridCol w="738220">
                  <a:extLst>
                    <a:ext uri="{9D8B030D-6E8A-4147-A177-3AD203B41FA5}">
                      <a16:colId xmlns:a16="http://schemas.microsoft.com/office/drawing/2014/main" xmlns="" val="4220174129"/>
                    </a:ext>
                  </a:extLst>
                </a:gridCol>
                <a:gridCol w="860531">
                  <a:extLst>
                    <a:ext uri="{9D8B030D-6E8A-4147-A177-3AD203B41FA5}">
                      <a16:colId xmlns:a16="http://schemas.microsoft.com/office/drawing/2014/main" xmlns="" val="873636082"/>
                    </a:ext>
                  </a:extLst>
                </a:gridCol>
              </a:tblGrid>
              <a:tr h="403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DTE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ESPAI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SUPERFÍCIE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EN CURS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FET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PEN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DENT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extLst>
                  <a:ext uri="{0D108BD9-81ED-4DB2-BD59-A6C34878D82A}">
                    <a16:rowId xmlns:a16="http://schemas.microsoft.com/office/drawing/2014/main" xmlns="" val="2073788197"/>
                  </a:ext>
                </a:extLst>
              </a:tr>
              <a:tr h="13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Germans Desvalls 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620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X</a:t>
                      </a:r>
                      <a:endParaRPr lang="es-E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378181475"/>
                  </a:ext>
                </a:extLst>
              </a:tr>
              <a:tr h="134547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620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491601793"/>
                  </a:ext>
                </a:extLst>
              </a:tr>
              <a:tr h="269093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ESPAI D’INTERÈS PER A LA BIODIVERSITAT: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920790494"/>
                  </a:ext>
                </a:extLst>
              </a:tr>
              <a:tr h="13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Joan Miró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450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150168269"/>
                  </a:ext>
                </a:extLst>
              </a:tr>
              <a:tr h="13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Jardins de Valent Petit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608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050877460"/>
                  </a:ext>
                </a:extLst>
              </a:tr>
              <a:tr h="26909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1.058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499819372"/>
                  </a:ext>
                </a:extLst>
              </a:tr>
              <a:tr h="269093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ENRIQUIR ELS MARGES DELS HORTS AMB HERBES I VIVACES A FAVOR DE LA BIODIVERSITAT: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4031281"/>
                  </a:ext>
                </a:extLst>
              </a:tr>
              <a:tr h="269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Hort de Baró de Viver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4.000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4083775964"/>
                  </a:ext>
                </a:extLst>
              </a:tr>
              <a:tr h="26909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4.000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538037941"/>
                  </a:ext>
                </a:extLst>
              </a:tr>
              <a:tr h="269093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PLANTACIÓ DE RODALS ARBUSTIUS O ARBRES FRUITERS EN GESPES: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9359092"/>
                  </a:ext>
                </a:extLst>
              </a:tr>
              <a:tr h="269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III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la Primavera (Plantació rodals arbustius i arbres fruiters)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829425295"/>
                  </a:ext>
                </a:extLst>
              </a:tr>
              <a:tr h="269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Parc de Sant Martí (Plantació rodals arbustius)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687606948"/>
                  </a:ext>
                </a:extLst>
              </a:tr>
              <a:tr h="134547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635767827"/>
                  </a:ext>
                </a:extLst>
              </a:tr>
              <a:tr h="269093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ELIMINACIÓ DE PLANTES INVASORES I RESTAURACIÓ AMB ESPÈCIES AUTÒCTONES: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4814666"/>
                  </a:ext>
                </a:extLst>
              </a:tr>
              <a:tr h="13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VII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Turó de la Rovira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2336861178"/>
                  </a:ext>
                </a:extLst>
              </a:tr>
              <a:tr h="134547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876738810"/>
                  </a:ext>
                </a:extLst>
              </a:tr>
              <a:tr h="134547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                        ADAPTACIÓ DE LA VEGETACIÓ AL LITORAL MARÍ: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6488539"/>
                  </a:ext>
                </a:extLst>
              </a:tr>
              <a:tr h="269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Nova Mar Bella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2.500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X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1509702637"/>
                  </a:ext>
                </a:extLst>
              </a:tr>
              <a:tr h="26909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Subtotal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2.500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018170340"/>
                  </a:ext>
                </a:extLst>
              </a:tr>
              <a:tr h="26909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Total 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36.463 m</a:t>
                      </a:r>
                      <a:r>
                        <a:rPr lang="ca-ES" sz="1400" baseline="300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76" marR="27976" marT="0" marB="0"/>
                </a:tc>
                <a:extLst>
                  <a:ext uri="{0D108BD9-81ED-4DB2-BD59-A6C34878D82A}">
                    <a16:rowId xmlns:a16="http://schemas.microsoft.com/office/drawing/2014/main" xmlns="" val="3091813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95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8BEC1D-FEBF-4B77-B17B-B2A4526F5D45@no-dns-avail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23</a:t>
            </a:fld>
            <a:endParaRPr lang="ca-ES"/>
          </a:p>
        </p:txBody>
      </p:sp>
      <p:pic>
        <p:nvPicPr>
          <p:cNvPr id="6" name="I 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488" y="2643182"/>
            <a:ext cx="3243281" cy="8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57158" y="214290"/>
            <a:ext cx="142876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3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3</a:t>
            </a:fld>
            <a:endParaRPr lang="ca-ES"/>
          </a:p>
        </p:txBody>
      </p:sp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928662" y="857240"/>
            <a:ext cx="7459762" cy="857248"/>
          </a:xfrm>
        </p:spPr>
        <p:txBody>
          <a:bodyPr/>
          <a:lstStyle/>
          <a:p>
            <a:r>
              <a:rPr lang="ca-ES" dirty="0"/>
              <a:t>Objectius de la Mesura d’Infraestructura Verda Urbana</a:t>
            </a:r>
            <a:endParaRPr lang="es-ES" dirty="0"/>
          </a:p>
        </p:txBody>
      </p:sp>
      <p:pic>
        <p:nvPicPr>
          <p:cNvPr id="10" name="Imat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1007" b="-1007"/>
          <a:stretch/>
        </p:blipFill>
        <p:spPr>
          <a:xfrm>
            <a:off x="6224373" y="4005064"/>
            <a:ext cx="2829321" cy="2251701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24" t="138" r="15933" b="1116"/>
          <a:stretch/>
        </p:blipFill>
        <p:spPr>
          <a:xfrm>
            <a:off x="5625885" y="1728775"/>
            <a:ext cx="3427809" cy="2204281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928662" y="2420014"/>
            <a:ext cx="4896544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/>
            <a:r>
              <a:rPr lang="ca-ES" sz="2000" b="1" dirty="0">
                <a:cs typeface="Arial" pitchFamily="34" charset="0"/>
              </a:rPr>
              <a:t>1. Més verda. </a:t>
            </a:r>
            <a:r>
              <a:rPr lang="ca-ES" sz="2000" dirty="0">
                <a:cs typeface="Arial" pitchFamily="34" charset="0"/>
              </a:rPr>
              <a:t>Increment de la infraestructura verda urbana al servei de la salut, l’accessibilitat i l’equitat   </a:t>
            </a:r>
          </a:p>
          <a:p>
            <a:pPr marL="342900" indent="-342900" defTabSz="457200">
              <a:buFontTx/>
              <a:buChar char="-"/>
            </a:pPr>
            <a:endParaRPr lang="ca-ES" sz="2000" b="1" dirty="0"/>
          </a:p>
          <a:p>
            <a:pPr defTabSz="457200"/>
            <a:r>
              <a:rPr lang="ca-ES" sz="2000" b="1" dirty="0"/>
              <a:t>2. Més naturalitzada. </a:t>
            </a:r>
            <a:r>
              <a:rPr lang="ca-ES" sz="2000" dirty="0"/>
              <a:t>Millora de la infraestructura verda per obtenir més serveis socioambientals</a:t>
            </a:r>
          </a:p>
          <a:p>
            <a:pPr defTabSz="457200"/>
            <a:endParaRPr lang="es-ES_tradnl" sz="2000" b="1" dirty="0"/>
          </a:p>
          <a:p>
            <a:pPr defTabSz="457200"/>
            <a:r>
              <a:rPr lang="es-ES_tradnl" sz="2000" b="1" dirty="0"/>
              <a:t>3. </a:t>
            </a:r>
            <a:r>
              <a:rPr lang="es-ES_tradnl" sz="2000" b="1" dirty="0" err="1"/>
              <a:t>Més</a:t>
            </a:r>
            <a:r>
              <a:rPr lang="es-ES_tradnl" sz="2000" b="1" dirty="0"/>
              <a:t> cogestionada. </a:t>
            </a:r>
            <a:r>
              <a:rPr lang="ca-ES" sz="2000" dirty="0" err="1"/>
              <a:t>Corresponsabilitat</a:t>
            </a:r>
            <a:r>
              <a:rPr lang="ca-ES" sz="2000" dirty="0"/>
              <a:t> </a:t>
            </a:r>
            <a:r>
              <a:rPr lang="ca-ES" sz="2000" dirty="0">
                <a:cs typeface="Arial" pitchFamily="34" charset="0"/>
              </a:rPr>
              <a:t> en l’increment del verd i de la biodiversitat</a:t>
            </a:r>
          </a:p>
        </p:txBody>
      </p:sp>
      <p:sp>
        <p:nvSpPr>
          <p:cNvPr id="2" name="QuadreDeText 1"/>
          <p:cNvSpPr txBox="1"/>
          <p:nvPr/>
        </p:nvSpPr>
        <p:spPr>
          <a:xfrm>
            <a:off x="928662" y="1864651"/>
            <a:ext cx="121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Una ciutat:</a:t>
            </a:r>
          </a:p>
        </p:txBody>
      </p:sp>
      <p:sp>
        <p:nvSpPr>
          <p:cNvPr id="4" name="Fletxa dreta 3"/>
          <p:cNvSpPr/>
          <p:nvPr/>
        </p:nvSpPr>
        <p:spPr>
          <a:xfrm>
            <a:off x="323528" y="400506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3573016"/>
            <a:ext cx="489654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930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4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4</a:t>
            </a:fld>
            <a:endParaRPr lang="ca-ES"/>
          </a:p>
        </p:txBody>
      </p:sp>
      <p:sp>
        <p:nvSpPr>
          <p:cNvPr id="8" name="28 Título"/>
          <p:cNvSpPr>
            <a:spLocks noGrp="1"/>
          </p:cNvSpPr>
          <p:nvPr>
            <p:ph type="title"/>
          </p:nvPr>
        </p:nvSpPr>
        <p:spPr>
          <a:xfrm>
            <a:off x="876418" y="848336"/>
            <a:ext cx="7459762" cy="553264"/>
          </a:xfrm>
        </p:spPr>
        <p:txBody>
          <a:bodyPr>
            <a:normAutofit/>
          </a:bodyPr>
          <a:lstStyle/>
          <a:p>
            <a:r>
              <a:rPr lang="ca-ES" dirty="0"/>
              <a:t>Línia 2</a:t>
            </a:r>
            <a:r>
              <a:rPr lang="ca-ES" b="0" dirty="0"/>
              <a:t>. “</a:t>
            </a:r>
            <a:r>
              <a:rPr lang="ca-ES" dirty="0"/>
              <a:t>Naturalitzem Barcelona”</a:t>
            </a:r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467544" y="1713284"/>
            <a:ext cx="5400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700" b="1" dirty="0"/>
              <a:t>Naturalitzar  la ciutat vol dir: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7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a-ES" sz="1700" dirty="0"/>
              <a:t>Transformar els espais verds per afavorir els processos naturals i de l’entrada espontània de flora i fauna, afavorint la conservació de la biodiversitat, sense perdre la qualitat estètica i </a:t>
            </a:r>
            <a:r>
              <a:rPr lang="ca-ES" sz="1700" dirty="0" err="1"/>
              <a:t>reorintar-los</a:t>
            </a:r>
            <a:r>
              <a:rPr lang="ca-ES" sz="1700" dirty="0"/>
              <a:t> a un benefici social i de salut. Imitar més la natura, buscar més una bellesa natural que hortícola.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700" b="1" dirty="0">
                <a:solidFill>
                  <a:srgbClr val="000000"/>
                </a:solidFill>
                <a:ea typeface="Times New Roman"/>
                <a:cs typeface="Times New Roman"/>
              </a:rPr>
              <a:t>Implica: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7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u="sng" dirty="0">
                <a:solidFill>
                  <a:srgbClr val="000000"/>
                </a:solidFill>
                <a:ea typeface="Times New Roman"/>
                <a:cs typeface="Times New Roman"/>
              </a:rPr>
              <a:t>Un canvi en la gestió del verd </a:t>
            </a:r>
            <a:r>
              <a:rPr lang="ca-ES" sz="1700" dirty="0">
                <a:solidFill>
                  <a:srgbClr val="000000"/>
                </a:solidFill>
                <a:ea typeface="Times New Roman"/>
                <a:cs typeface="Times New Roman"/>
              </a:rPr>
              <a:t>anant cap a una gestió ecològica.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u="sng" dirty="0">
                <a:solidFill>
                  <a:srgbClr val="000000"/>
                </a:solidFill>
                <a:ea typeface="Times New Roman"/>
                <a:cs typeface="Times New Roman"/>
              </a:rPr>
              <a:t>Una nova orientació en l’arbrat </a:t>
            </a:r>
            <a:r>
              <a:rPr lang="ca-ES" sz="1700" dirty="0">
                <a:solidFill>
                  <a:srgbClr val="000000"/>
                </a:solidFill>
                <a:ea typeface="Times New Roman"/>
                <a:cs typeface="Times New Roman"/>
              </a:rPr>
              <a:t>reflectida al nou Pla de l’Arbrat 2017-2037.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u="sng" dirty="0">
                <a:solidFill>
                  <a:srgbClr val="000000"/>
                </a:solidFill>
                <a:ea typeface="Times New Roman"/>
                <a:cs typeface="Times New Roman"/>
              </a:rPr>
              <a:t>Actuacions i transformacions a tots els districtes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275F1DB-4965-4783-89B9-CB0D8A992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r="28047"/>
          <a:stretch/>
        </p:blipFill>
        <p:spPr>
          <a:xfrm>
            <a:off x="5920818" y="2060848"/>
            <a:ext cx="3000732" cy="37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5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5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467544" y="1713284"/>
            <a:ext cx="54006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700" b="1" dirty="0"/>
              <a:t>Com s’està portant a terme?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7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Disminució dels tractament fitosanitaris i eliminació del </a:t>
            </a:r>
            <a:r>
              <a:rPr lang="ca-ES" sz="1700" dirty="0" err="1"/>
              <a:t>glifosat</a:t>
            </a:r>
            <a:endParaRPr lang="ca-ES" sz="17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Sembra d’escocells i fauna útil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Canvis en la gestió de la poda i l’arbrat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Canvis en la flora ornamental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Basses més naturalitzades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Prats i herbassars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Espais d’especial interès per la biodiversitat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Estructures per la fauna (hotels insectes, espiral aromàtiques, </a:t>
            </a:r>
            <a:r>
              <a:rPr lang="ca-ES" sz="1700" dirty="0" err="1"/>
              <a:t>biotroncs</a:t>
            </a:r>
            <a:r>
              <a:rPr lang="ca-ES" sz="1700" dirty="0"/>
              <a:t>) i 260 nius d’ocells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a-ES" sz="1700" dirty="0"/>
              <a:t>Campanya comunicativa </a:t>
            </a:r>
          </a:p>
          <a:p>
            <a:pPr lvl="1">
              <a:spcAft>
                <a:spcPts val="600"/>
              </a:spcAft>
            </a:pPr>
            <a:r>
              <a:rPr lang="ca-ES" sz="1700" dirty="0"/>
              <a:t>                      ...... a tota la ciutat ....</a:t>
            </a:r>
          </a:p>
          <a:p>
            <a:endParaRPr lang="ca-ES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  <a:p>
            <a:endParaRPr lang="ca-ES" sz="16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7352E54-60AA-41F3-9F78-359151F30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12" y="1882611"/>
            <a:ext cx="3095290" cy="4127053"/>
          </a:xfrm>
          <a:prstGeom prst="rect">
            <a:avLst/>
          </a:prstGeom>
        </p:spPr>
      </p:pic>
      <p:sp>
        <p:nvSpPr>
          <p:cNvPr id="12" name="28 Título"/>
          <p:cNvSpPr>
            <a:spLocks noGrp="1"/>
          </p:cNvSpPr>
          <p:nvPr>
            <p:ph type="title"/>
          </p:nvPr>
        </p:nvSpPr>
        <p:spPr>
          <a:xfrm>
            <a:off x="876418" y="848336"/>
            <a:ext cx="7459762" cy="553264"/>
          </a:xfrm>
        </p:spPr>
        <p:txBody>
          <a:bodyPr>
            <a:normAutofit/>
          </a:bodyPr>
          <a:lstStyle/>
          <a:p>
            <a:r>
              <a:rPr lang="ca-ES" dirty="0"/>
              <a:t>Línia 2</a:t>
            </a:r>
            <a:r>
              <a:rPr lang="ca-ES" b="0" dirty="0"/>
              <a:t>. “</a:t>
            </a:r>
            <a:r>
              <a:rPr lang="ca-ES" dirty="0"/>
              <a:t>Naturalitzem Barcelona”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96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6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6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896697" y="1916832"/>
            <a:ext cx="4467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b="1" dirty="0"/>
              <a:t>- Avaluació positiva de la retirada de </a:t>
            </a:r>
            <a:r>
              <a:rPr lang="ca-ES" b="1" dirty="0" err="1"/>
              <a:t>glifosat</a:t>
            </a:r>
            <a:r>
              <a:rPr lang="ca-ES" dirty="0"/>
              <a:t>. S’ha ajustat l’operativa i s’ha comprat els equipaments necessaris. S’han gestionat 184.740 operacions (desbrossament, desherbatge manual i a màquina, etc.)  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55388" y="1268760"/>
            <a:ext cx="7821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Disminució</a:t>
            </a:r>
            <a:r>
              <a:rPr lang="es-ES" b="1" dirty="0"/>
              <a:t> </a:t>
            </a:r>
            <a:r>
              <a:rPr lang="es-ES" b="1" dirty="0" err="1"/>
              <a:t>dels</a:t>
            </a:r>
            <a:r>
              <a:rPr lang="es-ES" b="1" dirty="0"/>
              <a:t> </a:t>
            </a:r>
            <a:r>
              <a:rPr lang="es-ES" b="1" dirty="0" err="1"/>
              <a:t>tractament</a:t>
            </a:r>
            <a:r>
              <a:rPr lang="es-ES" b="1" dirty="0"/>
              <a:t> </a:t>
            </a:r>
            <a:r>
              <a:rPr lang="es-ES" b="1" dirty="0" err="1"/>
              <a:t>fitosanitaris</a:t>
            </a:r>
            <a:r>
              <a:rPr lang="es-ES" b="1" dirty="0"/>
              <a:t> i </a:t>
            </a:r>
            <a:r>
              <a:rPr lang="es-ES" b="1" dirty="0" err="1"/>
              <a:t>eliminació</a:t>
            </a:r>
            <a:r>
              <a:rPr lang="es-ES" b="1" dirty="0"/>
              <a:t> del </a:t>
            </a:r>
            <a:r>
              <a:rPr lang="es-ES" b="1" dirty="0" err="1"/>
              <a:t>glifosat</a:t>
            </a:r>
            <a:r>
              <a:rPr lang="es-ES" b="1" dirty="0"/>
              <a:t> </a:t>
            </a:r>
            <a:endParaRPr lang="ca-ES" dirty="0"/>
          </a:p>
        </p:txBody>
      </p:sp>
      <p:sp>
        <p:nvSpPr>
          <p:cNvPr id="2" name="Rectangle 1"/>
          <p:cNvSpPr/>
          <p:nvPr/>
        </p:nvSpPr>
        <p:spPr>
          <a:xfrm>
            <a:off x="955388" y="3744000"/>
            <a:ext cx="2940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- De les 116 plagues/malures</a:t>
            </a:r>
            <a:endParaRPr lang="ca-ES" dirty="0"/>
          </a:p>
        </p:txBody>
      </p:sp>
      <p:sp>
        <p:nvSpPr>
          <p:cNvPr id="3" name="QuadreDeText 2"/>
          <p:cNvSpPr txBox="1"/>
          <p:nvPr/>
        </p:nvSpPr>
        <p:spPr>
          <a:xfrm>
            <a:off x="867707" y="4272677"/>
            <a:ext cx="4346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/>
              <a:t>Només 2 es tracten químicament: morrut de les palmeres i processionària el 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11 només es tracten químicament quan s’associen a risc o impacte sobre el confort del ciutadà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/>
              <a:t>103 es tracten només amb control biològic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14" name="28 Título"/>
          <p:cNvSpPr>
            <a:spLocks noGrp="1"/>
          </p:cNvSpPr>
          <p:nvPr>
            <p:ph type="title"/>
          </p:nvPr>
        </p:nvSpPr>
        <p:spPr>
          <a:xfrm>
            <a:off x="1043608" y="683472"/>
            <a:ext cx="7459762" cy="553264"/>
          </a:xfrm>
        </p:spPr>
        <p:txBody>
          <a:bodyPr>
            <a:normAutofit/>
          </a:bodyPr>
          <a:lstStyle/>
          <a:p>
            <a:r>
              <a:rPr lang="ca-ES" dirty="0"/>
              <a:t>Línia 2</a:t>
            </a:r>
            <a:r>
              <a:rPr lang="ca-ES" b="0" dirty="0"/>
              <a:t>. “</a:t>
            </a:r>
            <a:r>
              <a:rPr lang="ca-ES" dirty="0"/>
              <a:t>Naturalitzem Barcelona”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7C7C838-A589-4DDF-B5BA-6C58650D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3"/>
          <a:stretch/>
        </p:blipFill>
        <p:spPr>
          <a:xfrm>
            <a:off x="5580112" y="2276872"/>
            <a:ext cx="326516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4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7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7</a:t>
            </a:fld>
            <a:endParaRPr lang="ca-ES"/>
          </a:p>
        </p:txBody>
      </p:sp>
      <p:sp>
        <p:nvSpPr>
          <p:cNvPr id="6" name="Rectangle 5"/>
          <p:cNvSpPr/>
          <p:nvPr/>
        </p:nvSpPr>
        <p:spPr>
          <a:xfrm>
            <a:off x="846259" y="1255368"/>
            <a:ext cx="816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Sembra</a:t>
            </a:r>
            <a:r>
              <a:rPr lang="es-ES" b="1" dirty="0"/>
              <a:t> </a:t>
            </a:r>
            <a:r>
              <a:rPr lang="es-ES" b="1" dirty="0" err="1"/>
              <a:t>d’escocells</a:t>
            </a:r>
            <a:r>
              <a:rPr lang="es-ES" b="1" dirty="0"/>
              <a:t> i fauna útil. </a:t>
            </a:r>
            <a:r>
              <a:rPr lang="es-ES" b="1" dirty="0" err="1"/>
              <a:t>Més</a:t>
            </a:r>
            <a:r>
              <a:rPr lang="es-ES" b="1" dirty="0"/>
              <a:t> de 1300 </a:t>
            </a:r>
            <a:r>
              <a:rPr lang="es-ES" b="1" dirty="0" err="1"/>
              <a:t>escocells</a:t>
            </a:r>
            <a:r>
              <a:rPr lang="es-ES" b="1" dirty="0"/>
              <a:t> </a:t>
            </a:r>
            <a:r>
              <a:rPr lang="es-ES" b="1" dirty="0" err="1"/>
              <a:t>plantats</a:t>
            </a:r>
            <a:endParaRPr lang="ca-ES" dirty="0"/>
          </a:p>
        </p:txBody>
      </p:sp>
      <p:graphicFrame>
        <p:nvGraphicFramePr>
          <p:cNvPr id="10" name="Tau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98086"/>
              </p:ext>
            </p:extLst>
          </p:nvPr>
        </p:nvGraphicFramePr>
        <p:xfrm>
          <a:off x="777246" y="1956431"/>
          <a:ext cx="5306922" cy="1760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216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2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70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SEMBRA DE FLORS QUE ATRAUEN FAUNA BENEFICIOSA</a:t>
                      </a:r>
                      <a:endParaRPr lang="ca-ES" sz="2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ESCOCELLS</a:t>
                      </a:r>
                      <a:endParaRPr lang="ca-ES" sz="2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866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Primavera 2017</a:t>
                      </a:r>
                      <a:endParaRPr lang="ca-E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        311  ut</a:t>
                      </a:r>
                      <a:endParaRPr lang="ca-ES" sz="24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866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Tardor 2017</a:t>
                      </a:r>
                      <a:endParaRPr lang="ca-E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       558 ut</a:t>
                      </a:r>
                      <a:endParaRPr lang="ca-ES" sz="24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866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Primavera 2018</a:t>
                      </a:r>
                      <a:endParaRPr lang="ca-E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438 ut </a:t>
                      </a:r>
                      <a:r>
                        <a:rPr lang="ca-ES" sz="1600" baseline="30000" dirty="0">
                          <a:effectLst/>
                        </a:rPr>
                        <a:t>*(1)</a:t>
                      </a:r>
                      <a:endParaRPr lang="ca-E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70516" y="4604935"/>
            <a:ext cx="4778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Prova pilot de plantació d’escocells, en la que han participat entitats i escoles d’Eixample i Sant Martí.</a:t>
            </a:r>
          </a:p>
          <a:p>
            <a:endParaRPr lang="ca-ES" dirty="0"/>
          </a:p>
        </p:txBody>
      </p:sp>
      <p:pic>
        <p:nvPicPr>
          <p:cNvPr id="3074" name="Picture 2" descr="Z:\DADES\COMUNICACIO\02-COMUNICACIO 2015-2019\MASU\ESPAIS VERDS I BIODIVERSITAT\NATURALITZACIÓ\Alcorques con Flor\IMG_3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79" y="4507017"/>
            <a:ext cx="2883123" cy="21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ADES\COMUNICACIO\02-COMUNICACIO 2015-2019\MASU\ESPAIS VERDS I BIODIVERSITAT\NATURALITZACIÓ\Insectos en Flores\IMG_3880.JPG">
            <a:extLst>
              <a:ext uri="{FF2B5EF4-FFF2-40B4-BE49-F238E27FC236}">
                <a16:creationId xmlns:a16="http://schemas.microsoft.com/office/drawing/2014/main" xmlns="" id="{E43AACD5-A501-4164-9E8B-4EA8E494B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0" t="30394"/>
          <a:stretch/>
        </p:blipFill>
        <p:spPr bwMode="auto">
          <a:xfrm>
            <a:off x="6247468" y="1700808"/>
            <a:ext cx="2529834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6" y="757595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4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8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8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5449A2FF-16F2-4997-A689-7436B449595F}"/>
              </a:ext>
            </a:extLst>
          </p:cNvPr>
          <p:cNvSpPr/>
          <p:nvPr/>
        </p:nvSpPr>
        <p:spPr>
          <a:xfrm>
            <a:off x="627772" y="1204784"/>
            <a:ext cx="816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Sembres</a:t>
            </a:r>
            <a:r>
              <a:rPr lang="es-ES" b="1" dirty="0"/>
              <a:t> </a:t>
            </a:r>
            <a:r>
              <a:rPr lang="es-ES" b="1" dirty="0" err="1"/>
              <a:t>d’escocells</a:t>
            </a:r>
            <a:r>
              <a:rPr lang="es-ES" b="1" dirty="0"/>
              <a:t> i fauna útil. </a:t>
            </a:r>
            <a:r>
              <a:rPr lang="es-ES" b="1" dirty="0" err="1"/>
              <a:t>Més</a:t>
            </a:r>
            <a:r>
              <a:rPr lang="es-ES" b="1" dirty="0"/>
              <a:t> de 1300 </a:t>
            </a:r>
            <a:r>
              <a:rPr lang="es-ES" b="1" dirty="0" err="1"/>
              <a:t>escocells</a:t>
            </a:r>
            <a:r>
              <a:rPr lang="es-ES" b="1" dirty="0"/>
              <a:t> </a:t>
            </a:r>
            <a:r>
              <a:rPr lang="es-ES" b="1" dirty="0" err="1"/>
              <a:t>plantats</a:t>
            </a:r>
            <a:endParaRPr lang="ca-ES" dirty="0"/>
          </a:p>
        </p:txBody>
      </p:sp>
      <p:pic>
        <p:nvPicPr>
          <p:cNvPr id="11" name="Picture 2" descr="Z:\DADES\COMUNICACIO\02-COMUNICACIO 2015-2019\MASU\ESPAIS VERDS I BIODIVERSITAT\NATURALITZACIÓ\Naturalització districtes\fotos finals\arago letamendi.JPG">
            <a:extLst>
              <a:ext uri="{FF2B5EF4-FFF2-40B4-BE49-F238E27FC236}">
                <a16:creationId xmlns:a16="http://schemas.microsoft.com/office/drawing/2014/main" xmlns="" id="{EF45B737-D272-4D82-9477-C1047CBD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4" y="1705845"/>
            <a:ext cx="3346144" cy="25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DADES\COMUNICACIO\02-COMUNICACIO 2015-2019\MASU\ESPAIS VERDS I BIODIVERSITAT\NATURALITZACIÓ\Naturalització districtes\Sarrià\Tanatori St.Gervasi.JPG">
            <a:extLst>
              <a:ext uri="{FF2B5EF4-FFF2-40B4-BE49-F238E27FC236}">
                <a16:creationId xmlns:a16="http://schemas.microsoft.com/office/drawing/2014/main" xmlns="" id="{37C11EEB-63F4-4C56-8718-78782A1E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4" y="4259998"/>
            <a:ext cx="3464002" cy="25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36CC917-2E12-4617-AA3B-F25CA9D6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215" y="1503861"/>
            <a:ext cx="1812246" cy="27227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A502AF5-03A5-4214-ACDB-7476B280D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84" y="1793879"/>
            <a:ext cx="3498479" cy="23334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06F8123-8C6A-4439-90C4-A23FF08F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53" y="4268720"/>
            <a:ext cx="3347864" cy="2510898"/>
          </a:xfrm>
          <a:prstGeom prst="rect">
            <a:avLst/>
          </a:prstGeom>
        </p:spPr>
      </p:pic>
      <p:pic>
        <p:nvPicPr>
          <p:cNvPr id="1026" name="Picture 2" descr="https://pbs.twimg.com/media/C9tUGibWAAEu_3D.jpg">
            <a:extLst>
              <a:ext uri="{FF2B5EF4-FFF2-40B4-BE49-F238E27FC236}">
                <a16:creationId xmlns:a16="http://schemas.microsoft.com/office/drawing/2014/main" xmlns="" id="{97CA52DB-B526-4023-B521-AA4A18319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31774"/>
          <a:stretch/>
        </p:blipFill>
        <p:spPr bwMode="auto">
          <a:xfrm>
            <a:off x="7475720" y="4259998"/>
            <a:ext cx="1479235" cy="25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9281"/>
            <a:ext cx="752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12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49CD-9692-4C24-BA90-BBA7E1AE662A}" type="slidenum">
              <a:rPr lang="ca-ES" smtClean="0"/>
              <a:pPr/>
              <a:t>9</a:t>
            </a:fld>
            <a:endParaRPr lang="ca-ES"/>
          </a:p>
        </p:txBody>
      </p:sp>
      <p:sp>
        <p:nvSpPr>
          <p:cNvPr id="7" name="QuadreDeText 6"/>
          <p:cNvSpPr txBox="1"/>
          <p:nvPr/>
        </p:nvSpPr>
        <p:spPr>
          <a:xfrm>
            <a:off x="928662" y="231707"/>
            <a:ext cx="3214710" cy="33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900" dirty="0">
                <a:latin typeface="Arial" pitchFamily="34" charset="0"/>
                <a:cs typeface="Arial" pitchFamily="34" charset="0"/>
              </a:rPr>
              <a:t>Ecologia Urbana </a:t>
            </a:r>
          </a:p>
        </p:txBody>
      </p:sp>
      <p:sp>
        <p:nvSpPr>
          <p:cNvPr id="9" name="1 Marcador de número de diapositiva"/>
          <p:cNvSpPr txBox="1">
            <a:spLocks/>
          </p:cNvSpPr>
          <p:nvPr/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a-ES"/>
            </a:defPPr>
            <a:lvl1pPr marL="0" algn="r" defTabSz="914400" rtl="0" eaLnBrk="1" latinLnBrk="0" hangingPunct="1">
              <a:defRPr sz="8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2549CD-9692-4C24-BA90-BBA7E1AE662A}" type="slidenum">
              <a:rPr lang="ca-ES" smtClean="0"/>
              <a:pPr/>
              <a:t>9</a:t>
            </a:fld>
            <a:endParaRPr lang="ca-ES"/>
          </a:p>
        </p:txBody>
      </p:sp>
      <p:sp>
        <p:nvSpPr>
          <p:cNvPr id="5" name="Rectangle 4"/>
          <p:cNvSpPr/>
          <p:nvPr/>
        </p:nvSpPr>
        <p:spPr>
          <a:xfrm>
            <a:off x="928662" y="1951672"/>
            <a:ext cx="75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6" name="Rectangle 5"/>
          <p:cNvSpPr/>
          <p:nvPr/>
        </p:nvSpPr>
        <p:spPr>
          <a:xfrm>
            <a:off x="783032" y="1232216"/>
            <a:ext cx="816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/>
              <a:t>Canvis</a:t>
            </a:r>
            <a:r>
              <a:rPr lang="es-ES" sz="1600" b="1" dirty="0"/>
              <a:t> en la poda i </a:t>
            </a:r>
            <a:r>
              <a:rPr lang="es-ES" sz="1600" b="1" dirty="0" err="1"/>
              <a:t>l’arbrat</a:t>
            </a:r>
            <a:r>
              <a:rPr lang="es-ES" sz="1600" b="1" dirty="0"/>
              <a:t> </a:t>
            </a:r>
            <a:endParaRPr lang="ca-ES" sz="1600" dirty="0"/>
          </a:p>
        </p:txBody>
      </p:sp>
      <p:sp>
        <p:nvSpPr>
          <p:cNvPr id="2" name="Rectangle 1"/>
          <p:cNvSpPr/>
          <p:nvPr/>
        </p:nvSpPr>
        <p:spPr>
          <a:xfrm>
            <a:off x="740448" y="1785480"/>
            <a:ext cx="612068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De les 50 accions establertes, 31 iniciades: </a:t>
            </a:r>
          </a:p>
          <a:p>
            <a:endParaRPr lang="ca-ES" dirty="0"/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dirty="0"/>
              <a:t>Poda més respectuosa amb el port natural dels arbres, respectant el calendari de floració i fructificació, i el cicle de fauna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dirty="0"/>
              <a:t>Millores del sòl (aeració sòls, creació de sistemes urbans de drenatges sostenibles (SUDS))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dirty="0"/>
              <a:t>Incorporació de noves tecnologies per a una gestió més eficient (</a:t>
            </a:r>
            <a:r>
              <a:rPr lang="ca-ES" dirty="0" err="1"/>
              <a:t>app</a:t>
            </a:r>
            <a:r>
              <a:rPr lang="ca-ES" dirty="0"/>
              <a:t> reg, </a:t>
            </a:r>
            <a:r>
              <a:rPr lang="ca-ES" dirty="0" err="1"/>
              <a:t>app</a:t>
            </a:r>
            <a:r>
              <a:rPr lang="ca-ES" dirty="0"/>
              <a:t> poda, </a:t>
            </a:r>
            <a:r>
              <a:rPr lang="ca-ES" dirty="0" err="1"/>
              <a:t>app</a:t>
            </a:r>
            <a:r>
              <a:rPr lang="ca-ES" dirty="0"/>
              <a:t> pla de risc)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s-ES" dirty="0" err="1"/>
              <a:t>Diversificació</a:t>
            </a:r>
            <a:r>
              <a:rPr lang="es-ES" dirty="0"/>
              <a:t> </a:t>
            </a:r>
            <a:r>
              <a:rPr lang="es-ES" dirty="0" err="1"/>
              <a:t>d’espècies</a:t>
            </a:r>
            <a:r>
              <a:rPr lang="es-ES" dirty="0"/>
              <a:t> (en trama urbana </a:t>
            </a:r>
            <a:r>
              <a:rPr lang="es-ES" dirty="0" err="1"/>
              <a:t>cap</a:t>
            </a:r>
            <a:r>
              <a:rPr lang="es-ES" dirty="0"/>
              <a:t> </a:t>
            </a:r>
            <a:r>
              <a:rPr lang="es-ES" dirty="0" err="1"/>
              <a:t>sp</a:t>
            </a:r>
            <a:r>
              <a:rPr lang="es-ES" dirty="0"/>
              <a:t> &gt; 15%) 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fr-FR" dirty="0" err="1"/>
              <a:t>Plantació</a:t>
            </a:r>
            <a:r>
              <a:rPr lang="fr-FR" dirty="0"/>
              <a:t> d’arbres </a:t>
            </a:r>
            <a:r>
              <a:rPr lang="fr-FR" dirty="0" err="1"/>
              <a:t>amb</a:t>
            </a:r>
            <a:r>
              <a:rPr lang="fr-FR" dirty="0"/>
              <a:t> </a:t>
            </a:r>
            <a:r>
              <a:rPr lang="fr-FR" dirty="0" err="1"/>
              <a:t>flors</a:t>
            </a:r>
            <a:r>
              <a:rPr lang="fr-FR" dirty="0"/>
              <a:t> i fruits </a:t>
            </a:r>
            <a:r>
              <a:rPr lang="fr-FR" dirty="0" err="1"/>
              <a:t>interessants</a:t>
            </a:r>
            <a:r>
              <a:rPr lang="fr-FR" dirty="0"/>
              <a:t> per a la </a:t>
            </a:r>
            <a:r>
              <a:rPr lang="fr-FR" dirty="0" err="1"/>
              <a:t>fauna</a:t>
            </a:r>
            <a:r>
              <a:rPr lang="fr-FR" dirty="0"/>
              <a:t> </a:t>
            </a:r>
          </a:p>
          <a:p>
            <a:pPr marL="285750" lvl="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a-ES" dirty="0"/>
              <a:t>Lluita biològica per al control de plagues </a:t>
            </a:r>
          </a:p>
          <a:p>
            <a:pPr marL="285750" lvl="0" indent="-285750">
              <a:spcBef>
                <a:spcPts val="600"/>
              </a:spcBef>
              <a:buFont typeface="Arial" pitchFamily="34" charset="0"/>
              <a:buChar char="•"/>
            </a:pPr>
            <a:endParaRPr lang="ca-ES" dirty="0"/>
          </a:p>
          <a:p>
            <a:r>
              <a:rPr lang="ca-ES" dirty="0"/>
              <a:t> </a:t>
            </a:r>
          </a:p>
        </p:txBody>
      </p:sp>
      <p:sp>
        <p:nvSpPr>
          <p:cNvPr id="10" name="28 Título"/>
          <p:cNvSpPr>
            <a:spLocks noGrp="1"/>
          </p:cNvSpPr>
          <p:nvPr>
            <p:ph type="title"/>
          </p:nvPr>
        </p:nvSpPr>
        <p:spPr>
          <a:xfrm>
            <a:off x="755576" y="789941"/>
            <a:ext cx="7459762" cy="553264"/>
          </a:xfrm>
        </p:spPr>
        <p:txBody>
          <a:bodyPr>
            <a:normAutofit/>
          </a:bodyPr>
          <a:lstStyle/>
          <a:p>
            <a:r>
              <a:rPr lang="ca-ES" dirty="0"/>
              <a:t>Línia 2</a:t>
            </a:r>
            <a:r>
              <a:rPr lang="ca-ES" b="0" dirty="0"/>
              <a:t>. “</a:t>
            </a:r>
            <a:r>
              <a:rPr lang="ca-ES" dirty="0"/>
              <a:t>Naturalitzem Barcelona”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435DE04-A479-4A9A-84B7-801CAB81C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/>
        </p:blipFill>
        <p:spPr>
          <a:xfrm flipH="1">
            <a:off x="6805515" y="1888083"/>
            <a:ext cx="2208836" cy="41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76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6648</TotalTime>
  <Words>1335</Words>
  <Application>Microsoft Office PowerPoint</Application>
  <PresentationFormat>Presentació en pantalla (4:3)</PresentationFormat>
  <Paragraphs>423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23</vt:i4>
      </vt:variant>
    </vt:vector>
  </HeadingPairs>
  <TitlesOfParts>
    <vt:vector size="24" baseType="lpstr">
      <vt:lpstr>Tema de l'Office</vt:lpstr>
      <vt:lpstr>Presentació del PowerPoint</vt:lpstr>
      <vt:lpstr>Presentació del PowerPoint</vt:lpstr>
      <vt:lpstr>Objectius de la Mesura d’Infraestructura Verda Urbana</vt:lpstr>
      <vt:lpstr>Línia 2. “Naturalitzem Barcelona”</vt:lpstr>
      <vt:lpstr>Línia 2. “Naturalitzem Barcelona”</vt:lpstr>
      <vt:lpstr>Línia 2. “Naturalitzem Barcelona”</vt:lpstr>
      <vt:lpstr>Presentació del PowerPoint</vt:lpstr>
      <vt:lpstr>Presentació del PowerPoint</vt:lpstr>
      <vt:lpstr>Línia 2. “Naturalitzem Barcelona”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Una actuació distribuïda pel territori. 22 exemples d’actuació</vt:lpstr>
      <vt:lpstr>Una actuació distribuïda pel territori. 22 exemples d’actuació</vt:lpstr>
      <vt:lpstr>Presentació del PowerPoint</vt:lpstr>
    </vt:vector>
  </TitlesOfParts>
  <Company>Ajuntament de Barcelona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Ajuntament de Barcelona</dc:creator>
  <cp:lastModifiedBy>Ajuntament de Barcelona</cp:lastModifiedBy>
  <cp:revision>544</cp:revision>
  <cp:lastPrinted>2017-05-15T06:42:56Z</cp:lastPrinted>
  <dcterms:created xsi:type="dcterms:W3CDTF">2011-09-14T09:15:44Z</dcterms:created>
  <dcterms:modified xsi:type="dcterms:W3CDTF">2018-06-13T09:29:23Z</dcterms:modified>
</cp:coreProperties>
</file>