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2" r:id="rId3"/>
    <p:sldId id="273" r:id="rId4"/>
    <p:sldId id="267" r:id="rId5"/>
    <p:sldId id="268" r:id="rId6"/>
    <p:sldId id="269" r:id="rId7"/>
    <p:sldId id="270" r:id="rId8"/>
    <p:sldId id="271" r:id="rId9"/>
    <p:sldId id="274" r:id="rId10"/>
    <p:sldId id="275" r:id="rId11"/>
    <p:sldId id="276" r:id="rId12"/>
    <p:sldId id="277" r:id="rId13"/>
    <p:sldId id="278" r:id="rId14"/>
    <p:sldId id="280" r:id="rId15"/>
    <p:sldId id="279" r:id="rId16"/>
  </p:sldIdLst>
  <p:sldSz cx="9144000" cy="6858000" type="screen4x3"/>
  <p:notesSz cx="6797675" cy="987266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9E0054"/>
    <a:srgbClr val="FFE9F1"/>
    <a:srgbClr val="FFE1F1"/>
    <a:srgbClr val="EDD7DE"/>
    <a:srgbClr val="E3C7CC"/>
    <a:srgbClr val="D9B3B9"/>
    <a:srgbClr val="DC94B8"/>
    <a:srgbClr val="E8CAD3"/>
    <a:srgbClr val="FFD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10" d="100"/>
          <a:sy n="110" d="100"/>
        </p:scale>
        <p:origin x="-7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DE687-33ED-497A-9AD7-A0779A6F083E}" type="datetimeFigureOut">
              <a:rPr lang="ca-ES" smtClean="0"/>
              <a:t>1/3/2019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20F6C-5A76-455A-B4BE-0A3FA424294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73270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0F6C-5A76-455A-B4BE-0A3FA424294A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8009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0F6C-5A76-455A-B4BE-0A3FA424294A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80098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0F6C-5A76-455A-B4BE-0A3FA424294A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80098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0F6C-5A76-455A-B4BE-0A3FA424294A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112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0F6C-5A76-455A-B4BE-0A3FA424294A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1122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0F6C-5A76-455A-B4BE-0A3FA424294A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1122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0F6C-5A76-455A-B4BE-0A3FA424294A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1122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0F6C-5A76-455A-B4BE-0A3FA424294A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112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FED6-D33F-4A63-8314-D1C3918D0F32}" type="datetime1">
              <a:rPr lang="ca-ES" smtClean="0"/>
              <a:t>1/3/2019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88858-DCD2-489E-8A49-731821C96554}" type="datetime1">
              <a:rPr lang="ca-ES" smtClean="0"/>
              <a:t>1/3/2019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8B5C-C839-41E5-A8FC-858EB255BA2C}" type="datetime1">
              <a:rPr lang="ca-ES" smtClean="0"/>
              <a:t>1/3/2019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731E-B350-48AC-AC37-6A38AE5BC04B}" type="datetime1">
              <a:rPr lang="ca-ES" smtClean="0"/>
              <a:t>1/3/2019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4C61-0FEA-4ADF-9E0F-7B3F58209F21}" type="datetime1">
              <a:rPr lang="ca-ES" smtClean="0"/>
              <a:t>1/3/2019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AA7B-226A-40C0-9087-2923720AD6D3}" type="datetime1">
              <a:rPr lang="ca-ES" smtClean="0"/>
              <a:t>1/3/2019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7831-7A8C-400B-B1D7-3E3BFCBAFE94}" type="datetime1">
              <a:rPr lang="ca-ES" smtClean="0"/>
              <a:t>1/3/2019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6D0-0E9D-4688-A691-00356C6F511C}" type="datetime1">
              <a:rPr lang="ca-ES" smtClean="0"/>
              <a:t>1/3/2019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F4C4-BE38-42FD-A433-0D35BB1551DF}" type="datetime1">
              <a:rPr lang="ca-ES" smtClean="0"/>
              <a:t>1/3/2019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A0D6-BAED-48FA-9B6C-85147A1E41A5}" type="datetime1">
              <a:rPr lang="ca-ES" smtClean="0"/>
              <a:t>1/3/2019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72E2-751C-4796-8E42-E3B57C434B5E}" type="datetime1">
              <a:rPr lang="ca-ES" smtClean="0"/>
              <a:t>1/3/2019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A528-05D5-4A89-9F85-5E8C6ADE98B2}" type="datetime1">
              <a:rPr lang="ca-ES" smtClean="0"/>
              <a:t>1/3/2019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E3CCC-9073-48CF-9658-7F822CB9C2FA}" type="slidenum">
              <a:rPr lang="ca-ES" smtClean="0"/>
              <a:pPr/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1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70" name="Imagen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r="40847" b="7596"/>
          <a:stretch/>
        </p:blipFill>
        <p:spPr>
          <a:xfrm>
            <a:off x="4902747" y="853758"/>
            <a:ext cx="3991873" cy="5833369"/>
          </a:xfrm>
          <a:prstGeom prst="rect">
            <a:avLst/>
          </a:prstGeom>
        </p:spPr>
      </p:pic>
      <p:cxnSp>
        <p:nvCxnSpPr>
          <p:cNvPr id="71" name="Conector recto 11"/>
          <p:cNvCxnSpPr/>
          <p:nvPr/>
        </p:nvCxnSpPr>
        <p:spPr>
          <a:xfrm>
            <a:off x="868680" y="6126480"/>
            <a:ext cx="7525512" cy="0"/>
          </a:xfrm>
          <a:prstGeom prst="line">
            <a:avLst/>
          </a:prstGeom>
          <a:ln w="28575">
            <a:solidFill>
              <a:srgbClr val="9E00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14"/>
          <p:cNvSpPr txBox="1"/>
          <p:nvPr/>
        </p:nvSpPr>
        <p:spPr>
          <a:xfrm>
            <a:off x="782955" y="5738344"/>
            <a:ext cx="4489704" cy="553990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ca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Barcelona</a:t>
            </a:r>
            <a:r>
              <a:rPr lang="ca-E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ca-ES" sz="16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març </a:t>
            </a:r>
            <a:r>
              <a:rPr lang="ca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2019</a:t>
            </a:r>
            <a:endParaRPr lang="ca-ES" sz="1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ca-ES" sz="1400" dirty="0"/>
          </a:p>
        </p:txBody>
      </p:sp>
      <p:pic>
        <p:nvPicPr>
          <p:cNvPr id="75" name="Imagen 2" descr="Impulsem_CSS_descriptiu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46" y="168526"/>
            <a:ext cx="1974336" cy="11651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7544" y="1657400"/>
            <a:ext cx="718017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Informe de seguiment del </a:t>
            </a:r>
          </a:p>
          <a:p>
            <a:r>
              <a:rPr lang="ca-E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desenvolupament </a:t>
            </a:r>
          </a:p>
          <a:p>
            <a:r>
              <a:rPr lang="ca-E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ca-ES" sz="4400" b="1" dirty="0" smtClean="0">
                <a:solidFill>
                  <a:srgbClr val="9E0054"/>
                </a:solidFill>
                <a:latin typeface="Arial" charset="0"/>
                <a:ea typeface="Arial" charset="0"/>
                <a:cs typeface="Arial" charset="0"/>
              </a:rPr>
              <a:t>l’IMPULSEM!</a:t>
            </a:r>
            <a:r>
              <a:rPr lang="ca-E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ca-E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04592" y="4001274"/>
            <a:ext cx="64459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Avaluació de la </a:t>
            </a:r>
            <a:r>
              <a:rPr lang="ca-ES" sz="2400" b="1" i="1" dirty="0" smtClean="0">
                <a:solidFill>
                  <a:srgbClr val="9E0054"/>
                </a:solidFill>
                <a:latin typeface="Arial" charset="0"/>
                <a:ea typeface="Arial" charset="0"/>
                <a:cs typeface="Arial" charset="0"/>
              </a:rPr>
              <a:t>fase d’execució 2017-2019 </a:t>
            </a:r>
          </a:p>
          <a:p>
            <a:r>
              <a:rPr lang="ca-E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Pla d’Actuació</a:t>
            </a:r>
            <a:endParaRPr lang="ca-ES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1</a:t>
            </a:fld>
            <a:endParaRPr lang="ca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5" name="Imagen 16" descr="Impulsem_CSS_dia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23 CuadroTexto"/>
          <p:cNvSpPr txBox="1"/>
          <p:nvPr/>
        </p:nvSpPr>
        <p:spPr>
          <a:xfrm>
            <a:off x="179512" y="548680"/>
            <a:ext cx="8208912" cy="648072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noAutofit/>
          </a:bodyPr>
          <a:lstStyle/>
          <a:p>
            <a:r>
              <a:rPr lang="ca-ES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Focus en l’Increment de l’atenció grupal (per districtes)</a:t>
            </a:r>
            <a:endParaRPr lang="ca-ES" sz="2000" b="1" dirty="0">
              <a:solidFill>
                <a:srgbClr val="9E0054"/>
              </a:solidFill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179512" y="1124744"/>
            <a:ext cx="8530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continuació la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distribució projectes per districte a la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Barcelona ciutat, on podem observar l’increment de l’atenció grupal entre els anys 2014 i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2018,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destaca especialment l’augment de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projectes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dels districtes de </a:t>
            </a:r>
            <a:r>
              <a:rPr lang="ca-ES" sz="1200" b="1" dirty="0">
                <a:latin typeface="Arial" pitchFamily="34" charset="0"/>
                <a:cs typeface="Arial" pitchFamily="34" charset="0"/>
              </a:rPr>
              <a:t>Sarrià-Sant Gervasi amb un 850%  i Nou Barris amb un 371</a:t>
            </a:r>
            <a:r>
              <a:rPr lang="ca-ES" sz="1200" b="1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 algn="just"/>
            <a:endParaRPr lang="ca-ES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10</a:t>
            </a:fld>
            <a:endParaRPr lang="ca-E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297" y="1916832"/>
            <a:ext cx="6480041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2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5" name="Imagen 16" descr="Impulsem_CSS_dia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23 CuadroTexto"/>
          <p:cNvSpPr txBox="1"/>
          <p:nvPr/>
        </p:nvSpPr>
        <p:spPr>
          <a:xfrm>
            <a:off x="179512" y="548680"/>
            <a:ext cx="8208912" cy="648072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noAutofit/>
          </a:bodyPr>
          <a:lstStyle/>
          <a:p>
            <a:r>
              <a:rPr lang="ca-ES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Dades d’atenció als Centres de Serveis Socials (Persones Ateses)</a:t>
            </a:r>
            <a:endParaRPr lang="ca-ES" sz="2000" b="1" dirty="0">
              <a:solidFill>
                <a:srgbClr val="9E0054"/>
              </a:solidFill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179512" y="1124744"/>
            <a:ext cx="85302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a-ES" sz="1200" b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200">
                <a:latin typeface="Arial" pitchFamily="34" charset="0"/>
                <a:cs typeface="Arial" pitchFamily="34" charset="0"/>
              </a:rPr>
              <a:t>A continuació algunes de les dades més rellevants sobre l’atenció als Centres de Serveis Socials, pel que fa al volum de persones ateses i sobre el temps mig d’espera per a rebre una primera atenció. </a:t>
            </a:r>
            <a:endParaRPr lang="ca-ES" sz="12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200" b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200" b="1" smtClean="0">
                <a:latin typeface="Arial" pitchFamily="34" charset="0"/>
                <a:cs typeface="Arial" pitchFamily="34" charset="0"/>
              </a:rPr>
              <a:t>Persones ateses</a:t>
            </a:r>
            <a:r>
              <a:rPr lang="ca-ES" sz="1200" smtClean="0">
                <a:latin typeface="Arial" pitchFamily="34" charset="0"/>
                <a:cs typeface="Arial" pitchFamily="34" charset="0"/>
              </a:rPr>
              <a:t>: Les </a:t>
            </a:r>
            <a:r>
              <a:rPr lang="ca-ES" sz="1200">
                <a:latin typeface="Arial" pitchFamily="34" charset="0"/>
                <a:cs typeface="Arial" pitchFamily="34" charset="0"/>
              </a:rPr>
              <a:t>persones ateses als Centres de Serveis Socials de la ciutat de Barcelona s’ha incrementat en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9.723 persones entre els anys 2015 i 2018, el que significa un increment percentual del 13%. </a:t>
            </a:r>
            <a:endParaRPr lang="ca-ES" sz="1200">
              <a:latin typeface="Arial" pitchFamily="34" charset="0"/>
              <a:cs typeface="Arial" pitchFamily="34" charset="0"/>
            </a:endParaRPr>
          </a:p>
          <a:p>
            <a:endParaRPr lang="ca-ES" sz="1200" b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tg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" y="2515463"/>
            <a:ext cx="8747760" cy="2785745"/>
          </a:xfrm>
          <a:prstGeom prst="rect">
            <a:avLst/>
          </a:prstGeom>
          <a:noFill/>
        </p:spPr>
      </p:pic>
      <p:sp>
        <p:nvSpPr>
          <p:cNvPr id="10" name="Conteni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11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19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5" name="Imagen 16" descr="Impulsem_CSS_dia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23 CuadroTexto"/>
          <p:cNvSpPr txBox="1"/>
          <p:nvPr/>
        </p:nvSpPr>
        <p:spPr>
          <a:xfrm>
            <a:off x="179512" y="462955"/>
            <a:ext cx="8208912" cy="648072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noAutofit/>
          </a:bodyPr>
          <a:lstStyle/>
          <a:p>
            <a:r>
              <a:rPr lang="ca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Temps mig d’espera</a:t>
            </a:r>
            <a:endParaRPr lang="ca-ES" sz="2000" b="1" dirty="0">
              <a:solidFill>
                <a:srgbClr val="9E0054"/>
              </a:solidFill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192490" y="789645"/>
            <a:ext cx="85302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a-ES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200" dirty="0" smtClean="0">
                <a:latin typeface="Arial" pitchFamily="34" charset="0"/>
                <a:cs typeface="Arial" pitchFamily="34" charset="0"/>
              </a:rPr>
              <a:t>Aquesta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pressió assistencial en augment que han patit els Centres de Serveis Socials contrasta amb l’evolució sobre el temps mig d’espera per rebre una primera atenció als Centres de Serveis Socials. </a:t>
            </a:r>
            <a:r>
              <a:rPr lang="ca-ES" sz="1200" b="1" dirty="0">
                <a:latin typeface="Arial" pitchFamily="34" charset="0"/>
                <a:cs typeface="Arial" pitchFamily="34" charset="0"/>
              </a:rPr>
              <a:t>Així, entre el 2015 i el 2018 s’ha anat reduint fins als 20 dies d’espera per rebre una primera atenció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(Cal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recordar que durant el 2015 el temps mig d’espera era de gairebé 22 dies) Si ho comparem amb l’any anterior, el 2017, veurem que </a:t>
            </a:r>
            <a:r>
              <a:rPr lang="ca-ES" sz="1200" b="1" dirty="0">
                <a:latin typeface="Arial" pitchFamily="34" charset="0"/>
                <a:cs typeface="Arial" pitchFamily="34" charset="0"/>
              </a:rPr>
              <a:t>la reducció ha estat de tres dies. </a:t>
            </a:r>
          </a:p>
          <a:p>
            <a:pPr algn="just"/>
            <a:endParaRPr lang="ca-ES" sz="1200" dirty="0">
              <a:latin typeface="Arial" pitchFamily="34" charset="0"/>
              <a:cs typeface="Arial" pitchFamily="34" charset="0"/>
            </a:endParaRPr>
          </a:p>
          <a:p>
            <a:endParaRPr lang="ca-ES" sz="1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tg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859683"/>
            <a:ext cx="5372447" cy="1872208"/>
          </a:xfrm>
          <a:prstGeom prst="rect">
            <a:avLst/>
          </a:prstGeom>
          <a:noFill/>
        </p:spPr>
      </p:pic>
      <p:sp>
        <p:nvSpPr>
          <p:cNvPr id="11" name="Conteni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12</a:t>
            </a:fld>
            <a:endParaRPr lang="ca-E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2"/>
          <a:stretch/>
        </p:blipFill>
        <p:spPr bwMode="auto">
          <a:xfrm>
            <a:off x="957252" y="3861048"/>
            <a:ext cx="7058392" cy="277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5" name="Imagen 16" descr="Impulsem_CSS_dia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23 CuadroTexto"/>
          <p:cNvSpPr txBox="1"/>
          <p:nvPr/>
        </p:nvSpPr>
        <p:spPr>
          <a:xfrm>
            <a:off x="157064" y="548680"/>
            <a:ext cx="8208912" cy="648072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noAutofit/>
          </a:bodyPr>
          <a:lstStyle/>
          <a:p>
            <a:r>
              <a:rPr lang="ca-ES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VINE: nova forma de realitzar la 1a. atenció als centres de serveis socials</a:t>
            </a:r>
            <a:endParaRPr lang="ca-ES" sz="2000" b="1" dirty="0">
              <a:solidFill>
                <a:srgbClr val="9E0054"/>
              </a:solidFill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179512" y="1124744"/>
            <a:ext cx="85302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a-ES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200" dirty="0">
                <a:latin typeface="Arial" pitchFamily="34" charset="0"/>
                <a:cs typeface="Arial" pitchFamily="34" charset="0"/>
              </a:rPr>
              <a:t>A partir del mes de juny de 2018 els centres de serveis socials pilot van iniciar la posada en marxa de la programació dels VINE, la qual es portarà a terme fins al primer trimestre de l’any 2019. L’avaluació a mig termini del projecte, portada a terme els mesos de gener i febrer del 2019, apunta unes primeres informacions:</a:t>
            </a:r>
          </a:p>
          <a:p>
            <a:pPr algn="just"/>
            <a:r>
              <a:rPr lang="ca-ES" sz="1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r>
              <a:rPr lang="ca-ES" sz="1200" b="1" dirty="0">
                <a:latin typeface="Arial" pitchFamily="34" charset="0"/>
                <a:cs typeface="Arial" pitchFamily="34" charset="0"/>
              </a:rPr>
              <a:t>Si comparem entre els centres que no fan sessions d’acollida VINE i els que si que en fan, </a:t>
            </a:r>
            <a:r>
              <a:rPr lang="ca-ES" sz="1200" u="sng" dirty="0">
                <a:latin typeface="Arial" pitchFamily="34" charset="0"/>
                <a:cs typeface="Arial" pitchFamily="34" charset="0"/>
              </a:rPr>
              <a:t>veiem que el 63% dels centres sense sessions VINE van veure reduït el temps mig d’espera de les primeres atencions respecte de l’any 2017</a:t>
            </a:r>
            <a:r>
              <a:rPr lang="ca-ES" sz="1200" b="1" dirty="0">
                <a:latin typeface="Arial" pitchFamily="34" charset="0"/>
                <a:cs typeface="Arial" pitchFamily="34" charset="0"/>
              </a:rPr>
              <a:t>.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En canvi </a:t>
            </a:r>
            <a:r>
              <a:rPr lang="ca-ES" sz="1200" u="sng" dirty="0">
                <a:latin typeface="Arial" pitchFamily="34" charset="0"/>
                <a:cs typeface="Arial" pitchFamily="34" charset="0"/>
              </a:rPr>
              <a:t>si considerem els centres que sí que fan sessions VINE, fins un 80% han vist reduït el temps d’espera de la primera acollida respecte l’any anterior</a:t>
            </a:r>
            <a:r>
              <a:rPr lang="ca-ES" sz="1200" b="1" dirty="0">
                <a:latin typeface="Arial" pitchFamily="34" charset="0"/>
                <a:cs typeface="Arial" pitchFamily="34" charset="0"/>
              </a:rPr>
              <a:t>.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 A continuació la comparativa del temps mig d’espera dels CSS que han realitzat sessions VINE com a primera atenció, respecte a l’any anterior: </a:t>
            </a:r>
          </a:p>
          <a:p>
            <a:pPr algn="just"/>
            <a:endParaRPr lang="ca-E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tg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80307"/>
            <a:ext cx="4824536" cy="3453507"/>
          </a:xfrm>
          <a:prstGeom prst="rect">
            <a:avLst/>
          </a:prstGeom>
          <a:noFill/>
        </p:spPr>
      </p:pic>
      <p:sp>
        <p:nvSpPr>
          <p:cNvPr id="10" name="Conteni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13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78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5" name="Imagen 16" descr="Impulsem_CSS_dia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23 CuadroTexto"/>
          <p:cNvSpPr txBox="1"/>
          <p:nvPr/>
        </p:nvSpPr>
        <p:spPr>
          <a:xfrm>
            <a:off x="157064" y="548680"/>
            <a:ext cx="8208912" cy="648072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noAutofit/>
          </a:bodyPr>
          <a:lstStyle/>
          <a:p>
            <a:r>
              <a:rPr lang="ca-ES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VINE: Temps mig d’espera de les visites successives</a:t>
            </a:r>
            <a:endParaRPr lang="ca-ES" sz="2000" b="1" dirty="0">
              <a:solidFill>
                <a:srgbClr val="9E0054"/>
              </a:solidFill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179511" y="1196752"/>
            <a:ext cx="8530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200" u="sng" dirty="0" smtClean="0">
                <a:latin typeface="Arial" pitchFamily="34" charset="0"/>
                <a:cs typeface="Arial" pitchFamily="34" charset="0"/>
              </a:rPr>
              <a:t>Temps mig d’espera de les visites successives</a:t>
            </a:r>
          </a:p>
          <a:p>
            <a:pPr algn="just"/>
            <a:endParaRPr lang="ca-ES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200" dirty="0" smtClean="0">
                <a:latin typeface="Arial" pitchFamily="34" charset="0"/>
                <a:cs typeface="Arial" pitchFamily="34" charset="0"/>
              </a:rPr>
              <a:t>L’any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2018, el 57% del Centres de Serveis socials que no fan la primera acollida seguint el model VINE, han reduït el temps mig d’espera de les UPA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S (visites successives)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respecte de l’any 2017.</a:t>
            </a:r>
          </a:p>
          <a:p>
            <a:pPr algn="just"/>
            <a:r>
              <a:rPr lang="ca-ES" sz="1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ca-ES" sz="1200" dirty="0">
                <a:latin typeface="Arial" pitchFamily="34" charset="0"/>
                <a:cs typeface="Arial" pitchFamily="34" charset="0"/>
              </a:rPr>
              <a:t>Si considerem els centres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que fan VINE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, aquest percentatge s’eleva a un 70% respecte del 2017.</a:t>
            </a:r>
          </a:p>
        </p:txBody>
      </p:sp>
      <p:sp>
        <p:nvSpPr>
          <p:cNvPr id="10" name="Conteni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14</a:t>
            </a:fld>
            <a:endParaRPr lang="ca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6912"/>
            <a:ext cx="4868343" cy="31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5" name="Imagen 16" descr="Impulsem_CSS_dia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23 CuadroTexto"/>
          <p:cNvSpPr txBox="1"/>
          <p:nvPr/>
        </p:nvSpPr>
        <p:spPr>
          <a:xfrm>
            <a:off x="157064" y="548680"/>
            <a:ext cx="8208912" cy="648072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noAutofit/>
          </a:bodyPr>
          <a:lstStyle/>
          <a:p>
            <a:r>
              <a:rPr lang="ca-ES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Avaluació qualitativa VINE</a:t>
            </a:r>
            <a:endParaRPr lang="ca-ES" sz="2000" b="1" dirty="0">
              <a:solidFill>
                <a:srgbClr val="9E0054"/>
              </a:solidFill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179512" y="1393606"/>
            <a:ext cx="85302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200">
                <a:latin typeface="Arial" pitchFamily="34" charset="0"/>
                <a:cs typeface="Arial" pitchFamily="34" charset="0"/>
              </a:rPr>
              <a:t>Pel que fa a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l’avaluació qualitativa</a:t>
            </a:r>
            <a:r>
              <a:rPr lang="ca-ES" sz="1200">
                <a:latin typeface="Arial" pitchFamily="34" charset="0"/>
                <a:cs typeface="Arial" pitchFamily="34" charset="0"/>
              </a:rPr>
              <a:t>, podem veure certs elements que indiquen millores en la qualitat de l’atenció:  </a:t>
            </a:r>
            <a:endParaRPr lang="ca-ES" sz="12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20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buFont typeface="Wingdings" pitchFamily="2" charset="2"/>
              <a:buChar char="ü"/>
            </a:pPr>
            <a:r>
              <a:rPr lang="ca-ES" sz="1200">
                <a:latin typeface="Arial" pitchFamily="34" charset="0"/>
                <a:cs typeface="Arial" pitchFamily="34" charset="0"/>
              </a:rPr>
              <a:t>Cal destacar que el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100% dels i les treballadores socials recomanen sense dubtar-ho</a:t>
            </a:r>
            <a:r>
              <a:rPr lang="ca-ES" sz="1200">
                <a:latin typeface="Arial" pitchFamily="34" charset="0"/>
                <a:cs typeface="Arial" pitchFamily="34" charset="0"/>
              </a:rPr>
              <a:t>,  el canvi en el model de la primera atenció: les sessions d’acollida VINE, així com el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100% de les Direccions consultades recomanen també la seva implementació a tots els centres</a:t>
            </a:r>
            <a:r>
              <a:rPr lang="ca-ES" sz="120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ca-ES" sz="1200">
                <a:latin typeface="Arial" pitchFamily="34" charset="0"/>
                <a:cs typeface="Arial" pitchFamily="34" charset="0"/>
              </a:rPr>
              <a:t> </a:t>
            </a:r>
          </a:p>
          <a:p>
            <a:pPr marL="171450" lvl="0" indent="-171450" algn="just">
              <a:buFont typeface="Wingdings" pitchFamily="2" charset="2"/>
              <a:buChar char="ü"/>
            </a:pPr>
            <a:r>
              <a:rPr lang="ca-ES" sz="1200">
                <a:latin typeface="Arial" pitchFamily="34" charset="0"/>
                <a:cs typeface="Arial" pitchFamily="34" charset="0"/>
              </a:rPr>
              <a:t>Sobre la percepció que tenen els i les professionals sobre les sessions VINE,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hi ha unanimitat en destacar el gran canvi positiu per als i les professionals implicats/des en la primera atenció</a:t>
            </a:r>
            <a:r>
              <a:rPr lang="ca-ES" sz="1200">
                <a:latin typeface="Arial" pitchFamily="34" charset="0"/>
                <a:cs typeface="Arial" pitchFamily="34" charset="0"/>
              </a:rPr>
              <a:t>, ja que la troben una manera de treballar molt més gratificant, també destaquen que l’atenció posterior, en el cas que sigui necessària, és millor: ajusta més les expectatives, rebaixa la pressió sobre el o la professional –que ja ha informat prèviament sobre quins són els recursos; ha creat un “cert vincle” positiu amb el centre i l’equip.</a:t>
            </a:r>
          </a:p>
          <a:p>
            <a:pPr algn="just"/>
            <a:r>
              <a:rPr lang="ca-ES" sz="1200">
                <a:latin typeface="Arial" pitchFamily="34" charset="0"/>
                <a:cs typeface="Arial" pitchFamily="34" charset="0"/>
              </a:rPr>
              <a:t> </a:t>
            </a:r>
          </a:p>
          <a:p>
            <a:pPr marL="171450" lvl="0" indent="-171450" algn="just">
              <a:buFont typeface="Wingdings" pitchFamily="2" charset="2"/>
              <a:buChar char="ü"/>
            </a:pPr>
            <a:r>
              <a:rPr lang="ca-ES" sz="1200">
                <a:latin typeface="Arial" pitchFamily="34" charset="0"/>
                <a:cs typeface="Arial" pitchFamily="34" charset="0"/>
              </a:rPr>
              <a:t>Pel que fa a la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valoració de les de les persones que participen a les sessions és també molt positiva</a:t>
            </a:r>
            <a:r>
              <a:rPr lang="ca-ES" sz="1200">
                <a:latin typeface="Arial" pitchFamily="34" charset="0"/>
                <a:cs typeface="Arial" pitchFamily="34" charset="0"/>
              </a:rPr>
              <a:t>, on les persones que assisteixen a les sessions les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puntuen entre el 4 i el 5, essent el 5 la puntuació màxima atorgable</a:t>
            </a:r>
            <a:r>
              <a:rPr lang="ca-ES" sz="120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ca-ES" sz="1200">
                <a:latin typeface="Arial" pitchFamily="34" charset="0"/>
                <a:cs typeface="Arial" pitchFamily="34" charset="0"/>
              </a:rPr>
              <a:t> </a:t>
            </a:r>
          </a:p>
          <a:p>
            <a:pPr marL="171450" lvl="0" indent="-171450" algn="just">
              <a:buFont typeface="Wingdings" pitchFamily="2" charset="2"/>
              <a:buChar char="ü"/>
            </a:pPr>
            <a:r>
              <a:rPr lang="ca-ES" sz="1200">
                <a:latin typeface="Arial" pitchFamily="34" charset="0"/>
                <a:cs typeface="Arial" pitchFamily="34" charset="0"/>
              </a:rPr>
              <a:t>Els VINE han demostrat tenir molts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beneficis per la ciutadania</a:t>
            </a:r>
            <a:r>
              <a:rPr lang="ca-ES" sz="120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ca-ES" sz="1200">
                <a:latin typeface="Arial" pitchFamily="34" charset="0"/>
                <a:cs typeface="Arial" pitchFamily="34" charset="0"/>
              </a:rPr>
              <a:t> </a:t>
            </a:r>
          </a:p>
          <a:p>
            <a:pPr marL="628650" lvl="1" indent="-171450" algn="just">
              <a:buFont typeface="Wingdings" pitchFamily="2" charset="2"/>
              <a:buChar char="§"/>
            </a:pPr>
            <a:r>
              <a:rPr lang="ca-ES" sz="1200">
                <a:latin typeface="Arial" pitchFamily="34" charset="0"/>
                <a:cs typeface="Arial" pitchFamily="34" charset="0"/>
              </a:rPr>
              <a:t>Es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facilita un accés més àgil i ràpid</a:t>
            </a:r>
            <a:r>
              <a:rPr lang="ca-ES" sz="1200">
                <a:latin typeface="Arial" pitchFamily="34" charset="0"/>
                <a:cs typeface="Arial" pitchFamily="34" charset="0"/>
              </a:rPr>
              <a:t> a les persones que  ho </a:t>
            </a:r>
            <a:r>
              <a:rPr lang="ca-ES" sz="1200" smtClean="0">
                <a:latin typeface="Arial" pitchFamily="34" charset="0"/>
                <a:cs typeface="Arial" pitchFamily="34" charset="0"/>
              </a:rPr>
              <a:t>necessiten.</a:t>
            </a:r>
            <a:endParaRPr lang="ca-ES" sz="1200">
              <a:latin typeface="Arial" pitchFamily="34" charset="0"/>
              <a:cs typeface="Arial" pitchFamily="34" charset="0"/>
            </a:endParaRPr>
          </a:p>
          <a:p>
            <a:pPr marL="628650" lvl="1" indent="-171450" algn="just">
              <a:buFont typeface="Wingdings" pitchFamily="2" charset="2"/>
              <a:buChar char="§"/>
            </a:pPr>
            <a:r>
              <a:rPr lang="ca-ES" sz="1200">
                <a:latin typeface="Arial" pitchFamily="34" charset="0"/>
                <a:cs typeface="Arial" pitchFamily="34" charset="0"/>
              </a:rPr>
              <a:t>Es destaca com el model que 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potencia l’autonomia i les capacitats de les persones</a:t>
            </a:r>
            <a:r>
              <a:rPr lang="ca-ES" sz="1200">
                <a:latin typeface="Arial" pitchFamily="34" charset="0"/>
                <a:cs typeface="Arial" pitchFamily="34" charset="0"/>
              </a:rPr>
              <a:t>: informar-se,  apoderar-se, ajudar-se mútuament. </a:t>
            </a:r>
          </a:p>
          <a:p>
            <a:pPr algn="just"/>
            <a:r>
              <a:rPr lang="ca-ES" sz="1200">
                <a:latin typeface="Arial" pitchFamily="34" charset="0"/>
                <a:cs typeface="Arial" pitchFamily="34" charset="0"/>
              </a:rPr>
              <a:t> </a:t>
            </a:r>
          </a:p>
          <a:p>
            <a:pPr marL="171450" lvl="0" indent="-171450" algn="just">
              <a:buFont typeface="Wingdings" pitchFamily="2" charset="2"/>
              <a:buChar char="ü"/>
            </a:pPr>
            <a:r>
              <a:rPr lang="ca-ES" sz="1200">
                <a:latin typeface="Arial" pitchFamily="34" charset="0"/>
                <a:cs typeface="Arial" pitchFamily="34" charset="0"/>
              </a:rPr>
              <a:t>A nivell dels Centres de Serveis Socials, sobre els beneficis que els aporten els VINE, d</a:t>
            </a:r>
            <a:r>
              <a:rPr lang="ca-ES" sz="1200" b="1">
                <a:latin typeface="Arial" pitchFamily="34" charset="0"/>
                <a:cs typeface="Arial" pitchFamily="34" charset="0"/>
              </a:rPr>
              <a:t>estaquem com a principals efectes l’impacte de la reducció de la llista d’espera i la major disponibilitat</a:t>
            </a:r>
            <a:r>
              <a:rPr lang="ca-ES" sz="1200">
                <a:latin typeface="Arial" pitchFamily="34" charset="0"/>
                <a:cs typeface="Arial" pitchFamily="34" charset="0"/>
              </a:rPr>
              <a:t> d’espais a l’agenda.</a:t>
            </a:r>
          </a:p>
          <a:p>
            <a:pPr algn="just"/>
            <a:endParaRPr lang="ca-E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15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68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1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96" name="Imagen 16" descr="Impulsem_CSS_dian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92504"/>
            <a:ext cx="745801" cy="548036"/>
          </a:xfrm>
          <a:prstGeom prst="rect">
            <a:avLst/>
          </a:prstGeom>
        </p:spPr>
      </p:pic>
      <p:sp>
        <p:nvSpPr>
          <p:cNvPr id="3" name="QuadreDeText 2"/>
          <p:cNvSpPr txBox="1"/>
          <p:nvPr/>
        </p:nvSpPr>
        <p:spPr>
          <a:xfrm>
            <a:off x="235179" y="78619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Introducció</a:t>
            </a:r>
            <a:endParaRPr lang="ca-ES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QuadreDeText 1"/>
          <p:cNvSpPr txBox="1"/>
          <p:nvPr/>
        </p:nvSpPr>
        <p:spPr>
          <a:xfrm>
            <a:off x="235179" y="1340768"/>
            <a:ext cx="85302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ca-ES" sz="1200" b="1" dirty="0" smtClean="0">
                <a:solidFill>
                  <a:srgbClr val="9E0054"/>
                </a:solidFill>
                <a:latin typeface="Arial" pitchFamily="34" charset="0"/>
                <a:cs typeface="Arial" pitchFamily="34" charset="0"/>
              </a:rPr>
              <a:t>’IMPULSEM</a:t>
            </a:r>
            <a:r>
              <a:rPr lang="ca-ES" sz="1200" b="1" dirty="0" smtClean="0">
                <a:latin typeface="Arial" pitchFamily="34" charset="0"/>
                <a:cs typeface="Arial" pitchFamily="34" charset="0"/>
              </a:rPr>
              <a:t> és un procés de reflexió i acció sobre els Centres de Serveis Socials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.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 Posat en marxa per l’Ajuntament de Barcelona l’any 2016, el projecte té com a propòsit construir una visió de futur sobre els Centres de Serveis Socials. </a:t>
            </a:r>
          </a:p>
          <a:p>
            <a:pPr algn="just"/>
            <a:endParaRPr lang="ca-ES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resultat del projecte ha estat fruit del </a:t>
            </a:r>
            <a:r>
              <a:rPr lang="ca-ES" sz="1200" b="1" dirty="0" smtClean="0">
                <a:latin typeface="Arial" pitchFamily="34" charset="0"/>
                <a:cs typeface="Arial" pitchFamily="34" charset="0"/>
              </a:rPr>
              <a:t>procés més ambiciós de consulta i participació en la trajectòria dels serveis socials municipals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. A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partir de totes les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aportacions sorgides, es va elaborar: “</a:t>
            </a:r>
            <a:r>
              <a:rPr lang="ca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ca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desenvolupament estratègic dels Centres de Serveis </a:t>
            </a:r>
            <a:r>
              <a:rPr lang="ca-E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Socials 2016-2021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”,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que incorpora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la missió i la visió dels CSS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i marca els eixos, les línies estratègiques i els objectius a desenvolupar. </a:t>
            </a:r>
          </a:p>
          <a:p>
            <a:pPr algn="just"/>
            <a:endParaRPr lang="ca-E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200" dirty="0" smtClean="0">
                <a:latin typeface="Arial" pitchFamily="34" charset="0"/>
                <a:cs typeface="Arial" pitchFamily="34" charset="0"/>
              </a:rPr>
              <a:t>La priorització d’aquests objectius, feta per part de més de 600 professionals donava com a resultat el </a:t>
            </a:r>
            <a:r>
              <a:rPr lang="ca-ES" sz="1200" b="1" dirty="0" smtClean="0">
                <a:solidFill>
                  <a:srgbClr val="9E0054"/>
                </a:solidFill>
                <a:latin typeface="Arial" pitchFamily="34" charset="0"/>
                <a:cs typeface="Arial" pitchFamily="34" charset="0"/>
              </a:rPr>
              <a:t>Pla d’Actuació de l’IMPULSEM 2017-2021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amb 20 + 1 projectes a desenvolupar en dos períodes d’execució 2017-2019 i 2020-2021. </a:t>
            </a:r>
          </a:p>
          <a:p>
            <a:pPr algn="just"/>
            <a:endParaRPr lang="ca-ES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2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1200" b="1" dirty="0" smtClean="0">
                <a:latin typeface="Arial" pitchFamily="34" charset="0"/>
                <a:cs typeface="Arial" pitchFamily="34" charset="0"/>
              </a:rPr>
              <a:t>present document busca fer el seguiment dels projectes del Pla d’Actuació de l’IMPULSEM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, així com de les línies estratègiques a les que donen resposta, i mostrar l’avenç </a:t>
            </a:r>
            <a:r>
              <a:rPr lang="ca-ES" sz="1200" b="1" dirty="0" smtClean="0">
                <a:latin typeface="Arial" pitchFamily="34" charset="0"/>
                <a:cs typeface="Arial" pitchFamily="34" charset="0"/>
              </a:rPr>
              <a:t>d’aquells projectes iniciats en el primer període d’execució: </a:t>
            </a:r>
          </a:p>
          <a:p>
            <a:pPr algn="just"/>
            <a:r>
              <a:rPr lang="ca-ES" sz="1200" b="1" dirty="0" smtClean="0">
                <a:latin typeface="Arial" pitchFamily="34" charset="0"/>
                <a:cs typeface="Arial" pitchFamily="34" charset="0"/>
              </a:rPr>
              <a:t>2017-2019. </a:t>
            </a:r>
          </a:p>
          <a:p>
            <a:pPr algn="just"/>
            <a:endParaRPr lang="ca-E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487" y="4149080"/>
            <a:ext cx="168435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lau de tancament 4"/>
          <p:cNvSpPr/>
          <p:nvPr/>
        </p:nvSpPr>
        <p:spPr>
          <a:xfrm>
            <a:off x="3419872" y="4149080"/>
            <a:ext cx="415707" cy="2376264"/>
          </a:xfrm>
          <a:prstGeom prst="rightBrace">
            <a:avLst>
              <a:gd name="adj1" fmla="val 70198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516" y="4149080"/>
            <a:ext cx="3969073" cy="241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941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Agrupa 90"/>
          <p:cNvGrpSpPr/>
          <p:nvPr/>
        </p:nvGrpSpPr>
        <p:grpSpPr>
          <a:xfrm>
            <a:off x="1115616" y="620688"/>
            <a:ext cx="7056784" cy="5976667"/>
            <a:chOff x="1115616" y="620688"/>
            <a:chExt cx="7056784" cy="5976667"/>
          </a:xfrm>
        </p:grpSpPr>
        <p:cxnSp>
          <p:nvCxnSpPr>
            <p:cNvPr id="74" name="Connector recte 73"/>
            <p:cNvCxnSpPr/>
            <p:nvPr/>
          </p:nvCxnSpPr>
          <p:spPr>
            <a:xfrm>
              <a:off x="1391052" y="5481228"/>
              <a:ext cx="6565320" cy="0"/>
            </a:xfrm>
            <a:prstGeom prst="line">
              <a:avLst/>
            </a:prstGeom>
            <a:ln w="28575"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or recte 49"/>
            <p:cNvCxnSpPr/>
            <p:nvPr/>
          </p:nvCxnSpPr>
          <p:spPr>
            <a:xfrm>
              <a:off x="6352146" y="731826"/>
              <a:ext cx="0" cy="4320000"/>
            </a:xfrm>
            <a:prstGeom prst="line">
              <a:avLst/>
            </a:prstGeom>
            <a:ln w="28575"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or recte 40"/>
            <p:cNvCxnSpPr/>
            <p:nvPr/>
          </p:nvCxnSpPr>
          <p:spPr>
            <a:xfrm>
              <a:off x="4753347" y="731826"/>
              <a:ext cx="0" cy="4320000"/>
            </a:xfrm>
            <a:prstGeom prst="line">
              <a:avLst/>
            </a:prstGeom>
            <a:ln w="28575"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arrodonit 22"/>
            <p:cNvSpPr/>
            <p:nvPr/>
          </p:nvSpPr>
          <p:spPr>
            <a:xfrm>
              <a:off x="6243941" y="620688"/>
              <a:ext cx="864096" cy="216024"/>
            </a:xfrm>
            <a:prstGeom prst="roundRect">
              <a:avLst/>
            </a:prstGeom>
            <a:solidFill>
              <a:srgbClr val="DC9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200" b="1" dirty="0" smtClean="0">
                  <a:latin typeface="Arial" pitchFamily="34" charset="0"/>
                  <a:cs typeface="Arial" pitchFamily="34" charset="0"/>
                </a:rPr>
                <a:t>Línia 4:</a:t>
              </a:r>
              <a:endParaRPr lang="ca-E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arrodonit 23"/>
            <p:cNvSpPr/>
            <p:nvPr/>
          </p:nvSpPr>
          <p:spPr>
            <a:xfrm>
              <a:off x="4644008" y="622251"/>
              <a:ext cx="864096" cy="216024"/>
            </a:xfrm>
            <a:prstGeom prst="roundRect">
              <a:avLst/>
            </a:prstGeom>
            <a:solidFill>
              <a:srgbClr val="DC9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200" b="1" dirty="0" smtClean="0">
                  <a:latin typeface="Arial" pitchFamily="34" charset="0"/>
                  <a:cs typeface="Arial" pitchFamily="34" charset="0"/>
                </a:rPr>
                <a:t>Línia 3:</a:t>
              </a:r>
              <a:endParaRPr lang="ca-E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arrodonit 25"/>
            <p:cNvSpPr/>
            <p:nvPr/>
          </p:nvSpPr>
          <p:spPr>
            <a:xfrm>
              <a:off x="1259632" y="5373216"/>
              <a:ext cx="864096" cy="216024"/>
            </a:xfrm>
            <a:prstGeom prst="roundRect">
              <a:avLst/>
            </a:prstGeom>
            <a:solidFill>
              <a:srgbClr val="DC9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200" b="1" dirty="0" smtClean="0">
                  <a:latin typeface="Arial" pitchFamily="34" charset="0"/>
                  <a:cs typeface="Arial" pitchFamily="34" charset="0"/>
                </a:rPr>
                <a:t>Línia 5:</a:t>
              </a:r>
              <a:endParaRPr lang="ca-ES" sz="1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Agrupa 12"/>
            <p:cNvGrpSpPr/>
            <p:nvPr/>
          </p:nvGrpSpPr>
          <p:grpSpPr>
            <a:xfrm>
              <a:off x="4595408" y="890488"/>
              <a:ext cx="1416752" cy="637359"/>
              <a:chOff x="4642053" y="2"/>
              <a:chExt cx="1274718" cy="637359"/>
            </a:xfrm>
          </p:grpSpPr>
          <p:sp>
            <p:nvSpPr>
              <p:cNvPr id="17" name="Rectangle arrodonit 16"/>
              <p:cNvSpPr/>
              <p:nvPr/>
            </p:nvSpPr>
            <p:spPr>
              <a:xfrm>
                <a:off x="4642053" y="2"/>
                <a:ext cx="1274718" cy="637359"/>
              </a:xfrm>
              <a:prstGeom prst="roundRect">
                <a:avLst>
                  <a:gd name="adj" fmla="val 10000"/>
                </a:avLst>
              </a:prstGeom>
              <a:solidFill>
                <a:srgbClr val="9E0054"/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8" name="Rectangle 17"/>
              <p:cNvSpPr/>
              <p:nvPr/>
            </p:nvSpPr>
            <p:spPr>
              <a:xfrm>
                <a:off x="4660721" y="18670"/>
                <a:ext cx="1237382" cy="6000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1430" rIns="17145" bIns="11430" numCol="1" spcCol="1270" anchor="ctr" anchorCtr="0">
                <a:noAutofit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a-ES" sz="900" b="1" kern="1200" dirty="0" smtClean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Fer </a:t>
                </a:r>
                <a:r>
                  <a:rPr lang="ca-ES" sz="900" b="1" kern="1200" dirty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una organització més senzilla i més flexible </a:t>
                </a:r>
              </a:p>
            </p:txBody>
          </p:sp>
        </p:grpSp>
        <p:grpSp>
          <p:nvGrpSpPr>
            <p:cNvPr id="14" name="Agrupa 13"/>
            <p:cNvGrpSpPr/>
            <p:nvPr/>
          </p:nvGrpSpPr>
          <p:grpSpPr>
            <a:xfrm>
              <a:off x="6205729" y="890858"/>
              <a:ext cx="1750643" cy="637359"/>
              <a:chOff x="6252377" y="372"/>
              <a:chExt cx="1467611" cy="637359"/>
            </a:xfrm>
          </p:grpSpPr>
          <p:sp>
            <p:nvSpPr>
              <p:cNvPr id="15" name="Rectangle arrodonit 14"/>
              <p:cNvSpPr/>
              <p:nvPr/>
            </p:nvSpPr>
            <p:spPr>
              <a:xfrm>
                <a:off x="6252377" y="372"/>
                <a:ext cx="1467611" cy="637359"/>
              </a:xfrm>
              <a:prstGeom prst="roundRect">
                <a:avLst>
                  <a:gd name="adj" fmla="val 10000"/>
                </a:avLst>
              </a:prstGeom>
              <a:solidFill>
                <a:srgbClr val="9E0054"/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>
                <a:off x="6271047" y="19040"/>
                <a:ext cx="1390956" cy="6000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1430" rIns="17145" bIns="11430" numCol="1" spcCol="1270" anchor="ctr" anchorCtr="0">
                <a:noAutofit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a-ES" sz="900" b="1" kern="1200" dirty="0" smtClean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Enfortir </a:t>
                </a:r>
                <a:r>
                  <a:rPr lang="ca-ES" sz="900" b="1" kern="1200" dirty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la vinculació dels CSS amb els barris</a:t>
                </a:r>
              </a:p>
            </p:txBody>
          </p:sp>
        </p:grpSp>
        <p:sp>
          <p:nvSpPr>
            <p:cNvPr id="4" name="Rectangle arrodonit 3"/>
            <p:cNvSpPr/>
            <p:nvPr/>
          </p:nvSpPr>
          <p:spPr>
            <a:xfrm>
              <a:off x="1511660" y="1609775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Gestionar de manera àgil els informes. </a:t>
              </a:r>
            </a:p>
          </p:txBody>
        </p:sp>
        <p:sp>
          <p:nvSpPr>
            <p:cNvPr id="31" name="Rectangle arrodonit 30"/>
            <p:cNvSpPr/>
            <p:nvPr/>
          </p:nvSpPr>
          <p:spPr>
            <a:xfrm>
              <a:off x="1511660" y="2342803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Posar els sistemes d’informació com a suport del </a:t>
              </a:r>
              <a:r>
                <a:rPr lang="ca-E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treball </a:t>
              </a:r>
              <a:r>
                <a:rPr lang="ca-ES" sz="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social.</a:t>
              </a:r>
              <a:endParaRPr lang="ca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arrodonit 31"/>
            <p:cNvSpPr/>
            <p:nvPr/>
          </p:nvSpPr>
          <p:spPr>
            <a:xfrm>
              <a:off x="1511195" y="3083446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Alliberar els CSS de la tramitació de recursos no propis</a:t>
              </a:r>
              <a:r>
                <a:rPr lang="ca-ES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ca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arrodonit 32"/>
            <p:cNvSpPr/>
            <p:nvPr/>
          </p:nvSpPr>
          <p:spPr>
            <a:xfrm>
              <a:off x="1511195" y="3782666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Millorar el circuit dels processos que tenen un major </a:t>
              </a:r>
              <a:r>
                <a:rPr lang="ca-ES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impacte</a:t>
              </a:r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cxnSp>
          <p:nvCxnSpPr>
            <p:cNvPr id="6" name="Connector recte 5"/>
            <p:cNvCxnSpPr/>
            <p:nvPr/>
          </p:nvCxnSpPr>
          <p:spPr>
            <a:xfrm>
              <a:off x="1372397" y="731826"/>
              <a:ext cx="0" cy="4320000"/>
            </a:xfrm>
            <a:prstGeom prst="line">
              <a:avLst/>
            </a:prstGeom>
            <a:ln w="28575"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arrodonit 1"/>
            <p:cNvSpPr/>
            <p:nvPr/>
          </p:nvSpPr>
          <p:spPr>
            <a:xfrm>
              <a:off x="1259632" y="620688"/>
              <a:ext cx="864096" cy="216024"/>
            </a:xfrm>
            <a:prstGeom prst="roundRect">
              <a:avLst/>
            </a:prstGeom>
            <a:solidFill>
              <a:srgbClr val="DC9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200" b="1" dirty="0" smtClean="0">
                  <a:latin typeface="Arial" pitchFamily="34" charset="0"/>
                  <a:cs typeface="Arial" pitchFamily="34" charset="0"/>
                </a:rPr>
                <a:t>Línia 1:</a:t>
              </a:r>
              <a:endParaRPr lang="ca-ES" sz="1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Agrupa 10"/>
            <p:cNvGrpSpPr/>
            <p:nvPr/>
          </p:nvGrpSpPr>
          <p:grpSpPr>
            <a:xfrm>
              <a:off x="1231057" y="890858"/>
              <a:ext cx="1274718" cy="637359"/>
              <a:chOff x="1277702" y="372"/>
              <a:chExt cx="1274718" cy="637359"/>
            </a:xfrm>
          </p:grpSpPr>
          <p:sp>
            <p:nvSpPr>
              <p:cNvPr id="29" name="Rectangle arrodonit 28"/>
              <p:cNvSpPr/>
              <p:nvPr/>
            </p:nvSpPr>
            <p:spPr>
              <a:xfrm>
                <a:off x="1277702" y="372"/>
                <a:ext cx="1274718" cy="637359"/>
              </a:xfrm>
              <a:prstGeom prst="roundRect">
                <a:avLst>
                  <a:gd name="adj" fmla="val 10000"/>
                </a:avLst>
              </a:prstGeom>
              <a:solidFill>
                <a:srgbClr val="9E0054"/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30" name="Rectangle 29"/>
              <p:cNvSpPr/>
              <p:nvPr/>
            </p:nvSpPr>
            <p:spPr>
              <a:xfrm>
                <a:off x="1296370" y="19040"/>
                <a:ext cx="1237382" cy="6000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1430" rIns="17145" bIns="11430" numCol="1" spcCol="1270" anchor="ctr" anchorCtr="0">
                <a:noAutofit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a-ES" sz="900" b="1" kern="1200" dirty="0" smtClean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Recuperar </a:t>
                </a:r>
                <a:r>
                  <a:rPr lang="ca-ES" sz="900" b="1" kern="1200" dirty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temps per a la intervenció social: eliminar la burocràcia</a:t>
                </a:r>
                <a:endParaRPr lang="ca-ES" sz="900" kern="1200" dirty="0">
                  <a:solidFill>
                    <a:sysClr val="window" lastClr="FFFFFF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34" name="Rectangle arrodonit 33"/>
            <p:cNvSpPr/>
            <p:nvPr/>
          </p:nvSpPr>
          <p:spPr>
            <a:xfrm>
              <a:off x="3112790" y="1617390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Incrementar el treball i </a:t>
              </a:r>
              <a:r>
                <a:rPr lang="ca-E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l’acció </a:t>
              </a:r>
              <a:r>
                <a:rPr lang="ca-ES" sz="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grupal.</a:t>
              </a:r>
              <a:endParaRPr lang="ca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arrodonit 34"/>
            <p:cNvSpPr/>
            <p:nvPr/>
          </p:nvSpPr>
          <p:spPr>
            <a:xfrm>
              <a:off x="3112790" y="2350418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Promoure els </a:t>
              </a:r>
              <a:r>
                <a:rPr lang="ca-E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grups </a:t>
              </a:r>
              <a:r>
                <a:rPr lang="ca-ES" sz="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informatius.</a:t>
              </a:r>
              <a:endParaRPr lang="ca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arrodonit 35"/>
            <p:cNvSpPr/>
            <p:nvPr/>
          </p:nvSpPr>
          <p:spPr>
            <a:xfrm>
              <a:off x="3112790" y="3081164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Impulsar la </a:t>
              </a:r>
              <a:r>
                <a:rPr lang="ca-E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perspectiva </a:t>
              </a:r>
              <a:r>
                <a:rPr lang="ca-ES" sz="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comunitària.</a:t>
              </a:r>
              <a:endParaRPr lang="ca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" name="Connector recte 36"/>
            <p:cNvCxnSpPr/>
            <p:nvPr/>
          </p:nvCxnSpPr>
          <p:spPr>
            <a:xfrm>
              <a:off x="2987824" y="731826"/>
              <a:ext cx="0" cy="4320000"/>
            </a:xfrm>
            <a:prstGeom prst="line">
              <a:avLst/>
            </a:prstGeom>
            <a:ln w="28575"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arrodonit 24"/>
            <p:cNvSpPr/>
            <p:nvPr/>
          </p:nvSpPr>
          <p:spPr>
            <a:xfrm>
              <a:off x="2843808" y="623814"/>
              <a:ext cx="864096" cy="216024"/>
            </a:xfrm>
            <a:prstGeom prst="roundRect">
              <a:avLst/>
            </a:prstGeom>
            <a:solidFill>
              <a:srgbClr val="DC9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200" b="1" dirty="0" smtClean="0">
                  <a:latin typeface="Arial" pitchFamily="34" charset="0"/>
                  <a:cs typeface="Arial" pitchFamily="34" charset="0"/>
                </a:rPr>
                <a:t>Línia 2:</a:t>
              </a:r>
              <a:endParaRPr lang="ca-ES" sz="1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Agrupa 11"/>
            <p:cNvGrpSpPr/>
            <p:nvPr/>
          </p:nvGrpSpPr>
          <p:grpSpPr>
            <a:xfrm>
              <a:off x="2824454" y="890486"/>
              <a:ext cx="1469202" cy="637359"/>
              <a:chOff x="2871099" y="0"/>
              <a:chExt cx="1469202" cy="637359"/>
            </a:xfrm>
          </p:grpSpPr>
          <p:sp>
            <p:nvSpPr>
              <p:cNvPr id="27" name="Rectangle arrodonit 26"/>
              <p:cNvSpPr/>
              <p:nvPr/>
            </p:nvSpPr>
            <p:spPr>
              <a:xfrm>
                <a:off x="2871099" y="0"/>
                <a:ext cx="1469202" cy="637359"/>
              </a:xfrm>
              <a:prstGeom prst="roundRect">
                <a:avLst>
                  <a:gd name="adj" fmla="val 10000"/>
                </a:avLst>
              </a:prstGeom>
              <a:solidFill>
                <a:srgbClr val="9E0054"/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8" name="Rectangle 27"/>
              <p:cNvSpPr/>
              <p:nvPr/>
            </p:nvSpPr>
            <p:spPr>
              <a:xfrm>
                <a:off x="2889767" y="18668"/>
                <a:ext cx="1431866" cy="6000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1430" rIns="17145" bIns="11430" numCol="1" spcCol="1270" anchor="ctr" anchorCtr="0">
                <a:noAutofit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a-ES" sz="900" b="1" kern="1200" dirty="0" smtClean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Fer </a:t>
                </a:r>
                <a:r>
                  <a:rPr lang="ca-ES" sz="900" b="1" kern="1200" dirty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de l’atenció grupal i el treball comunitari una </a:t>
                </a:r>
                <a:r>
                  <a:rPr lang="ca-ES" sz="900" b="1" kern="120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part </a:t>
                </a:r>
                <a:r>
                  <a:rPr lang="ca-ES" sz="900" b="1" kern="1200" smtClean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esencial </a:t>
                </a:r>
                <a:r>
                  <a:rPr lang="ca-ES" sz="900" b="1" kern="1200" dirty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de la resposta dels CSS</a:t>
                </a:r>
              </a:p>
            </p:txBody>
          </p:sp>
        </p:grpSp>
        <p:sp>
          <p:nvSpPr>
            <p:cNvPr id="38" name="Rectangle arrodonit 37"/>
            <p:cNvSpPr/>
            <p:nvPr/>
          </p:nvSpPr>
          <p:spPr>
            <a:xfrm>
              <a:off x="4922515" y="1609750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Reforçar les portes d’entrada. </a:t>
              </a:r>
            </a:p>
          </p:txBody>
        </p:sp>
        <p:sp>
          <p:nvSpPr>
            <p:cNvPr id="39" name="Rectangle arrodonit 38"/>
            <p:cNvSpPr/>
            <p:nvPr/>
          </p:nvSpPr>
          <p:spPr>
            <a:xfrm>
              <a:off x="4922515" y="2342778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Construir </a:t>
              </a:r>
              <a:r>
                <a:rPr lang="ca-ES" sz="8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col·laborativament</a:t>
              </a:r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les “altres” portes </a:t>
              </a:r>
              <a:r>
                <a:rPr lang="ca-E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d’entrada</a:t>
              </a:r>
              <a:r>
                <a:rPr lang="ca-ES" sz="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”.</a:t>
              </a:r>
              <a:endParaRPr lang="ca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arrodonit 39"/>
            <p:cNvSpPr/>
            <p:nvPr/>
          </p:nvSpPr>
          <p:spPr>
            <a:xfrm>
              <a:off x="4922515" y="3073524"/>
              <a:ext cx="122413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Repensar les unitats d’atenció dels CSS.</a:t>
              </a:r>
            </a:p>
          </p:txBody>
        </p:sp>
        <p:sp>
          <p:nvSpPr>
            <p:cNvPr id="45" name="Rectangle arrodonit 44"/>
            <p:cNvSpPr/>
            <p:nvPr/>
          </p:nvSpPr>
          <p:spPr>
            <a:xfrm>
              <a:off x="6507155" y="1616149"/>
              <a:ext cx="1583711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Reforçar el rol dels CSS com a promotors del treball en xarxa.</a:t>
              </a:r>
            </a:p>
          </p:txBody>
        </p:sp>
        <p:sp>
          <p:nvSpPr>
            <p:cNvPr id="46" name="Rectangle arrodonit 45"/>
            <p:cNvSpPr/>
            <p:nvPr/>
          </p:nvSpPr>
          <p:spPr>
            <a:xfrm>
              <a:off x="6507155" y="2349177"/>
              <a:ext cx="1583712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Facilitar la participació dels prof. en el t. grupal i comunitari i fora del centre.</a:t>
              </a:r>
            </a:p>
          </p:txBody>
        </p:sp>
        <p:sp>
          <p:nvSpPr>
            <p:cNvPr id="47" name="Rectangle arrodonit 46"/>
            <p:cNvSpPr/>
            <p:nvPr/>
          </p:nvSpPr>
          <p:spPr>
            <a:xfrm>
              <a:off x="6506690" y="3089820"/>
              <a:ext cx="1584177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Ampliar l’accessibilitat del servei, els horaris d’atenció del CSS i les formes d’atenció no presencial.</a:t>
              </a:r>
            </a:p>
          </p:txBody>
        </p:sp>
        <p:sp>
          <p:nvSpPr>
            <p:cNvPr id="48" name="Rectangle arrodonit 47"/>
            <p:cNvSpPr/>
            <p:nvPr/>
          </p:nvSpPr>
          <p:spPr>
            <a:xfrm>
              <a:off x="6506691" y="3789040"/>
              <a:ext cx="158417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Enfortir les eines d’anàlisi, programació i coordinació de la intervenció.</a:t>
              </a:r>
            </a:p>
          </p:txBody>
        </p:sp>
        <p:sp>
          <p:nvSpPr>
            <p:cNvPr id="49" name="Rectangle arrodonit 48"/>
            <p:cNvSpPr/>
            <p:nvPr/>
          </p:nvSpPr>
          <p:spPr>
            <a:xfrm>
              <a:off x="6506691" y="4496544"/>
              <a:ext cx="158417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Maximitzar els drets i  les oportunitats de participació de la ciutadania i persones ateses.</a:t>
              </a:r>
            </a:p>
          </p:txBody>
        </p:sp>
        <p:cxnSp>
          <p:nvCxnSpPr>
            <p:cNvPr id="55" name="Connector recte 54"/>
            <p:cNvCxnSpPr>
              <a:stCxn id="4" idx="1"/>
            </p:cNvCxnSpPr>
            <p:nvPr/>
          </p:nvCxnSpPr>
          <p:spPr>
            <a:xfrm flipH="1" flipV="1">
              <a:off x="1372397" y="1897782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or recte 55"/>
            <p:cNvCxnSpPr/>
            <p:nvPr/>
          </p:nvCxnSpPr>
          <p:spPr>
            <a:xfrm flipH="1" flipV="1">
              <a:off x="1371932" y="2636887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or recte 56"/>
            <p:cNvCxnSpPr/>
            <p:nvPr/>
          </p:nvCxnSpPr>
          <p:spPr>
            <a:xfrm flipH="1" flipV="1">
              <a:off x="1371931" y="3361556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or recte 57"/>
            <p:cNvCxnSpPr/>
            <p:nvPr/>
          </p:nvCxnSpPr>
          <p:spPr>
            <a:xfrm flipH="1" flipV="1">
              <a:off x="1371930" y="4077072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or recte 58"/>
            <p:cNvCxnSpPr/>
            <p:nvPr/>
          </p:nvCxnSpPr>
          <p:spPr>
            <a:xfrm flipH="1" flipV="1">
              <a:off x="2987824" y="1897757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or recte 59"/>
            <p:cNvCxnSpPr/>
            <p:nvPr/>
          </p:nvCxnSpPr>
          <p:spPr>
            <a:xfrm flipH="1" flipV="1">
              <a:off x="2988526" y="2630835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or recte 60"/>
            <p:cNvCxnSpPr/>
            <p:nvPr/>
          </p:nvCxnSpPr>
          <p:spPr>
            <a:xfrm flipH="1" flipV="1">
              <a:off x="2988526" y="3377852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or recte 61"/>
            <p:cNvCxnSpPr/>
            <p:nvPr/>
          </p:nvCxnSpPr>
          <p:spPr>
            <a:xfrm flipH="1" flipV="1">
              <a:off x="4773727" y="1897732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or recte 62"/>
            <p:cNvCxnSpPr/>
            <p:nvPr/>
          </p:nvCxnSpPr>
          <p:spPr>
            <a:xfrm flipH="1" flipV="1">
              <a:off x="4773726" y="2630860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or recte 63"/>
            <p:cNvCxnSpPr/>
            <p:nvPr/>
          </p:nvCxnSpPr>
          <p:spPr>
            <a:xfrm flipH="1" flipV="1">
              <a:off x="4773725" y="3361531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or recte 64"/>
            <p:cNvCxnSpPr/>
            <p:nvPr/>
          </p:nvCxnSpPr>
          <p:spPr>
            <a:xfrm flipH="1" flipV="1">
              <a:off x="6352848" y="1897782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or recte 65"/>
            <p:cNvCxnSpPr/>
            <p:nvPr/>
          </p:nvCxnSpPr>
          <p:spPr>
            <a:xfrm flipH="1" flipV="1">
              <a:off x="6353550" y="2650257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or recte 66"/>
            <p:cNvCxnSpPr/>
            <p:nvPr/>
          </p:nvCxnSpPr>
          <p:spPr>
            <a:xfrm flipH="1" flipV="1">
              <a:off x="6367427" y="3419475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or recte 67"/>
            <p:cNvCxnSpPr/>
            <p:nvPr/>
          </p:nvCxnSpPr>
          <p:spPr>
            <a:xfrm flipH="1" flipV="1">
              <a:off x="6367892" y="4088929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or recte 68"/>
            <p:cNvCxnSpPr/>
            <p:nvPr/>
          </p:nvCxnSpPr>
          <p:spPr>
            <a:xfrm flipH="1" flipV="1">
              <a:off x="6367426" y="4784551"/>
              <a:ext cx="139263" cy="25"/>
            </a:xfrm>
            <a:prstGeom prst="line">
              <a:avLst/>
            </a:prstGeom>
            <a:ln>
              <a:solidFill>
                <a:srgbClr val="9E00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or recte 71"/>
            <p:cNvCxnSpPr/>
            <p:nvPr/>
          </p:nvCxnSpPr>
          <p:spPr>
            <a:xfrm>
              <a:off x="1115616" y="5229200"/>
              <a:ext cx="7056784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arrodonit 81"/>
            <p:cNvSpPr/>
            <p:nvPr/>
          </p:nvSpPr>
          <p:spPr>
            <a:xfrm>
              <a:off x="1212389" y="5661248"/>
              <a:ext cx="1274718" cy="936104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5400" cap="flat" cmpd="sng" algn="ctr">
              <a:solidFill>
                <a:srgbClr val="9E0054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3" name="Rectangle 82"/>
            <p:cNvSpPr/>
            <p:nvPr/>
          </p:nvSpPr>
          <p:spPr>
            <a:xfrm>
              <a:off x="1246244" y="5661248"/>
              <a:ext cx="1237382" cy="93610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900" b="1" kern="1200" dirty="0" smtClean="0">
                  <a:solidFill>
                    <a:srgbClr val="9E0054"/>
                  </a:solidFill>
                  <a:latin typeface="Arial" pitchFamily="34" charset="0"/>
                  <a:ea typeface="+mn-ea"/>
                  <a:cs typeface="Arial" pitchFamily="34" charset="0"/>
                </a:rPr>
                <a:t>Desplegar la innovació i la millora permanent a partir dels coneixements dels i les professionals de CSS</a:t>
              </a:r>
              <a:endParaRPr lang="ca-ES" sz="900" b="1" kern="1200" dirty="0">
                <a:solidFill>
                  <a:srgbClr val="9E0054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4" name="Rectangle arrodonit 83"/>
            <p:cNvSpPr/>
            <p:nvPr/>
          </p:nvSpPr>
          <p:spPr>
            <a:xfrm>
              <a:off x="2663788" y="5661247"/>
              <a:ext cx="895267" cy="93610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Millorar la cura dels equips i facilitar els </a:t>
              </a:r>
              <a:r>
                <a:rPr lang="ca-E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itineraris </a:t>
              </a:r>
              <a:r>
                <a:rPr lang="ca-ES" sz="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professional.</a:t>
              </a:r>
              <a:endParaRPr lang="ca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arrodonit 84"/>
            <p:cNvSpPr/>
            <p:nvPr/>
          </p:nvSpPr>
          <p:spPr>
            <a:xfrm>
              <a:off x="3681588" y="5661248"/>
              <a:ext cx="1071759" cy="93610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Compartir metodologies de treball i criteris d’atenció </a:t>
              </a:r>
              <a:r>
                <a:rPr lang="ca-E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</a:t>
              </a:r>
              <a:r>
                <a:rPr lang="ca-ES" sz="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organització.</a:t>
              </a:r>
              <a:endParaRPr lang="ca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arrodonit 85"/>
            <p:cNvSpPr/>
            <p:nvPr/>
          </p:nvSpPr>
          <p:spPr>
            <a:xfrm>
              <a:off x="4896036" y="5661250"/>
              <a:ext cx="900100" cy="93610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Facilitar l’accés al coneixement especialitzat.</a:t>
              </a:r>
            </a:p>
          </p:txBody>
        </p:sp>
        <p:sp>
          <p:nvSpPr>
            <p:cNvPr id="87" name="Rectangle arrodonit 86"/>
            <p:cNvSpPr/>
            <p:nvPr/>
          </p:nvSpPr>
          <p:spPr>
            <a:xfrm>
              <a:off x="5942488" y="5661245"/>
              <a:ext cx="961386" cy="93610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Implicar </a:t>
              </a:r>
              <a:r>
                <a:rPr lang="ca-E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els </a:t>
              </a:r>
              <a:r>
                <a:rPr lang="ca-ES" sz="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les professionals </a:t>
              </a:r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en el desplegament i avaluació </a:t>
              </a:r>
              <a:r>
                <a:rPr lang="ca-ES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 l’ </a:t>
              </a:r>
              <a:r>
                <a:rPr lang="ca-ES" sz="800" b="1" dirty="0">
                  <a:solidFill>
                    <a:srgbClr val="9E0054"/>
                  </a:solidFill>
                  <a:latin typeface="Arial" pitchFamily="34" charset="0"/>
                  <a:cs typeface="Arial" pitchFamily="34" charset="0"/>
                </a:rPr>
                <a:t>Impulsem!</a:t>
              </a:r>
            </a:p>
          </p:txBody>
        </p:sp>
        <p:sp>
          <p:nvSpPr>
            <p:cNvPr id="88" name="Rectangle arrodonit 87"/>
            <p:cNvSpPr/>
            <p:nvPr/>
          </p:nvSpPr>
          <p:spPr>
            <a:xfrm>
              <a:off x="7021229" y="5661250"/>
              <a:ext cx="961386" cy="93610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ca-E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Vincular les dotació de nous recursos als objectius </a:t>
              </a:r>
              <a:r>
                <a:rPr lang="ca-E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 </a:t>
              </a:r>
              <a:r>
                <a:rPr lang="ca-ES" sz="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millora.</a:t>
              </a:r>
              <a:endParaRPr lang="ca-E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0" name="23 CuadroTexto"/>
          <p:cNvSpPr txBox="1"/>
          <p:nvPr/>
        </p:nvSpPr>
        <p:spPr>
          <a:xfrm>
            <a:off x="-368050" y="207137"/>
            <a:ext cx="8540450" cy="284906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ca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Línies estratègiques i objectius de l’</a:t>
            </a:r>
            <a:r>
              <a:rPr lang="ca-ES" b="1" dirty="0" smtClean="0">
                <a:solidFill>
                  <a:srgbClr val="9E0054"/>
                </a:solidFill>
                <a:latin typeface="Arial" pitchFamily="34" charset="0"/>
                <a:cs typeface="Arial" pitchFamily="34" charset="0"/>
              </a:rPr>
              <a:t>IMPULSEM</a:t>
            </a:r>
          </a:p>
        </p:txBody>
      </p:sp>
      <p:pic>
        <p:nvPicPr>
          <p:cNvPr id="95" name="Imagen 1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96" name="Imagen 16" descr="Impulsem_CSS_dian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92504"/>
            <a:ext cx="745801" cy="548036"/>
          </a:xfrm>
          <a:prstGeom prst="rect">
            <a:avLst/>
          </a:prstGeom>
        </p:spPr>
      </p:pic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555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arrodonit 51"/>
          <p:cNvSpPr/>
          <p:nvPr/>
        </p:nvSpPr>
        <p:spPr>
          <a:xfrm>
            <a:off x="3059832" y="756006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arrodonit 52"/>
          <p:cNvSpPr/>
          <p:nvPr/>
        </p:nvSpPr>
        <p:spPr>
          <a:xfrm>
            <a:off x="3059832" y="1127804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arrodonit 53"/>
          <p:cNvSpPr/>
          <p:nvPr/>
        </p:nvSpPr>
        <p:spPr>
          <a:xfrm>
            <a:off x="3059833" y="1499636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1.3.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Alliberar </a:t>
            </a:r>
            <a:r>
              <a:rPr lang="ca-E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els CSS de la tramitació de recursos no propis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arrodonit 54"/>
          <p:cNvSpPr/>
          <p:nvPr/>
        </p:nvSpPr>
        <p:spPr>
          <a:xfrm>
            <a:off x="3059833" y="1888179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1.4.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Millorar </a:t>
            </a:r>
            <a:r>
              <a:rPr lang="ca-E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 circuit dels processos que tenen un major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impacte</a:t>
            </a:r>
            <a:r>
              <a:rPr lang="ca-E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56" name="Connector recte 55"/>
          <p:cNvCxnSpPr/>
          <p:nvPr/>
        </p:nvCxnSpPr>
        <p:spPr>
          <a:xfrm>
            <a:off x="680892" y="981208"/>
            <a:ext cx="2" cy="5616144"/>
          </a:xfrm>
          <a:prstGeom prst="line">
            <a:avLst/>
          </a:prstGeom>
          <a:ln w="28575">
            <a:solidFill>
              <a:srgbClr val="9E00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arrodonit 56"/>
          <p:cNvSpPr/>
          <p:nvPr/>
        </p:nvSpPr>
        <p:spPr>
          <a:xfrm>
            <a:off x="568126" y="764704"/>
            <a:ext cx="1339577" cy="321390"/>
          </a:xfrm>
          <a:prstGeom prst="roundRect">
            <a:avLst/>
          </a:prstGeom>
          <a:solidFill>
            <a:srgbClr val="DC9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b="1" dirty="0" smtClean="0">
                <a:latin typeface="Arial" pitchFamily="34" charset="0"/>
                <a:cs typeface="Arial" pitchFamily="34" charset="0"/>
              </a:rPr>
              <a:t>Línia 1:</a:t>
            </a:r>
            <a:endParaRPr lang="ca-E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Agrupa 57"/>
          <p:cNvGrpSpPr/>
          <p:nvPr/>
        </p:nvGrpSpPr>
        <p:grpSpPr>
          <a:xfrm>
            <a:off x="539552" y="1140240"/>
            <a:ext cx="2232248" cy="718917"/>
            <a:chOff x="1277702" y="372"/>
            <a:chExt cx="2232248" cy="718917"/>
          </a:xfrm>
        </p:grpSpPr>
        <p:sp>
          <p:nvSpPr>
            <p:cNvPr id="98" name="Rectangle arrodonit 97"/>
            <p:cNvSpPr/>
            <p:nvPr/>
          </p:nvSpPr>
          <p:spPr>
            <a:xfrm>
              <a:off x="1277702" y="372"/>
              <a:ext cx="2232248" cy="718917"/>
            </a:xfrm>
            <a:prstGeom prst="roundRect">
              <a:avLst>
                <a:gd name="adj" fmla="val 10000"/>
              </a:avLst>
            </a:prstGeom>
            <a:solidFill>
              <a:srgbClr val="9E0054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9" name="Rectangle 98"/>
            <p:cNvSpPr/>
            <p:nvPr/>
          </p:nvSpPr>
          <p:spPr>
            <a:xfrm>
              <a:off x="1296370" y="19040"/>
              <a:ext cx="2213580" cy="7002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200" b="1" kern="1200" dirty="0" smtClean="0">
                  <a:solidFill>
                    <a:sysClr val="window" lastClr="FFFFFF"/>
                  </a:solidFill>
                  <a:latin typeface="Arial" pitchFamily="34" charset="0"/>
                  <a:ea typeface="+mn-ea"/>
                  <a:cs typeface="Arial" pitchFamily="34" charset="0"/>
                </a:rPr>
                <a:t>Recuperar </a:t>
              </a:r>
              <a:r>
                <a:rPr lang="ca-ES" sz="1200" b="1" kern="1200" dirty="0">
                  <a:solidFill>
                    <a:sysClr val="window" lastClr="FFFFFF"/>
                  </a:solidFill>
                  <a:latin typeface="Arial" pitchFamily="34" charset="0"/>
                  <a:ea typeface="+mn-ea"/>
                  <a:cs typeface="Arial" pitchFamily="34" charset="0"/>
                </a:rPr>
                <a:t>temps per a la intervenció social: eliminar </a:t>
              </a:r>
              <a:r>
                <a:rPr lang="ca-ES" sz="1200" b="1" kern="1200" dirty="0" smtClean="0">
                  <a:solidFill>
                    <a:sysClr val="window" lastClr="FFFFFF"/>
                  </a:solidFill>
                  <a:latin typeface="Arial" pitchFamily="34" charset="0"/>
                  <a:ea typeface="+mn-ea"/>
                  <a:cs typeface="Arial" pitchFamily="34" charset="0"/>
                </a:rPr>
                <a:t>la </a:t>
              </a:r>
              <a:r>
                <a:rPr lang="ca-ES" sz="1200" b="1" kern="1200" dirty="0">
                  <a:solidFill>
                    <a:sysClr val="window" lastClr="FFFFFF"/>
                  </a:solidFill>
                  <a:latin typeface="Arial" pitchFamily="34" charset="0"/>
                  <a:ea typeface="+mn-ea"/>
                  <a:cs typeface="Arial" pitchFamily="34" charset="0"/>
                </a:rPr>
                <a:t>burocràcia</a:t>
              </a:r>
              <a:endParaRPr lang="ca-ES" sz="1200" kern="120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104" name="Imagen 1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105" name="Imagen 16" descr="Impulsem_CSS_dian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59832" y="755934"/>
            <a:ext cx="4248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1.1. </a:t>
            </a:r>
            <a:r>
              <a:rPr lang="ca-E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Gestionar de manera àgil els informes</a:t>
            </a:r>
            <a:r>
              <a:rPr lang="ca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078525" y="1153092"/>
            <a:ext cx="422978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1.2</a:t>
            </a:r>
            <a:r>
              <a:rPr lang="ca-E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Posar els sistemes d’informació com a suport del </a:t>
            </a:r>
            <a:r>
              <a:rPr lang="ca-ES" sz="105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treball </a:t>
            </a:r>
            <a:r>
              <a:rPr lang="ca-ES" sz="105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social.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0434" y="2521905"/>
            <a:ext cx="6594017" cy="792088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6" name="QuadreDeText 15"/>
          <p:cNvSpPr txBox="1"/>
          <p:nvPr/>
        </p:nvSpPr>
        <p:spPr>
          <a:xfrm>
            <a:off x="939803" y="2531430"/>
            <a:ext cx="1701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>
                <a:latin typeface="Arial" pitchFamily="34" charset="0"/>
                <a:cs typeface="Arial" pitchFamily="34" charset="0"/>
              </a:rPr>
              <a:t>SIRIUS</a:t>
            </a:r>
            <a:r>
              <a:rPr lang="ca-ES" sz="1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ca-ES" sz="1000" dirty="0" smtClean="0">
                <a:latin typeface="Arial" pitchFamily="34" charset="0"/>
                <a:cs typeface="Arial" pitchFamily="34" charset="0"/>
              </a:rPr>
              <a:t> Nou </a:t>
            </a:r>
            <a:r>
              <a:rPr lang="ca-ES" sz="1000" dirty="0">
                <a:latin typeface="Arial" pitchFamily="34" charset="0"/>
                <a:cs typeface="Arial" pitchFamily="34" charset="0"/>
              </a:rPr>
              <a:t>Sistema d’Informació per als CSS </a:t>
            </a:r>
            <a:r>
              <a:rPr lang="ca-ES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ca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72812" y="2532739"/>
            <a:ext cx="2943403" cy="385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Rectangle 24"/>
          <p:cNvSpPr/>
          <p:nvPr/>
        </p:nvSpPr>
        <p:spPr>
          <a:xfrm>
            <a:off x="910434" y="4168130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6" name="Rectangle 25"/>
          <p:cNvSpPr/>
          <p:nvPr/>
        </p:nvSpPr>
        <p:spPr>
          <a:xfrm>
            <a:off x="2508822" y="4185295"/>
            <a:ext cx="4988314" cy="61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8" name="QuadreDeText 107"/>
          <p:cNvSpPr txBox="1"/>
          <p:nvPr/>
        </p:nvSpPr>
        <p:spPr>
          <a:xfrm>
            <a:off x="914394" y="4179564"/>
            <a:ext cx="1679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latin typeface="Arial" pitchFamily="34" charset="0"/>
                <a:cs typeface="Arial" pitchFamily="34" charset="0"/>
              </a:rPr>
              <a:t>SCAD</a:t>
            </a:r>
            <a:r>
              <a:rPr lang="ca-ES" sz="1000" dirty="0" smtClean="0">
                <a:latin typeface="Arial" pitchFamily="34" charset="0"/>
                <a:cs typeface="Arial" pitchFamily="34" charset="0"/>
              </a:rPr>
              <a:t> (Servei centralitzat d’actuacions a domicili)</a:t>
            </a:r>
            <a:endParaRPr lang="ca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06320" y="3429000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8" name="QuadreDeText 27"/>
          <p:cNvSpPr txBox="1"/>
          <p:nvPr/>
        </p:nvSpPr>
        <p:spPr>
          <a:xfrm>
            <a:off x="939803" y="3438525"/>
            <a:ext cx="1701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latin typeface="Arial" pitchFamily="34" charset="0"/>
                <a:cs typeface="Arial" pitchFamily="34" charset="0"/>
              </a:rPr>
              <a:t>Oficina de Prestacions socials i econòmiques</a:t>
            </a:r>
            <a:endParaRPr lang="ca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01508" y="3448050"/>
            <a:ext cx="4992158" cy="61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QuadreDeText 29"/>
          <p:cNvSpPr txBox="1"/>
          <p:nvPr/>
        </p:nvSpPr>
        <p:spPr>
          <a:xfrm>
            <a:off x="816099" y="2930969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Objectius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1.1 i 1.2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QuadreDeText 30"/>
          <p:cNvSpPr txBox="1"/>
          <p:nvPr/>
        </p:nvSpPr>
        <p:spPr>
          <a:xfrm>
            <a:off x="814351" y="3868189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Objectius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1.3 i 1.4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QuadreDeText 31"/>
          <p:cNvSpPr txBox="1"/>
          <p:nvPr/>
        </p:nvSpPr>
        <p:spPr>
          <a:xfrm>
            <a:off x="825384" y="4601424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1.3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QuadreDeText 1"/>
          <p:cNvSpPr txBox="1"/>
          <p:nvPr/>
        </p:nvSpPr>
        <p:spPr>
          <a:xfrm>
            <a:off x="2616193" y="3499120"/>
            <a:ext cx="1451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Disseny i creació d’una oficina de gestió </a:t>
            </a:r>
            <a:r>
              <a:rPr lang="ca-ES" sz="800" smtClean="0">
                <a:latin typeface="Arial" pitchFamily="34" charset="0"/>
                <a:cs typeface="Arial" pitchFamily="34" charset="0"/>
              </a:rPr>
              <a:t>prestacions econòmiques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5776" y="4208185"/>
            <a:ext cx="184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800" dirty="0">
                <a:latin typeface="Arial" pitchFamily="34" charset="0"/>
                <a:cs typeface="Arial" pitchFamily="34" charset="0"/>
              </a:rPr>
              <a:t>Creació d’un servei centralitzat per a la gestió d’actuacions a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domicili: DDD, Neteges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de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xoc i Arranjaments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de la llar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10434" y="4903068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39" name="QuadreDeText 38"/>
          <p:cNvSpPr txBox="1"/>
          <p:nvPr/>
        </p:nvSpPr>
        <p:spPr>
          <a:xfrm>
            <a:off x="948981" y="4891559"/>
            <a:ext cx="17013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>
                <a:latin typeface="Arial" pitchFamily="34" charset="0"/>
                <a:cs typeface="Arial" pitchFamily="34" charset="0"/>
              </a:rPr>
              <a:t>Circuit demandes d’estudi d’Infància i Adolescència en risc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507445" y="4914800"/>
            <a:ext cx="4988314" cy="61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QuadreDeText 40"/>
          <p:cNvSpPr txBox="1"/>
          <p:nvPr/>
        </p:nvSpPr>
        <p:spPr>
          <a:xfrm>
            <a:off x="821552" y="5359695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1.4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QuadreDeText 42"/>
          <p:cNvSpPr txBox="1"/>
          <p:nvPr/>
        </p:nvSpPr>
        <p:spPr>
          <a:xfrm>
            <a:off x="6815309" y="5223374"/>
            <a:ext cx="916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10434" y="5632673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51" name="QuadreDeText 50"/>
          <p:cNvSpPr txBox="1"/>
          <p:nvPr/>
        </p:nvSpPr>
        <p:spPr>
          <a:xfrm>
            <a:off x="948982" y="5670861"/>
            <a:ext cx="1567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smtClean="0">
                <a:latin typeface="Arial" pitchFamily="34" charset="0"/>
                <a:cs typeface="Arial" pitchFamily="34" charset="0"/>
              </a:rPr>
              <a:t>Model BCN d’atenció a la Dependència</a:t>
            </a:r>
            <a:endParaRPr lang="ca-ES" sz="1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516137" y="5650824"/>
            <a:ext cx="4000077" cy="6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0" name="QuadreDeText 59"/>
          <p:cNvSpPr txBox="1"/>
          <p:nvPr/>
        </p:nvSpPr>
        <p:spPr>
          <a:xfrm>
            <a:off x="825385" y="6072234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1.4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QuadreDeText 60"/>
          <p:cNvSpPr txBox="1"/>
          <p:nvPr/>
        </p:nvSpPr>
        <p:spPr>
          <a:xfrm>
            <a:off x="6770340" y="5975542"/>
            <a:ext cx="1027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85%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1727" y="5670861"/>
            <a:ext cx="9456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Avaluació de l’actual servei d’atenció a la dependència</a:t>
            </a:r>
            <a:endParaRPr lang="ca-ES" sz="800" dirty="0"/>
          </a:p>
        </p:txBody>
      </p:sp>
      <p:sp>
        <p:nvSpPr>
          <p:cNvPr id="8" name="Rectangle 7"/>
          <p:cNvSpPr/>
          <p:nvPr/>
        </p:nvSpPr>
        <p:spPr>
          <a:xfrm>
            <a:off x="3419872" y="5716134"/>
            <a:ext cx="1174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Identificació de possibles escenaris organitzatius </a:t>
            </a:r>
            <a:r>
              <a:rPr lang="ca-ES" sz="800">
                <a:latin typeface="Arial" pitchFamily="34" charset="0"/>
                <a:cs typeface="Arial" pitchFamily="34" charset="0"/>
              </a:rPr>
              <a:t>de </a:t>
            </a:r>
            <a:r>
              <a:rPr lang="ca-ES" sz="800" smtClean="0">
                <a:latin typeface="Arial" pitchFamily="34" charset="0"/>
                <a:cs typeface="Arial" pitchFamily="34" charset="0"/>
              </a:rPr>
              <a:t>futur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918" y="5617656"/>
            <a:ext cx="8683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Creació d’un diàleg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participatiu per la decisió de l’escenari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93316" y="5679212"/>
            <a:ext cx="1415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600"/>
              </a:spcAft>
            </a:pPr>
            <a:r>
              <a:rPr lang="ca-ES" sz="800" dirty="0">
                <a:latin typeface="Arial" pitchFamily="34" charset="0"/>
                <a:cs typeface="Arial" pitchFamily="34" charset="0"/>
              </a:rPr>
              <a:t>Construcció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i disseny del servei d’atenció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a la dependència de la ciutat de Barcelona </a:t>
            </a:r>
          </a:p>
        </p:txBody>
      </p:sp>
      <p:cxnSp>
        <p:nvCxnSpPr>
          <p:cNvPr id="11" name="Connector recte 10"/>
          <p:cNvCxnSpPr>
            <a:endCxn id="15" idx="3"/>
          </p:cNvCxnSpPr>
          <p:nvPr/>
        </p:nvCxnSpPr>
        <p:spPr>
          <a:xfrm>
            <a:off x="2506125" y="2917949"/>
            <a:ext cx="4998326" cy="0"/>
          </a:xfrm>
          <a:prstGeom prst="line">
            <a:avLst/>
          </a:prstGeom>
          <a:ln w="12700">
            <a:solidFill>
              <a:srgbClr val="9E00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QuadreDeText 62"/>
          <p:cNvSpPr txBox="1"/>
          <p:nvPr/>
        </p:nvSpPr>
        <p:spPr>
          <a:xfrm>
            <a:off x="2526341" y="2538765"/>
            <a:ext cx="1701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b="1" dirty="0" smtClean="0">
                <a:latin typeface="Arial" pitchFamily="34" charset="0"/>
                <a:cs typeface="Arial" pitchFamily="34" charset="0"/>
              </a:rPr>
              <a:t>Fase 1: </a:t>
            </a:r>
          </a:p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Disseny Funcional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QuadreDeText 63"/>
          <p:cNvSpPr txBox="1"/>
          <p:nvPr/>
        </p:nvSpPr>
        <p:spPr>
          <a:xfrm>
            <a:off x="2512238" y="2895327"/>
            <a:ext cx="1701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b="1" dirty="0" smtClean="0">
                <a:latin typeface="Arial" pitchFamily="34" charset="0"/>
                <a:cs typeface="Arial" pitchFamily="34" charset="0"/>
              </a:rPr>
              <a:t>Fase 2: </a:t>
            </a:r>
          </a:p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Construcció /</a:t>
            </a:r>
          </a:p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implementació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68572" y="2938327"/>
            <a:ext cx="45719" cy="3756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1" name="QuadreDeText 70"/>
          <p:cNvSpPr txBox="1"/>
          <p:nvPr/>
        </p:nvSpPr>
        <p:spPr>
          <a:xfrm>
            <a:off x="3766633" y="2989523"/>
            <a:ext cx="373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100" b="1" dirty="0" smtClean="0">
                <a:latin typeface="Arial" pitchFamily="34" charset="0"/>
                <a:cs typeface="Arial" pitchFamily="34" charset="0"/>
              </a:rPr>
              <a:t>No iniciat: construcció 2019/ implementació 2020</a:t>
            </a:r>
            <a:endParaRPr lang="ca-ES" sz="1100" b="1" dirty="0">
              <a:solidFill>
                <a:srgbClr val="9E005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533415" y="3560675"/>
            <a:ext cx="12930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Avaluació pendent</a:t>
            </a:r>
          </a:p>
          <a:p>
            <a:pPr lvl="0"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2019-2020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533415" y="5069486"/>
            <a:ext cx="12930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Avaluació pendent</a:t>
            </a:r>
          </a:p>
          <a:p>
            <a:pPr lvl="0"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2019-2020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QuadreDeText 61"/>
          <p:cNvSpPr txBox="1"/>
          <p:nvPr/>
        </p:nvSpPr>
        <p:spPr>
          <a:xfrm>
            <a:off x="6471391" y="2568995"/>
            <a:ext cx="73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85%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491880" y="2502421"/>
            <a:ext cx="15060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7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700" dirty="0" smtClean="0">
                <a:latin typeface="Arial" pitchFamily="34" charset="0"/>
                <a:cs typeface="Arial" pitchFamily="34" charset="0"/>
              </a:rPr>
              <a:t>Anàlisi </a:t>
            </a:r>
            <a:r>
              <a:rPr lang="ca-ES" sz="700" dirty="0">
                <a:latin typeface="Arial" pitchFamily="34" charset="0"/>
                <a:cs typeface="Arial" pitchFamily="34" charset="0"/>
              </a:rPr>
              <a:t>de les necessitats específiques dels CSS, tenint en compte diferents </a:t>
            </a:r>
            <a:r>
              <a:rPr lang="ca-ES" sz="700" dirty="0" smtClean="0">
                <a:latin typeface="Arial" pitchFamily="34" charset="0"/>
                <a:cs typeface="Arial" pitchFamily="34" charset="0"/>
              </a:rPr>
              <a:t>perfils</a:t>
            </a:r>
            <a:endParaRPr lang="ca-E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993382" y="2502421"/>
            <a:ext cx="69412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700" b="1" dirty="0" smtClean="0">
                <a:latin typeface="Arial" pitchFamily="34" charset="0"/>
                <a:cs typeface="Arial" pitchFamily="34" charset="0"/>
              </a:rPr>
              <a:t>Disseny front-</a:t>
            </a:r>
            <a:r>
              <a:rPr lang="ca-ES" sz="700" b="1" dirty="0" err="1" smtClean="0">
                <a:latin typeface="Arial" pitchFamily="34" charset="0"/>
                <a:cs typeface="Arial" pitchFamily="34" charset="0"/>
              </a:rPr>
              <a:t>end</a:t>
            </a:r>
            <a:endParaRPr lang="ca-ES" sz="700" b="1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ca-ES" sz="700" b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ca-ES" sz="700" b="1" dirty="0" err="1" smtClean="0">
                <a:latin typeface="Arial" pitchFamily="34" charset="0"/>
                <a:cs typeface="Arial" pitchFamily="34" charset="0"/>
              </a:rPr>
              <a:t>back</a:t>
            </a:r>
            <a:r>
              <a:rPr lang="ca-ES" sz="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700" b="1" dirty="0" err="1" smtClean="0">
                <a:latin typeface="Arial" pitchFamily="34" charset="0"/>
                <a:cs typeface="Arial" pitchFamily="34" charset="0"/>
              </a:rPr>
              <a:t>end</a:t>
            </a:r>
            <a:endParaRPr lang="ca-E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588496" y="2511358"/>
            <a:ext cx="98791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700" dirty="0" smtClean="0">
                <a:latin typeface="Arial" pitchFamily="34" charset="0"/>
                <a:cs typeface="Arial" pitchFamily="34" charset="0"/>
              </a:rPr>
              <a:t>Elaboració de les funcionalitats del del1r bloc (</a:t>
            </a:r>
            <a:r>
              <a:rPr lang="ca-ES" sz="700" dirty="0" err="1" smtClean="0">
                <a:latin typeface="Arial" pitchFamily="34" charset="0"/>
                <a:cs typeface="Arial" pitchFamily="34" charset="0"/>
              </a:rPr>
              <a:t>UGAs</a:t>
            </a:r>
            <a:r>
              <a:rPr lang="ca-ES" sz="700" dirty="0" smtClean="0">
                <a:latin typeface="Arial" pitchFamily="34" charset="0"/>
                <a:cs typeface="Arial" pitchFamily="34" charset="0"/>
              </a:rPr>
              <a:t>)</a:t>
            </a:r>
            <a:endParaRPr lang="ca-E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527373" y="2473846"/>
            <a:ext cx="1293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v-SE" sz="800" dirty="0" smtClean="0">
                <a:latin typeface="Arial" pitchFamily="34" charset="0"/>
                <a:cs typeface="Arial" pitchFamily="34" charset="0"/>
              </a:rPr>
              <a:t>Entrega per part de l’empresa que dissenya el sistema  </a:t>
            </a:r>
            <a:r>
              <a:rPr lang="sv-SE" sz="800" dirty="0">
                <a:latin typeface="Arial" pitchFamily="34" charset="0"/>
                <a:cs typeface="Arial" pitchFamily="34" charset="0"/>
              </a:rPr>
              <a:t>i validació (per part d’IMI i IMSS) de les </a:t>
            </a:r>
            <a:r>
              <a:rPr lang="sv-SE" sz="800" dirty="0" smtClean="0">
                <a:latin typeface="Arial" pitchFamily="34" charset="0"/>
                <a:cs typeface="Arial" pitchFamily="34" charset="0"/>
              </a:rPr>
              <a:t>funcionalitats dels </a:t>
            </a:r>
            <a:r>
              <a:rPr lang="sv-SE" sz="800" dirty="0">
                <a:latin typeface="Arial" pitchFamily="34" charset="0"/>
                <a:cs typeface="Arial" pitchFamily="34" charset="0"/>
              </a:rPr>
              <a:t>blocs 2 i </a:t>
            </a:r>
            <a:r>
              <a:rPr lang="sv-SE" sz="800" dirty="0" smtClean="0">
                <a:latin typeface="Arial" pitchFamily="34" charset="0"/>
                <a:cs typeface="Arial" pitchFamily="34" charset="0"/>
              </a:rPr>
              <a:t>3: definició del nou SIRIUS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504451" y="2178481"/>
            <a:ext cx="129309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1050" b="1" dirty="0" smtClean="0">
                <a:latin typeface="Arial" pitchFamily="34" charset="0"/>
                <a:cs typeface="Arial" pitchFamily="34" charset="0"/>
              </a:rPr>
              <a:t>Pendent:</a:t>
            </a:r>
            <a:endParaRPr lang="ca-E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QuadreDeText 72"/>
          <p:cNvSpPr txBox="1"/>
          <p:nvPr/>
        </p:nvSpPr>
        <p:spPr>
          <a:xfrm>
            <a:off x="6824125" y="4465687"/>
            <a:ext cx="916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QuadreDeText 74"/>
          <p:cNvSpPr txBox="1"/>
          <p:nvPr/>
        </p:nvSpPr>
        <p:spPr>
          <a:xfrm>
            <a:off x="6820403" y="3717032"/>
            <a:ext cx="916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524328" y="5805264"/>
            <a:ext cx="12930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800" dirty="0">
                <a:latin typeface="Arial" pitchFamily="34" charset="0"/>
                <a:cs typeface="Arial" pitchFamily="34" charset="0"/>
              </a:rPr>
              <a:t>P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osada en marxa del servei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819836" y="4212377"/>
            <a:ext cx="15467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Millora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dels protocols, la difusió i canals de coordinació del projecte, a partir de sessions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informatives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524328" y="4314582"/>
            <a:ext cx="12930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Seguiment i proposta de millores per al servei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2238" y="4966365"/>
            <a:ext cx="172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Reordenació d’un circuit organitzatiu més àgil i ràpid per iniciar estudis i donar respostes a la Fiscalia, DGAIA i Jutjats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27984" y="4891559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Creació de l’EDEIAR, equip especialitzat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que,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centralitza i registra totes les demandes d’estudi d’infants i adolescents en risc de tota la ciutat provinents de la Fiscalia, els Jutjats i </a:t>
            </a:r>
            <a:r>
              <a:rPr lang="ca-ES" sz="800">
                <a:latin typeface="Arial" pitchFamily="34" charset="0"/>
                <a:cs typeface="Arial" pitchFamily="34" charset="0"/>
              </a:rPr>
              <a:t>la </a:t>
            </a:r>
            <a:r>
              <a:rPr lang="ca-ES" sz="800" smtClean="0">
                <a:latin typeface="Arial" pitchFamily="34" charset="0"/>
                <a:cs typeface="Arial" pitchFamily="34" charset="0"/>
              </a:rPr>
              <a:t>DGAIA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i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979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arrodonit 51"/>
          <p:cNvSpPr/>
          <p:nvPr/>
        </p:nvSpPr>
        <p:spPr>
          <a:xfrm>
            <a:off x="3059832" y="756006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arrodonit 52"/>
          <p:cNvSpPr/>
          <p:nvPr/>
        </p:nvSpPr>
        <p:spPr>
          <a:xfrm>
            <a:off x="3059832" y="1120489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arrodonit 53"/>
          <p:cNvSpPr/>
          <p:nvPr/>
        </p:nvSpPr>
        <p:spPr>
          <a:xfrm>
            <a:off x="3059833" y="1492321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.3.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Impulsar la perspectiva comunitària.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Connector recte 55"/>
          <p:cNvCxnSpPr/>
          <p:nvPr/>
        </p:nvCxnSpPr>
        <p:spPr>
          <a:xfrm>
            <a:off x="680892" y="981208"/>
            <a:ext cx="2" cy="5616144"/>
          </a:xfrm>
          <a:prstGeom prst="line">
            <a:avLst/>
          </a:prstGeom>
          <a:ln w="28575">
            <a:solidFill>
              <a:srgbClr val="9E00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arrodonit 56"/>
          <p:cNvSpPr/>
          <p:nvPr/>
        </p:nvSpPr>
        <p:spPr>
          <a:xfrm>
            <a:off x="568126" y="764704"/>
            <a:ext cx="1339577" cy="321390"/>
          </a:xfrm>
          <a:prstGeom prst="roundRect">
            <a:avLst/>
          </a:prstGeom>
          <a:solidFill>
            <a:srgbClr val="DC9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b="1" dirty="0" smtClean="0">
                <a:latin typeface="Arial" pitchFamily="34" charset="0"/>
                <a:cs typeface="Arial" pitchFamily="34" charset="0"/>
              </a:rPr>
              <a:t>Línia 2:</a:t>
            </a:r>
            <a:endParaRPr lang="ca-E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Agrupa 57"/>
          <p:cNvGrpSpPr/>
          <p:nvPr/>
        </p:nvGrpSpPr>
        <p:grpSpPr>
          <a:xfrm>
            <a:off x="539552" y="1140240"/>
            <a:ext cx="2232248" cy="902624"/>
            <a:chOff x="1277702" y="372"/>
            <a:chExt cx="2232248" cy="718917"/>
          </a:xfrm>
        </p:grpSpPr>
        <p:sp>
          <p:nvSpPr>
            <p:cNvPr id="98" name="Rectangle arrodonit 97"/>
            <p:cNvSpPr/>
            <p:nvPr/>
          </p:nvSpPr>
          <p:spPr>
            <a:xfrm>
              <a:off x="1277702" y="372"/>
              <a:ext cx="2232248" cy="718917"/>
            </a:xfrm>
            <a:prstGeom prst="roundRect">
              <a:avLst>
                <a:gd name="adj" fmla="val 10000"/>
              </a:avLst>
            </a:prstGeom>
            <a:solidFill>
              <a:srgbClr val="9E0054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9" name="Rectangle 98"/>
            <p:cNvSpPr/>
            <p:nvPr/>
          </p:nvSpPr>
          <p:spPr>
            <a:xfrm>
              <a:off x="1296370" y="19040"/>
              <a:ext cx="2213580" cy="7002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200" b="1" kern="1200" dirty="0" smtClean="0">
                  <a:solidFill>
                    <a:sysClr val="window" lastClr="FFFFFF"/>
                  </a:solidFill>
                  <a:latin typeface="Arial" pitchFamily="34" charset="0"/>
                  <a:ea typeface="+mn-ea"/>
                  <a:cs typeface="Arial" pitchFamily="34" charset="0"/>
                </a:rPr>
                <a:t>Fer de l’atenció grupal i el treball comunitari una part essencial de la resposta dels CSS</a:t>
              </a:r>
              <a:endParaRPr lang="ca-ES" sz="1200" kern="120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104" name="Imagen 1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105" name="Imagen 16" descr="Impulsem_CSS_dian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59832" y="784509"/>
            <a:ext cx="424847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.1</a:t>
            </a:r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Incrementar el treball i l’acció grupal.</a:t>
            </a:r>
            <a:endParaRPr lang="ca-E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078525" y="1164827"/>
            <a:ext cx="422978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ca-E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Promoure els grups informatius. 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0434" y="2420888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6" name="QuadreDeText 15"/>
          <p:cNvSpPr txBox="1"/>
          <p:nvPr/>
        </p:nvSpPr>
        <p:spPr>
          <a:xfrm>
            <a:off x="939803" y="2430413"/>
            <a:ext cx="1701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solidFill>
                  <a:srgbClr val="000000"/>
                </a:solidFill>
                <a:latin typeface="Arial"/>
              </a:rPr>
              <a:t>Projectes grupals: </a:t>
            </a:r>
            <a:r>
              <a:rPr lang="ca-ES" sz="1000" dirty="0" smtClean="0">
                <a:solidFill>
                  <a:srgbClr val="000000"/>
                </a:solidFill>
                <a:latin typeface="Arial"/>
              </a:rPr>
              <a:t>Innovem i Transferim </a:t>
            </a:r>
            <a:endParaRPr lang="ca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23452" y="2432621"/>
            <a:ext cx="4968000" cy="6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Rectangle 24"/>
          <p:cNvSpPr/>
          <p:nvPr/>
        </p:nvSpPr>
        <p:spPr>
          <a:xfrm>
            <a:off x="910434" y="3980616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6" name="Rectangle 25"/>
          <p:cNvSpPr/>
          <p:nvPr/>
        </p:nvSpPr>
        <p:spPr>
          <a:xfrm>
            <a:off x="2508237" y="3996469"/>
            <a:ext cx="4392000" cy="6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8" name="QuadreDeText 107"/>
          <p:cNvSpPr txBox="1"/>
          <p:nvPr/>
        </p:nvSpPr>
        <p:spPr>
          <a:xfrm>
            <a:off x="936339" y="4097677"/>
            <a:ext cx="1552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latin typeface="Arial" pitchFamily="34" charset="0"/>
                <a:cs typeface="Arial" pitchFamily="34" charset="0"/>
              </a:rPr>
              <a:t>Comunitàriament</a:t>
            </a:r>
            <a:endParaRPr lang="ca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0434" y="3188530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8" name="QuadreDeText 27"/>
          <p:cNvSpPr txBox="1"/>
          <p:nvPr/>
        </p:nvSpPr>
        <p:spPr>
          <a:xfrm>
            <a:off x="928246" y="3163972"/>
            <a:ext cx="17013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smtClean="0">
                <a:solidFill>
                  <a:srgbClr val="000000"/>
                </a:solidFill>
                <a:latin typeface="Arial"/>
              </a:rPr>
              <a:t>Sessions d’acollida VINE: </a:t>
            </a:r>
            <a:r>
              <a:rPr lang="ca-ES" sz="1000" smtClean="0">
                <a:solidFill>
                  <a:srgbClr val="000000"/>
                </a:solidFill>
                <a:latin typeface="Arial"/>
              </a:rPr>
              <a:t>la primera atenció en grup </a:t>
            </a:r>
            <a:endParaRPr lang="ca-E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16138" y="3207580"/>
            <a:ext cx="4492800" cy="61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30" name="QuadreDeText 29"/>
          <p:cNvSpPr txBox="1"/>
          <p:nvPr/>
        </p:nvSpPr>
        <p:spPr>
          <a:xfrm>
            <a:off x="805017" y="2830523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2.1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QuadreDeText 30"/>
          <p:cNvSpPr txBox="1"/>
          <p:nvPr/>
        </p:nvSpPr>
        <p:spPr>
          <a:xfrm>
            <a:off x="805017" y="3602554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2.2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QuadreDeText 31"/>
          <p:cNvSpPr txBox="1"/>
          <p:nvPr/>
        </p:nvSpPr>
        <p:spPr>
          <a:xfrm>
            <a:off x="805017" y="4397208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>
                <a:latin typeface="Arial" pitchFamily="34" charset="0"/>
                <a:cs typeface="Arial" pitchFamily="34" charset="0"/>
              </a:rPr>
              <a:t>2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.3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QuadreDeText 35"/>
          <p:cNvSpPr txBox="1"/>
          <p:nvPr/>
        </p:nvSpPr>
        <p:spPr>
          <a:xfrm>
            <a:off x="6846829" y="42593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88%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QuadreDeText 36"/>
          <p:cNvSpPr txBox="1"/>
          <p:nvPr/>
        </p:nvSpPr>
        <p:spPr>
          <a:xfrm>
            <a:off x="6970786" y="3461105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90%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QuadreDeText 61"/>
          <p:cNvSpPr txBox="1"/>
          <p:nvPr/>
        </p:nvSpPr>
        <p:spPr>
          <a:xfrm>
            <a:off x="6818841" y="2684174"/>
            <a:ext cx="77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6727" y="245599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Detecció de la necessitat de promoure l’intercanvi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d’experiències d’atenció grupal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entre CSS i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territoris,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afavorint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transferència del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coneixement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27984" y="245591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Disseny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d’un projecte que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recull les bases definitòries de l’intercanvi del coneixement entre professionals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2160" y="2589069"/>
            <a:ext cx="948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Realització de fins a 3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edicions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04451" y="2178481"/>
            <a:ext cx="129309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1050" b="1" dirty="0" smtClean="0">
                <a:latin typeface="Arial" pitchFamily="34" charset="0"/>
                <a:cs typeface="Arial" pitchFamily="34" charset="0"/>
              </a:rPr>
              <a:t>Pendent:</a:t>
            </a:r>
            <a:endParaRPr lang="ca-E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3954" y="3220566"/>
            <a:ext cx="1900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Anàlisi diagnòstic de CSS que estaven portant a terme grups informatius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i prospecció d’altres iniciatives municipals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64664" y="3220178"/>
            <a:ext cx="1395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Disseny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dels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VINE, creació d’instruments de treball i material de comunicació</a:t>
            </a:r>
          </a:p>
        </p:txBody>
      </p:sp>
      <p:sp>
        <p:nvSpPr>
          <p:cNvPr id="9" name="Rectangle 8"/>
          <p:cNvSpPr/>
          <p:nvPr/>
        </p:nvSpPr>
        <p:spPr>
          <a:xfrm>
            <a:off x="5387503" y="3335767"/>
            <a:ext cx="116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Posada en marxa de la prova pilot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597848" y="3240935"/>
            <a:ext cx="116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Avaluació de la prova pilot i </a:t>
            </a:r>
            <a:r>
              <a:rPr lang="ca-ES" sz="800" b="1" dirty="0" smtClean="0">
                <a:latin typeface="Arial" pitchFamily="34" charset="0"/>
                <a:cs typeface="Arial" pitchFamily="34" charset="0"/>
              </a:rPr>
              <a:t>extensió de l’experiència a tots els CSS</a:t>
            </a:r>
            <a:endParaRPr lang="ca-E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43146" y="4005064"/>
            <a:ext cx="2261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Anàlisi diagnòstica i construcció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d’un mapeig dels projectes de ciutat i la identificació de necessitats detectades dels territoris en relació a la intervenció comunitària.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29460" y="4097677"/>
            <a:ext cx="1094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Creació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d’un Marc d’intervenció propi per als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CSS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7283" y="3952106"/>
            <a:ext cx="1371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Posada en marxa del pla formatiu, on s’aplica el Marc d’intervenció adaptat a la realitat de cada equip i territori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74784" y="4000103"/>
            <a:ext cx="113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Avaluació de la formació a cada un dels CSS.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31217" y="4464914"/>
            <a:ext cx="141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Creació d’una experiència pilot “d’equips d’acció comunitària” dins els CSS</a:t>
            </a:r>
          </a:p>
        </p:txBody>
      </p:sp>
      <p:sp>
        <p:nvSpPr>
          <p:cNvPr id="10" name="Conteni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7395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arrodonit 51"/>
          <p:cNvSpPr/>
          <p:nvPr/>
        </p:nvSpPr>
        <p:spPr>
          <a:xfrm>
            <a:off x="3059832" y="756006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arrodonit 52"/>
          <p:cNvSpPr/>
          <p:nvPr/>
        </p:nvSpPr>
        <p:spPr>
          <a:xfrm>
            <a:off x="3059832" y="1120489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arrodonit 53"/>
          <p:cNvSpPr/>
          <p:nvPr/>
        </p:nvSpPr>
        <p:spPr>
          <a:xfrm>
            <a:off x="3059833" y="1492321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.3.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Repensar les unitats d’atenció del CSS.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Connector recte 55"/>
          <p:cNvCxnSpPr/>
          <p:nvPr/>
        </p:nvCxnSpPr>
        <p:spPr>
          <a:xfrm>
            <a:off x="680892" y="981208"/>
            <a:ext cx="2" cy="5616144"/>
          </a:xfrm>
          <a:prstGeom prst="line">
            <a:avLst/>
          </a:prstGeom>
          <a:ln w="28575">
            <a:solidFill>
              <a:srgbClr val="9E00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arrodonit 56"/>
          <p:cNvSpPr/>
          <p:nvPr/>
        </p:nvSpPr>
        <p:spPr>
          <a:xfrm>
            <a:off x="568126" y="764704"/>
            <a:ext cx="1339577" cy="321390"/>
          </a:xfrm>
          <a:prstGeom prst="roundRect">
            <a:avLst/>
          </a:prstGeom>
          <a:solidFill>
            <a:srgbClr val="DC9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b="1" dirty="0" smtClean="0">
                <a:latin typeface="Arial" pitchFamily="34" charset="0"/>
                <a:cs typeface="Arial" pitchFamily="34" charset="0"/>
              </a:rPr>
              <a:t>Línia 3:</a:t>
            </a:r>
            <a:endParaRPr lang="ca-E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Agrupa 57"/>
          <p:cNvGrpSpPr/>
          <p:nvPr/>
        </p:nvGrpSpPr>
        <p:grpSpPr>
          <a:xfrm>
            <a:off x="539552" y="1094364"/>
            <a:ext cx="2232248" cy="764793"/>
            <a:chOff x="1277702" y="-45504"/>
            <a:chExt cx="2232248" cy="764793"/>
          </a:xfrm>
        </p:grpSpPr>
        <p:sp>
          <p:nvSpPr>
            <p:cNvPr id="98" name="Rectangle arrodonit 97"/>
            <p:cNvSpPr/>
            <p:nvPr/>
          </p:nvSpPr>
          <p:spPr>
            <a:xfrm>
              <a:off x="1277702" y="372"/>
              <a:ext cx="2232248" cy="718917"/>
            </a:xfrm>
            <a:prstGeom prst="roundRect">
              <a:avLst>
                <a:gd name="adj" fmla="val 10000"/>
              </a:avLst>
            </a:prstGeom>
            <a:solidFill>
              <a:srgbClr val="9E0054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9" name="Rectangle 98"/>
            <p:cNvSpPr/>
            <p:nvPr/>
          </p:nvSpPr>
          <p:spPr>
            <a:xfrm>
              <a:off x="1296370" y="-45504"/>
              <a:ext cx="2213580" cy="7002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endParaRPr lang="ca-ES" sz="800" dirty="0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ca-ES" sz="1200" b="1" dirty="0" smtClean="0">
                  <a:latin typeface="Arial"/>
                </a:rPr>
                <a:t>Desenvolupar una organització més senzilla i més flexible </a:t>
              </a:r>
              <a:endParaRPr lang="ca-ES" sz="1200" kern="120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4" name="Imagen 1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105" name="Imagen 16" descr="Impulsem_CSS_dian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78525" y="781996"/>
            <a:ext cx="424847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.1</a:t>
            </a:r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Reforçar les portes d’entrada.</a:t>
            </a:r>
            <a:endParaRPr lang="ca-E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078525" y="1164827"/>
            <a:ext cx="422978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ca-E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Construir </a:t>
            </a:r>
            <a:r>
              <a:rPr lang="ca-ES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col·laborativament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les “altres” portes d’entrada.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0434" y="2741680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6" name="QuadreDeText 15"/>
          <p:cNvSpPr txBox="1"/>
          <p:nvPr/>
        </p:nvSpPr>
        <p:spPr>
          <a:xfrm>
            <a:off x="923160" y="2744393"/>
            <a:ext cx="1611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latin typeface="Arial" pitchFamily="34" charset="0"/>
                <a:cs typeface="Arial" pitchFamily="34" charset="0"/>
              </a:rPr>
              <a:t>Reforcem les portes: </a:t>
            </a:r>
            <a:r>
              <a:rPr lang="ca-ES" sz="900" dirty="0" smtClean="0">
                <a:solidFill>
                  <a:srgbClr val="000000"/>
                </a:solidFill>
                <a:latin typeface="Arial"/>
              </a:rPr>
              <a:t>Més informació, cribratge i orientació </a:t>
            </a:r>
            <a:r>
              <a:rPr lang="ca-ES" sz="900" b="1" dirty="0" smtClean="0">
                <a:latin typeface="Arial" pitchFamily="34" charset="0"/>
                <a:cs typeface="Arial" pitchFamily="34" charset="0"/>
              </a:rPr>
              <a:t> </a:t>
            </a:r>
            <a:endParaRPr lang="ca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6137" y="2754790"/>
            <a:ext cx="3618000" cy="6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Rectangle 24"/>
          <p:cNvSpPr/>
          <p:nvPr/>
        </p:nvSpPr>
        <p:spPr>
          <a:xfrm>
            <a:off x="910434" y="4987580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6" name="Rectangle 25"/>
          <p:cNvSpPr/>
          <p:nvPr/>
        </p:nvSpPr>
        <p:spPr>
          <a:xfrm>
            <a:off x="2516137" y="5003433"/>
            <a:ext cx="2631927" cy="61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8" name="QuadreDeText 107"/>
          <p:cNvSpPr txBox="1"/>
          <p:nvPr/>
        </p:nvSpPr>
        <p:spPr>
          <a:xfrm>
            <a:off x="936339" y="4999014"/>
            <a:ext cx="1552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latin typeface="Arial" pitchFamily="34" charset="0"/>
                <a:cs typeface="Arial" pitchFamily="34" charset="0"/>
              </a:rPr>
              <a:t>A PUNT!</a:t>
            </a:r>
            <a:endParaRPr lang="ca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0434" y="3481390"/>
            <a:ext cx="6597862" cy="1404000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8" name="QuadreDeText 27"/>
          <p:cNvSpPr txBox="1"/>
          <p:nvPr/>
        </p:nvSpPr>
        <p:spPr>
          <a:xfrm>
            <a:off x="923161" y="3772389"/>
            <a:ext cx="1555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latin typeface="Arial" pitchFamily="34" charset="0"/>
                <a:cs typeface="Arial" pitchFamily="34" charset="0"/>
              </a:rPr>
              <a:t>PONTS</a:t>
            </a:r>
            <a:r>
              <a:rPr lang="ca-ES" sz="9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ca-ES" sz="7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ca-ES" sz="900" dirty="0" smtClean="0">
                <a:latin typeface="Arial"/>
              </a:rPr>
              <a:t>Construir </a:t>
            </a:r>
            <a:r>
              <a:rPr lang="ca-ES" sz="900" dirty="0" err="1" smtClean="0">
                <a:latin typeface="Arial"/>
              </a:rPr>
              <a:t>col·laborativament</a:t>
            </a:r>
            <a:r>
              <a:rPr lang="ca-ES" sz="900" dirty="0" smtClean="0">
                <a:latin typeface="Arial"/>
              </a:rPr>
              <a:t> les </a:t>
            </a:r>
            <a:r>
              <a:rPr lang="ca-ES" sz="900" dirty="0">
                <a:latin typeface="Arial"/>
              </a:rPr>
              <a:t>altres portes d’entrada </a:t>
            </a:r>
            <a:r>
              <a:rPr lang="ca-ES" sz="900" b="1" dirty="0" smtClean="0">
                <a:latin typeface="Arial" pitchFamily="34" charset="0"/>
                <a:cs typeface="Arial" pitchFamily="34" charset="0"/>
              </a:rPr>
              <a:t> </a:t>
            </a:r>
            <a:endParaRPr lang="ca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92237" y="4414515"/>
            <a:ext cx="2159883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QuadreDeText 29"/>
          <p:cNvSpPr txBox="1"/>
          <p:nvPr/>
        </p:nvSpPr>
        <p:spPr>
          <a:xfrm>
            <a:off x="814821" y="3152197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>
                <a:latin typeface="Arial" pitchFamily="34" charset="0"/>
                <a:cs typeface="Arial" pitchFamily="34" charset="0"/>
              </a:rPr>
              <a:t>3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.1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QuadreDeText 30"/>
          <p:cNvSpPr txBox="1"/>
          <p:nvPr/>
        </p:nvSpPr>
        <p:spPr>
          <a:xfrm>
            <a:off x="814821" y="4350296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3.2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QuadreDeText 31"/>
          <p:cNvSpPr txBox="1"/>
          <p:nvPr/>
        </p:nvSpPr>
        <p:spPr>
          <a:xfrm>
            <a:off x="800597" y="5385996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>
                <a:latin typeface="Arial" pitchFamily="34" charset="0"/>
                <a:cs typeface="Arial" pitchFamily="34" charset="0"/>
              </a:rPr>
              <a:t>3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.3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QuadreDeText 61"/>
          <p:cNvSpPr txBox="1"/>
          <p:nvPr/>
        </p:nvSpPr>
        <p:spPr>
          <a:xfrm>
            <a:off x="6745965" y="3053591"/>
            <a:ext cx="116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72,5%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83768" y="5027960"/>
            <a:ext cx="1440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Provisió d’una Direcció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Equip Volant 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i creació d’una formació d’acollida per l’equip volant 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91879" y="3974901"/>
            <a:ext cx="4012571" cy="43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Rectangle 40"/>
          <p:cNvSpPr/>
          <p:nvPr/>
        </p:nvSpPr>
        <p:spPr>
          <a:xfrm>
            <a:off x="3491879" y="3491483"/>
            <a:ext cx="4012571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42" name="Connector recte 41"/>
          <p:cNvCxnSpPr/>
          <p:nvPr/>
        </p:nvCxnSpPr>
        <p:spPr>
          <a:xfrm>
            <a:off x="2506125" y="3965378"/>
            <a:ext cx="4998326" cy="0"/>
          </a:xfrm>
          <a:prstGeom prst="line">
            <a:avLst/>
          </a:prstGeom>
          <a:ln w="12700">
            <a:solidFill>
              <a:srgbClr val="9E00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 recte 47"/>
          <p:cNvCxnSpPr/>
          <p:nvPr/>
        </p:nvCxnSpPr>
        <p:spPr>
          <a:xfrm>
            <a:off x="2506440" y="4412054"/>
            <a:ext cx="4998326" cy="0"/>
          </a:xfrm>
          <a:prstGeom prst="line">
            <a:avLst/>
          </a:prstGeom>
          <a:ln w="12700">
            <a:solidFill>
              <a:srgbClr val="9E00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QuadreDeText 48"/>
          <p:cNvSpPr txBox="1"/>
          <p:nvPr/>
        </p:nvSpPr>
        <p:spPr>
          <a:xfrm>
            <a:off x="2473586" y="3512235"/>
            <a:ext cx="1701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b="1" dirty="0" smtClean="0">
                <a:latin typeface="Arial" pitchFamily="34" charset="0"/>
                <a:cs typeface="Arial" pitchFamily="34" charset="0"/>
              </a:rPr>
              <a:t>Salut: </a:t>
            </a:r>
          </a:p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HC3-SIAS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QuadreDeText 49"/>
          <p:cNvSpPr txBox="1"/>
          <p:nvPr/>
        </p:nvSpPr>
        <p:spPr>
          <a:xfrm>
            <a:off x="2479085" y="3986014"/>
            <a:ext cx="123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b="1" dirty="0" smtClean="0">
                <a:latin typeface="Arial" pitchFamily="34" charset="0"/>
                <a:cs typeface="Arial" pitchFamily="34" charset="0"/>
              </a:rPr>
              <a:t>Educació: </a:t>
            </a:r>
          </a:p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Educadors  a les escoles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QuadreDeText 50"/>
          <p:cNvSpPr txBox="1"/>
          <p:nvPr/>
        </p:nvSpPr>
        <p:spPr>
          <a:xfrm>
            <a:off x="2501913" y="4433565"/>
            <a:ext cx="1701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b="1" dirty="0" smtClean="0">
                <a:latin typeface="Arial" pitchFamily="34" charset="0"/>
                <a:cs typeface="Arial" pitchFamily="34" charset="0"/>
              </a:rPr>
              <a:t>Habitatge: </a:t>
            </a:r>
          </a:p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Nou protocol 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QuadreDeText 36"/>
          <p:cNvSpPr txBox="1"/>
          <p:nvPr/>
        </p:nvSpPr>
        <p:spPr>
          <a:xfrm>
            <a:off x="6804248" y="3635732"/>
            <a:ext cx="90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QuadreDeText 37"/>
          <p:cNvSpPr txBox="1"/>
          <p:nvPr/>
        </p:nvSpPr>
        <p:spPr>
          <a:xfrm>
            <a:off x="6804248" y="4086830"/>
            <a:ext cx="90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100%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QuadreDeText 38"/>
          <p:cNvSpPr txBox="1"/>
          <p:nvPr/>
        </p:nvSpPr>
        <p:spPr>
          <a:xfrm>
            <a:off x="5615169" y="4581128"/>
            <a:ext cx="90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55%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5824" y="2773328"/>
            <a:ext cx="117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Creació de la Guia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de benvinguda per a professionals de la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UGA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2006" y="2710687"/>
            <a:ext cx="1700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Creació del Programa un a un d’acompanyament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de les noves incorporacions per part de professionals de la UGA amb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experiència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04451" y="2492896"/>
            <a:ext cx="129309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1050" b="1" dirty="0" smtClean="0">
                <a:latin typeface="Arial" pitchFamily="34" charset="0"/>
                <a:cs typeface="Arial" pitchFamily="34" charset="0"/>
              </a:rPr>
              <a:t>Pendent:</a:t>
            </a:r>
            <a:endParaRPr lang="ca-E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97848" y="2838078"/>
            <a:ext cx="116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Implementació dels  productes durant l’any 2019</a:t>
            </a:r>
            <a:endParaRPr lang="ca-E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59385" y="2841436"/>
            <a:ext cx="960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Nou disseny del web de serveis socials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417771" y="3480001"/>
            <a:ext cx="1730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Conveni d’intercanvi de dades socials i sanitàries entre els respectius sistemes d’informació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04048" y="348139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Realització d’una prova pilot, avaluació  i extensió a tots els CSS de la ciutat i àrees bàsiques de salut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561609" y="355620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Seguiment de l’intercanvi, quantitatiu i qualitatiu. </a:t>
            </a:r>
            <a:endParaRPr lang="ca-E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79" y="3957119"/>
            <a:ext cx="2693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Incorporació de 20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educadors/es de CSS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per treballar  als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Centres escolars i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d’una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direcció del projecte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per encarregar-se de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la coordinació de l'equip d'educadors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533212" y="4433250"/>
            <a:ext cx="1964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Revisió de l’actual protocol que regula l’assistència dels serveis socials en processos de desnonament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QuadreDeText 58"/>
          <p:cNvSpPr txBox="1"/>
          <p:nvPr/>
        </p:nvSpPr>
        <p:spPr>
          <a:xfrm>
            <a:off x="5140399" y="5325939"/>
            <a:ext cx="116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52,7%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857449" y="5157192"/>
            <a:ext cx="1290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Ampliació i reforç de l’equip volant 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510528" y="450826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Realització d’un nou protocol. </a:t>
            </a:r>
            <a:endParaRPr lang="ca-E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505692" y="4984601"/>
            <a:ext cx="14960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Realitzar  un disseny del projecte per reforçar algunes de les característiques de l’equip volant, així com dissenyar processos d’acollida i formació de nous professionals als CSS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i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6</a:t>
            </a:fld>
            <a:endParaRPr lang="ca-ES"/>
          </a:p>
        </p:txBody>
      </p:sp>
      <p:sp>
        <p:nvSpPr>
          <p:cNvPr id="64" name="Rectangle 63"/>
          <p:cNvSpPr/>
          <p:nvPr/>
        </p:nvSpPr>
        <p:spPr>
          <a:xfrm>
            <a:off x="5170009" y="2889511"/>
            <a:ext cx="960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Contractació de 40 administratius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1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arrodonit 51"/>
          <p:cNvSpPr/>
          <p:nvPr/>
        </p:nvSpPr>
        <p:spPr>
          <a:xfrm>
            <a:off x="3059832" y="775636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arrodonit 52"/>
          <p:cNvSpPr/>
          <p:nvPr/>
        </p:nvSpPr>
        <p:spPr>
          <a:xfrm>
            <a:off x="3059475" y="1140240"/>
            <a:ext cx="4248472" cy="43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arrodonit 53"/>
          <p:cNvSpPr/>
          <p:nvPr/>
        </p:nvSpPr>
        <p:spPr>
          <a:xfrm>
            <a:off x="3059450" y="1624107"/>
            <a:ext cx="4248472" cy="43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4.3.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Ampliar l’accessibilitat del servei, els horaris d’atenció als CSS i les formes d’atenció no presencial.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arrodonit 54"/>
          <p:cNvSpPr/>
          <p:nvPr/>
        </p:nvSpPr>
        <p:spPr>
          <a:xfrm>
            <a:off x="3059833" y="2113805"/>
            <a:ext cx="4248472" cy="43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.4.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Enfortir les eines d’anàlisi, programació i coordinació de la intervenció</a:t>
            </a:r>
            <a:r>
              <a:rPr lang="ca-E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ca-E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Connector recte 55"/>
          <p:cNvCxnSpPr/>
          <p:nvPr/>
        </p:nvCxnSpPr>
        <p:spPr>
          <a:xfrm>
            <a:off x="680892" y="981208"/>
            <a:ext cx="2" cy="5616144"/>
          </a:xfrm>
          <a:prstGeom prst="line">
            <a:avLst/>
          </a:prstGeom>
          <a:ln w="28575">
            <a:solidFill>
              <a:srgbClr val="9E00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arrodonit 56"/>
          <p:cNvSpPr/>
          <p:nvPr/>
        </p:nvSpPr>
        <p:spPr>
          <a:xfrm>
            <a:off x="568126" y="764704"/>
            <a:ext cx="1339577" cy="321390"/>
          </a:xfrm>
          <a:prstGeom prst="roundRect">
            <a:avLst/>
          </a:prstGeom>
          <a:solidFill>
            <a:srgbClr val="DC9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b="1" dirty="0" smtClean="0">
                <a:latin typeface="Arial" pitchFamily="34" charset="0"/>
                <a:cs typeface="Arial" pitchFamily="34" charset="0"/>
              </a:rPr>
              <a:t>Línia 4:</a:t>
            </a:r>
            <a:endParaRPr lang="ca-E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Agrupa 57"/>
          <p:cNvGrpSpPr/>
          <p:nvPr/>
        </p:nvGrpSpPr>
        <p:grpSpPr>
          <a:xfrm>
            <a:off x="539552" y="1140240"/>
            <a:ext cx="2232248" cy="718917"/>
            <a:chOff x="1277702" y="372"/>
            <a:chExt cx="2232248" cy="718917"/>
          </a:xfrm>
        </p:grpSpPr>
        <p:sp>
          <p:nvSpPr>
            <p:cNvPr id="98" name="Rectangle arrodonit 97"/>
            <p:cNvSpPr/>
            <p:nvPr/>
          </p:nvSpPr>
          <p:spPr>
            <a:xfrm>
              <a:off x="1277702" y="372"/>
              <a:ext cx="2232248" cy="718917"/>
            </a:xfrm>
            <a:prstGeom prst="roundRect">
              <a:avLst>
                <a:gd name="adj" fmla="val 10000"/>
              </a:avLst>
            </a:prstGeom>
            <a:solidFill>
              <a:srgbClr val="9E0054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9" name="Rectangle 98"/>
            <p:cNvSpPr/>
            <p:nvPr/>
          </p:nvSpPr>
          <p:spPr>
            <a:xfrm>
              <a:off x="1296370" y="19040"/>
              <a:ext cx="2213580" cy="7002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200" b="1" kern="1200" dirty="0" smtClean="0">
                  <a:solidFill>
                    <a:sysClr val="window" lastClr="FFFFFF"/>
                  </a:solidFill>
                  <a:latin typeface="Arial" pitchFamily="34" charset="0"/>
                  <a:ea typeface="+mn-ea"/>
                  <a:cs typeface="Arial" pitchFamily="34" charset="0"/>
                </a:rPr>
                <a:t>Enfortir la vinculació dels CSS amb els barris </a:t>
              </a:r>
              <a:endParaRPr lang="ca-ES" sz="1200" kern="120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104" name="Imagen 1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105" name="Imagen 16" descr="Impulsem_CSS_dian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59832" y="785089"/>
            <a:ext cx="4248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.1</a:t>
            </a:r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Reforçar el rol dels CSS com </a:t>
            </a:r>
            <a:r>
              <a:rPr lang="ca-ES" sz="105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promotors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del treball en xarxa</a:t>
            </a:r>
            <a:r>
              <a:rPr lang="ca-E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ca-E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078525" y="1174932"/>
            <a:ext cx="42297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ca-E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Facilitar la participació dels professionals en el treball grupal i comunitari fora del Centre. 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0434" y="3237422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6" name="QuadreDeText 15"/>
          <p:cNvSpPr txBox="1"/>
          <p:nvPr/>
        </p:nvSpPr>
        <p:spPr>
          <a:xfrm>
            <a:off x="939803" y="3319324"/>
            <a:ext cx="1701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latin typeface="Arial" pitchFamily="34" charset="0"/>
                <a:cs typeface="Arial" pitchFamily="34" charset="0"/>
              </a:rPr>
              <a:t>KAIROS i KRONOS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6137" y="3250532"/>
            <a:ext cx="2124000" cy="6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QuadreDeText 29"/>
          <p:cNvSpPr txBox="1"/>
          <p:nvPr/>
        </p:nvSpPr>
        <p:spPr>
          <a:xfrm>
            <a:off x="816099" y="3654662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Objectius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4.2 i 4.3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arrodonit 47"/>
          <p:cNvSpPr/>
          <p:nvPr/>
        </p:nvSpPr>
        <p:spPr>
          <a:xfrm>
            <a:off x="3059475" y="2604145"/>
            <a:ext cx="4248472" cy="4564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4.5.</a:t>
            </a:r>
            <a:r>
              <a:rPr lang="ca-E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Maximitzar els drets i les oportunitats de participació de la ciutadania i de les persones ateses.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21919" y="4005064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63" name="QuadreDeText 62"/>
          <p:cNvSpPr txBox="1"/>
          <p:nvPr/>
        </p:nvSpPr>
        <p:spPr>
          <a:xfrm>
            <a:off x="951288" y="4045520"/>
            <a:ext cx="1701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latin typeface="Arial" pitchFamily="34" charset="0"/>
                <a:cs typeface="Arial" pitchFamily="34" charset="0"/>
              </a:rPr>
              <a:t>COM VA?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527623" y="4022734"/>
            <a:ext cx="1050514" cy="6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5" name="QuadreDeText 64"/>
          <p:cNvSpPr txBox="1"/>
          <p:nvPr/>
        </p:nvSpPr>
        <p:spPr>
          <a:xfrm>
            <a:off x="827584" y="4414781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4.5.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QuadreDeText 1"/>
          <p:cNvSpPr txBox="1"/>
          <p:nvPr/>
        </p:nvSpPr>
        <p:spPr>
          <a:xfrm>
            <a:off x="2205331" y="3283996"/>
            <a:ext cx="22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>
                <a:solidFill>
                  <a:srgbClr val="FF0000"/>
                </a:solidFill>
              </a:rPr>
              <a:t>*</a:t>
            </a:r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507" y="5766319"/>
            <a:ext cx="804880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i="1" dirty="0" smtClean="0">
                <a:solidFill>
                  <a:srgbClr val="FF0000"/>
                </a:solidFill>
              </a:rPr>
              <a:t>*</a:t>
            </a:r>
            <a:r>
              <a:rPr lang="ca-ES" i="1" dirty="0" smtClean="0"/>
              <a:t> </a:t>
            </a:r>
            <a:r>
              <a:rPr lang="ca-ES" sz="1200" b="1" i="1" dirty="0" smtClean="0">
                <a:latin typeface="Arial" pitchFamily="34" charset="0"/>
                <a:cs typeface="Arial" pitchFamily="34" charset="0"/>
              </a:rPr>
              <a:t>Impacte total del nou acord de condicions laborals 2017-2020 per la consecució dels objectius del projecte</a:t>
            </a:r>
            <a:r>
              <a:rPr lang="ca-ES" sz="12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a-ES" sz="1050" i="1" dirty="0" smtClean="0">
                <a:latin typeface="Arial" pitchFamily="34" charset="0"/>
                <a:cs typeface="Arial" pitchFamily="34" charset="0"/>
              </a:rPr>
              <a:t>Degut </a:t>
            </a:r>
            <a:r>
              <a:rPr lang="ca-ES" sz="1050" i="1" dirty="0">
                <a:latin typeface="Arial" pitchFamily="34" charset="0"/>
                <a:cs typeface="Arial" pitchFamily="34" charset="0"/>
              </a:rPr>
              <a:t>a la recent modificació dels horaris dels i les professionals dels CSS, caldrà explorar les </a:t>
            </a:r>
            <a:r>
              <a:rPr lang="ca-ES" sz="1050" b="1" i="1" dirty="0">
                <a:latin typeface="Arial" pitchFamily="34" charset="0"/>
                <a:cs typeface="Arial" pitchFamily="34" charset="0"/>
              </a:rPr>
              <a:t>possibilitats d'encaix</a:t>
            </a:r>
            <a:r>
              <a:rPr lang="ca-ES" sz="1050" i="1" dirty="0">
                <a:latin typeface="Arial" pitchFamily="34" charset="0"/>
                <a:cs typeface="Arial" pitchFamily="34" charset="0"/>
              </a:rPr>
              <a:t> d'aquest projecte amb el nou escenari organitzatiu</a:t>
            </a:r>
            <a:r>
              <a:rPr lang="ca-ES" sz="1050" dirty="0" smtClean="0"/>
              <a:t>.</a:t>
            </a:r>
            <a:r>
              <a:rPr lang="ca-ES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ca-E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QuadreDeText 25"/>
          <p:cNvSpPr txBox="1"/>
          <p:nvPr/>
        </p:nvSpPr>
        <p:spPr>
          <a:xfrm>
            <a:off x="5900111" y="3543845"/>
            <a:ext cx="138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42,5%</a:t>
            </a:r>
            <a:r>
              <a:rPr lang="ca-ES" dirty="0" smtClean="0">
                <a:solidFill>
                  <a:srgbClr val="FF0000"/>
                </a:solidFill>
              </a:rPr>
              <a:t>*</a:t>
            </a:r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03235" y="3292170"/>
            <a:ext cx="1708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Recollida de requeriments i mesures per a adaptar el Portal de tràmits de RRHH a la tasca dels/les professionals.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222312" y="3292169"/>
            <a:ext cx="17599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Revisió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dels horaris d’atenció dels CSS: Proposta de nous horaris d’atenció al públic i proposta d’horaris i torns professionals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4451" y="2996952"/>
            <a:ext cx="129309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1050" b="1" dirty="0" smtClean="0">
                <a:latin typeface="Arial" pitchFamily="34" charset="0"/>
                <a:cs typeface="Arial" pitchFamily="34" charset="0"/>
              </a:rPr>
              <a:t>Pendent:</a:t>
            </a:r>
            <a:endParaRPr lang="ca-E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QuadreDeText 30"/>
          <p:cNvSpPr txBox="1"/>
          <p:nvPr/>
        </p:nvSpPr>
        <p:spPr>
          <a:xfrm>
            <a:off x="3553953" y="4336762"/>
            <a:ext cx="116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22,5%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14176" y="4122464"/>
            <a:ext cx="1277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Anàlisi i definició de necessitats 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20142" y="4033639"/>
            <a:ext cx="1277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 smtClean="0">
                <a:latin typeface="Arial" pitchFamily="34" charset="0"/>
                <a:cs typeface="Arial" pitchFamily="34" charset="0"/>
              </a:rPr>
              <a:t>Disseny i realització de propostes pel desenvolupament del projecte. 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i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9179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arrodonit 51"/>
          <p:cNvSpPr/>
          <p:nvPr/>
        </p:nvSpPr>
        <p:spPr>
          <a:xfrm>
            <a:off x="3059832" y="756006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arrodonit 52"/>
          <p:cNvSpPr/>
          <p:nvPr/>
        </p:nvSpPr>
        <p:spPr>
          <a:xfrm>
            <a:off x="3059832" y="1130014"/>
            <a:ext cx="4248472" cy="43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arrodonit 53"/>
          <p:cNvSpPr/>
          <p:nvPr/>
        </p:nvSpPr>
        <p:spPr>
          <a:xfrm>
            <a:off x="3059833" y="1617287"/>
            <a:ext cx="4248472" cy="3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5.3.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Facilitar l’accés al coneixement especialitzat.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arrodonit 54"/>
          <p:cNvSpPr/>
          <p:nvPr/>
        </p:nvSpPr>
        <p:spPr>
          <a:xfrm>
            <a:off x="3059833" y="1996305"/>
            <a:ext cx="4248472" cy="43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5.4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Implicar els professionals en el desplegament i avaluació de </a:t>
            </a:r>
            <a:r>
              <a:rPr lang="ca-ES" sz="1050" b="1" smtClean="0">
                <a:solidFill>
                  <a:srgbClr val="9E0054"/>
                </a:solidFill>
                <a:latin typeface="Arial" pitchFamily="34" charset="0"/>
                <a:cs typeface="Arial" pitchFamily="34" charset="0"/>
              </a:rPr>
              <a:t>l’IMPULSEM!</a:t>
            </a:r>
            <a:endParaRPr lang="ca-ES" sz="900" b="1" dirty="0">
              <a:solidFill>
                <a:srgbClr val="9E0054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Connector recte 55"/>
          <p:cNvCxnSpPr/>
          <p:nvPr/>
        </p:nvCxnSpPr>
        <p:spPr>
          <a:xfrm>
            <a:off x="680892" y="981208"/>
            <a:ext cx="2" cy="5616144"/>
          </a:xfrm>
          <a:prstGeom prst="line">
            <a:avLst/>
          </a:prstGeom>
          <a:ln w="28575">
            <a:solidFill>
              <a:srgbClr val="9E00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arrodonit 56"/>
          <p:cNvSpPr/>
          <p:nvPr/>
        </p:nvSpPr>
        <p:spPr>
          <a:xfrm>
            <a:off x="568126" y="764704"/>
            <a:ext cx="1339577" cy="321390"/>
          </a:xfrm>
          <a:prstGeom prst="roundRect">
            <a:avLst/>
          </a:prstGeom>
          <a:solidFill>
            <a:srgbClr val="DC9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b="1" dirty="0" smtClean="0">
                <a:latin typeface="Arial" pitchFamily="34" charset="0"/>
                <a:cs typeface="Arial" pitchFamily="34" charset="0"/>
              </a:rPr>
              <a:t>Línia 5:</a:t>
            </a:r>
            <a:endParaRPr lang="ca-E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Agrupa 57"/>
          <p:cNvGrpSpPr/>
          <p:nvPr/>
        </p:nvGrpSpPr>
        <p:grpSpPr>
          <a:xfrm>
            <a:off x="539552" y="1140240"/>
            <a:ext cx="2232248" cy="848600"/>
            <a:chOff x="1277702" y="372"/>
            <a:chExt cx="2232248" cy="848600"/>
          </a:xfrm>
        </p:grpSpPr>
        <p:sp>
          <p:nvSpPr>
            <p:cNvPr id="98" name="Rectangle arrodonit 97"/>
            <p:cNvSpPr/>
            <p:nvPr/>
          </p:nvSpPr>
          <p:spPr>
            <a:xfrm>
              <a:off x="1277702" y="372"/>
              <a:ext cx="2232248" cy="848600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25400" cap="flat" cmpd="sng" algn="ctr">
              <a:solidFill>
                <a:srgbClr val="9E0054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9" name="Rectangle 98"/>
            <p:cNvSpPr/>
            <p:nvPr/>
          </p:nvSpPr>
          <p:spPr>
            <a:xfrm>
              <a:off x="1296370" y="19040"/>
              <a:ext cx="2213580" cy="8299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200" b="1" dirty="0">
                  <a:solidFill>
                    <a:srgbClr val="9E0054"/>
                  </a:solidFill>
                  <a:latin typeface="Arial" pitchFamily="34" charset="0"/>
                  <a:cs typeface="Arial" pitchFamily="34" charset="0"/>
                </a:rPr>
                <a:t>Desplegar la innovació i la millora permanent a partir dels coneixements dels i les professionals de CSS</a:t>
              </a:r>
            </a:p>
          </p:txBody>
        </p:sp>
      </p:grpSp>
      <p:pic>
        <p:nvPicPr>
          <p:cNvPr id="104" name="Imagen 1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105" name="Imagen 16" descr="Impulsem_CSS_dian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59832" y="755934"/>
            <a:ext cx="4248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.1</a:t>
            </a:r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Millorar la cura dels equips i facilitar els itineraris professionals</a:t>
            </a:r>
            <a:r>
              <a:rPr lang="ca-E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ca-E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078525" y="1136252"/>
            <a:ext cx="42297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ca-E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Compartir metodologies de treball i criteris d’atenció i organització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0434" y="3140968"/>
            <a:ext cx="6597862" cy="648072"/>
          </a:xfrm>
          <a:prstGeom prst="rect">
            <a:avLst/>
          </a:prstGeom>
          <a:solidFill>
            <a:schemeClr val="bg1"/>
          </a:solidFill>
          <a:ln w="12700">
            <a:solidFill>
              <a:srgbClr val="9E0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8" name="QuadreDeText 27"/>
          <p:cNvSpPr txBox="1"/>
          <p:nvPr/>
        </p:nvSpPr>
        <p:spPr>
          <a:xfrm>
            <a:off x="939803" y="3118755"/>
            <a:ext cx="17013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>
                <a:latin typeface="Arial" pitchFamily="34" charset="0"/>
                <a:cs typeface="Arial" pitchFamily="34" charset="0"/>
              </a:rPr>
              <a:t>Cuidem-nos: </a:t>
            </a:r>
          </a:p>
          <a:p>
            <a:r>
              <a:rPr lang="ca-ES" sz="1000" dirty="0" smtClean="0">
                <a:latin typeface="Arial" pitchFamily="34" charset="0"/>
                <a:cs typeface="Arial" pitchFamily="34" charset="0"/>
              </a:rPr>
              <a:t>Identificar mesures de cura als/les professionals</a:t>
            </a:r>
            <a:endParaRPr lang="ca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16138" y="3155391"/>
            <a:ext cx="2271886" cy="6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QuadreDeText 30"/>
          <p:cNvSpPr txBox="1"/>
          <p:nvPr/>
        </p:nvSpPr>
        <p:spPr>
          <a:xfrm>
            <a:off x="814821" y="3558448"/>
            <a:ext cx="1701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9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Objectiu </a:t>
            </a:r>
            <a:r>
              <a:rPr lang="ca-ES" sz="900" b="1" i="1" dirty="0" smtClean="0">
                <a:latin typeface="Arial" pitchFamily="34" charset="0"/>
                <a:cs typeface="Arial" pitchFamily="34" charset="0"/>
              </a:rPr>
              <a:t>5.1. </a:t>
            </a:r>
            <a:endParaRPr lang="ca-ES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arrodonit 47"/>
          <p:cNvSpPr/>
          <p:nvPr/>
        </p:nvSpPr>
        <p:spPr>
          <a:xfrm>
            <a:off x="3059833" y="2485650"/>
            <a:ext cx="4248472" cy="43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5.3. </a:t>
            </a:r>
            <a:r>
              <a:rPr lang="ca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Vincular les dotacions de nous recursos als objectius de millora.</a:t>
            </a:r>
            <a:endParaRPr lang="ca-E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QuadreDeText 19"/>
          <p:cNvSpPr txBox="1"/>
          <p:nvPr/>
        </p:nvSpPr>
        <p:spPr>
          <a:xfrm>
            <a:off x="5580112" y="3456195"/>
            <a:ext cx="116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45%</a:t>
            </a:r>
            <a:endParaRPr lang="ca-E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0144" y="3172616"/>
            <a:ext cx="1709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O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feriment als i les  </a:t>
            </a:r>
            <a:r>
              <a:rPr lang="ca-ES" sz="800" dirty="0">
                <a:latin typeface="Arial" pitchFamily="34" charset="0"/>
                <a:cs typeface="Arial" pitchFamily="34" charset="0"/>
              </a:rPr>
              <a:t>professionals dels CSS dels llocs tècnics i de desenvolupament  dels projectes o serveis de nova creació</a:t>
            </a:r>
          </a:p>
        </p:txBody>
      </p:sp>
      <p:sp>
        <p:nvSpPr>
          <p:cNvPr id="3" name="Rectangle 2"/>
          <p:cNvSpPr/>
          <p:nvPr/>
        </p:nvSpPr>
        <p:spPr>
          <a:xfrm>
            <a:off x="4230080" y="3177979"/>
            <a:ext cx="12026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800" dirty="0">
                <a:latin typeface="Arial" pitchFamily="34" charset="0"/>
                <a:cs typeface="Arial" pitchFamily="34" charset="0"/>
              </a:rPr>
              <a:t>Accions de suport al desenvolupament professional i a la formació</a:t>
            </a: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9732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" y="184364"/>
            <a:ext cx="1339200" cy="364316"/>
          </a:xfrm>
          <a:prstGeom prst="rect">
            <a:avLst/>
          </a:prstGeom>
        </p:spPr>
      </p:pic>
      <p:pic>
        <p:nvPicPr>
          <p:cNvPr id="6" name="Imagen 16" descr="Impulsem_CSS_dian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965" y="120657"/>
            <a:ext cx="745801" cy="548036"/>
          </a:xfrm>
          <a:prstGeom prst="rect">
            <a:avLst/>
          </a:prstGeom>
        </p:spPr>
      </p:pic>
      <p:sp>
        <p:nvSpPr>
          <p:cNvPr id="7" name="23 CuadroTexto"/>
          <p:cNvSpPr txBox="1"/>
          <p:nvPr/>
        </p:nvSpPr>
        <p:spPr>
          <a:xfrm>
            <a:off x="179512" y="548680"/>
            <a:ext cx="8208912" cy="648072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noAutofit/>
          </a:bodyPr>
          <a:lstStyle/>
          <a:p>
            <a:r>
              <a:rPr lang="ca-ES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Focus en l’Increment de l’atenció grupal (per tipologies)</a:t>
            </a:r>
            <a:endParaRPr lang="ca-ES" sz="2000" b="1" dirty="0">
              <a:solidFill>
                <a:srgbClr val="9E0054"/>
              </a:solidFill>
            </a:endParaRPr>
          </a:p>
        </p:txBody>
      </p:sp>
      <p:sp>
        <p:nvSpPr>
          <p:cNvPr id="8" name="QuadreDeText 7"/>
          <p:cNvSpPr txBox="1"/>
          <p:nvPr/>
        </p:nvSpPr>
        <p:spPr>
          <a:xfrm>
            <a:off x="179512" y="1124744"/>
            <a:ext cx="8530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200" dirty="0" smtClean="0">
                <a:latin typeface="Arial" pitchFamily="34" charset="0"/>
                <a:cs typeface="Arial" pitchFamily="34" charset="0"/>
              </a:rPr>
              <a:t>L’atenció 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grupal ha estat una de les metodologies d’intervenció que s’han vist més incrementades i els projectes de </a:t>
            </a:r>
            <a:r>
              <a:rPr lang="ca-ES" sz="1200" b="1" dirty="0">
                <a:solidFill>
                  <a:srgbClr val="9E0054"/>
                </a:solidFill>
                <a:latin typeface="Arial" pitchFamily="34" charset="0"/>
                <a:cs typeface="Arial" pitchFamily="34" charset="0"/>
              </a:rPr>
              <a:t>l’IMPULSEM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, que han ajudat a  aquest increment, han estat projectes exitosos pel seu impacte positiu als Centres de Serveis Socials, tant pel que fa a les persones ateses com als i les professionals dels CSS</a:t>
            </a:r>
            <a:r>
              <a:rPr lang="ca-E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ca-ES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200" dirty="0">
                <a:latin typeface="Arial" pitchFamily="34" charset="0"/>
                <a:cs typeface="Arial" pitchFamily="34" charset="0"/>
              </a:rPr>
              <a:t>Els </a:t>
            </a:r>
            <a:r>
              <a:rPr lang="ca-ES" sz="1200" b="1" dirty="0">
                <a:latin typeface="Arial" pitchFamily="34" charset="0"/>
                <a:cs typeface="Arial" pitchFamily="34" charset="0"/>
              </a:rPr>
              <a:t>projectes d’atenció grupal en el període 2014 – 2018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 (no és el període 2015-2019 ja que les dades amb les que comptem són d’anys finalitzats) </a:t>
            </a:r>
            <a:r>
              <a:rPr lang="ca-ES" sz="1200" b="1" dirty="0">
                <a:latin typeface="Arial" pitchFamily="34" charset="0"/>
                <a:cs typeface="Arial" pitchFamily="34" charset="0"/>
              </a:rPr>
              <a:t>han incrementat un 89</a:t>
            </a:r>
            <a:r>
              <a:rPr lang="ca-ES" sz="1200" b="1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 algn="just"/>
            <a:endParaRPr lang="ca-ES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200" dirty="0">
                <a:latin typeface="Arial" pitchFamily="34" charset="0"/>
                <a:cs typeface="Arial" pitchFamily="34" charset="0"/>
              </a:rPr>
              <a:t>Pel que fa a les diferents tipologies d’atenció grupal, </a:t>
            </a:r>
            <a:r>
              <a:rPr lang="ca-ES" sz="1200" b="1" dirty="0">
                <a:latin typeface="Arial" pitchFamily="34" charset="0"/>
                <a:cs typeface="Arial" pitchFamily="34" charset="0"/>
              </a:rPr>
              <a:t>els increments entre els anys 2014 i 2018 són</a:t>
            </a:r>
            <a:r>
              <a:rPr lang="ca-ES" sz="1200" dirty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ca-E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t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3730"/>
            <a:ext cx="3600400" cy="341190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11" name="Conteni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3CCC-9073-48CF-9658-7F822CB9C2FA}" type="slidenum">
              <a:rPr lang="ca-ES" smtClean="0"/>
              <a:pPr/>
              <a:t>9</a:t>
            </a:fld>
            <a:endParaRPr lang="ca-ES"/>
          </a:p>
        </p:txBody>
      </p:sp>
      <p:sp>
        <p:nvSpPr>
          <p:cNvPr id="2" name="QuadreDeText 1"/>
          <p:cNvSpPr txBox="1"/>
          <p:nvPr/>
        </p:nvSpPr>
        <p:spPr>
          <a:xfrm>
            <a:off x="4933056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</a:rPr>
              <a:t>*</a:t>
            </a:r>
            <a:endParaRPr lang="ca-ES" b="1" dirty="0">
              <a:solidFill>
                <a:srgbClr val="FF0000"/>
              </a:solidFill>
            </a:endParaRPr>
          </a:p>
        </p:txBody>
      </p:sp>
      <p:sp>
        <p:nvSpPr>
          <p:cNvPr id="10" name="QuadreDeText 9"/>
          <p:cNvSpPr txBox="1"/>
          <p:nvPr/>
        </p:nvSpPr>
        <p:spPr>
          <a:xfrm>
            <a:off x="221759" y="6226280"/>
            <a:ext cx="7958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</a:rPr>
              <a:t>*</a:t>
            </a:r>
            <a:r>
              <a:rPr lang="ca-E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Molts dels </a:t>
            </a:r>
            <a:r>
              <a:rPr lang="ca-E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grups informatius comptats durant el 2017 es transformen en sessions d’acollida VINE durant el 2018</a:t>
            </a:r>
            <a:r>
              <a:rPr lang="ca-E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sessions que no es troben comptabilitzades en aquest gràfic </a:t>
            </a:r>
            <a:endParaRPr lang="ca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4263</TotalTime>
  <Words>2323</Words>
  <Application>Microsoft Office PowerPoint</Application>
  <PresentationFormat>Presentació en pantalla (4:3)</PresentationFormat>
  <Paragraphs>259</Paragraphs>
  <Slides>15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15</vt:i4>
      </vt:variant>
    </vt:vector>
  </HeadingPairs>
  <TitlesOfParts>
    <vt:vector size="16" baseType="lpstr">
      <vt:lpstr>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 Faba Ortega;GIRALT DUESO, ANDREA</dc:creator>
  <cp:lastModifiedBy>Ajuntament de Barcelona</cp:lastModifiedBy>
  <cp:revision>179</cp:revision>
  <cp:lastPrinted>2019-01-17T11:01:35Z</cp:lastPrinted>
  <dcterms:created xsi:type="dcterms:W3CDTF">2011-02-27T19:33:19Z</dcterms:created>
  <dcterms:modified xsi:type="dcterms:W3CDTF">2019-03-01T09:06:28Z</dcterms:modified>
</cp:coreProperties>
</file>