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4" r:id="rId9"/>
    <p:sldId id="261" r:id="rId10"/>
    <p:sldId id="262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7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0E25-2F0E-4E43-B264-64D282998008}" type="datetimeFigureOut">
              <a:rPr lang="ca-ES" smtClean="0"/>
              <a:pPr/>
              <a:t>22/3/2021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6713-45A4-484C-9874-E561EE3CCE9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bmnenesinens@bcn.c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20880" cy="2160240"/>
          </a:xfrm>
        </p:spPr>
        <p:txBody>
          <a:bodyPr>
            <a:normAutofit/>
          </a:bodyPr>
          <a:lstStyle/>
          <a:p>
            <a:r>
              <a:rPr lang="ca-ES" dirty="0" smtClean="0">
                <a:latin typeface="Arial Rounded MT Bold" pitchFamily="34" charset="0"/>
              </a:rPr>
              <a:t>ESCOLA BRESSOL MUNICIPAL </a:t>
            </a:r>
            <a:br>
              <a:rPr lang="ca-ES" dirty="0" smtClean="0">
                <a:latin typeface="Arial Rounded MT Bold" pitchFamily="34" charset="0"/>
              </a:rPr>
            </a:br>
            <a:r>
              <a:rPr lang="ca-ES" dirty="0" smtClean="0">
                <a:latin typeface="Arial Rounded MT Bold" pitchFamily="34" charset="0"/>
              </a:rPr>
              <a:t>NENES I NENS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/>
          <a:lstStyle/>
          <a:p>
            <a:endParaRPr lang="ca-ES" dirty="0"/>
          </a:p>
        </p:txBody>
      </p:sp>
      <p:pic>
        <p:nvPicPr>
          <p:cNvPr id="1026" name="Picture 2" descr="Z:\ESCOLA\FOTOS COMUNES\CURSOS ANTERIORS\fotos general escola\cd fotograf imeb\_MG_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192688" cy="4115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a-ES" dirty="0" smtClean="0">
                <a:latin typeface="Arial Rounded MT Bold" pitchFamily="34" charset="0"/>
              </a:rPr>
              <a:t>HORARIS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r>
              <a:rPr lang="ca-ES" sz="2400" b="1" u="sng" dirty="0" smtClean="0">
                <a:latin typeface="Arial Rounded MT Bold" pitchFamily="34" charset="0"/>
              </a:rPr>
              <a:t>De 8:00 a 9:00</a:t>
            </a:r>
            <a:r>
              <a:rPr lang="ca-ES" sz="2400" b="1" dirty="0" smtClean="0">
                <a:latin typeface="Arial Rounded MT Bold" pitchFamily="34" charset="0"/>
              </a:rPr>
              <a:t>: </a:t>
            </a:r>
            <a:r>
              <a:rPr lang="ca-ES" sz="2400" dirty="0" smtClean="0">
                <a:latin typeface="Arial Rounded MT Bold" pitchFamily="34" charset="0"/>
              </a:rPr>
              <a:t>Servei d’acollida amb possibilitat d’esmorzar.</a:t>
            </a:r>
          </a:p>
          <a:p>
            <a:r>
              <a:rPr lang="ca-ES" sz="2400" b="1" u="sng" dirty="0" smtClean="0">
                <a:latin typeface="Arial Rounded MT Bold" pitchFamily="34" charset="0"/>
              </a:rPr>
              <a:t>De 9:00 a 11:30</a:t>
            </a:r>
            <a:r>
              <a:rPr lang="ca-ES" sz="2400" b="1" dirty="0" smtClean="0">
                <a:latin typeface="Arial Rounded MT Bold" pitchFamily="34" charset="0"/>
              </a:rPr>
              <a:t>: </a:t>
            </a:r>
            <a:r>
              <a:rPr lang="ca-ES" sz="2400" dirty="0" smtClean="0">
                <a:latin typeface="Arial Rounded MT Bold" pitchFamily="34" charset="0"/>
              </a:rPr>
              <a:t>Rebuda dels infants i propostes pedagògiques.</a:t>
            </a:r>
          </a:p>
          <a:p>
            <a:r>
              <a:rPr lang="ca-ES" sz="2400" b="1" u="sng" dirty="0" smtClean="0">
                <a:latin typeface="Arial Rounded MT Bold" pitchFamily="34" charset="0"/>
              </a:rPr>
              <a:t>De 11:30 a 13:00</a:t>
            </a:r>
            <a:r>
              <a:rPr lang="ca-ES" sz="2400" b="1" dirty="0" smtClean="0">
                <a:latin typeface="Arial Rounded MT Bold" pitchFamily="34" charset="0"/>
              </a:rPr>
              <a:t>: </a:t>
            </a:r>
            <a:r>
              <a:rPr lang="ca-ES" sz="2400" dirty="0" smtClean="0">
                <a:latin typeface="Arial Rounded MT Bold" pitchFamily="34" charset="0"/>
              </a:rPr>
              <a:t>Dinar</a:t>
            </a:r>
          </a:p>
          <a:p>
            <a:r>
              <a:rPr lang="ca-ES" sz="2400" b="1" u="sng" dirty="0" smtClean="0">
                <a:latin typeface="Arial Rounded MT Bold" pitchFamily="34" charset="0"/>
              </a:rPr>
              <a:t>De 13:00 a 15:00</a:t>
            </a:r>
            <a:r>
              <a:rPr lang="ca-ES" sz="2400" b="1" dirty="0" smtClean="0">
                <a:latin typeface="Arial Rounded MT Bold" pitchFamily="34" charset="0"/>
              </a:rPr>
              <a:t>: </a:t>
            </a:r>
            <a:r>
              <a:rPr lang="ca-ES" sz="2400" dirty="0" smtClean="0">
                <a:latin typeface="Arial Rounded MT Bold" pitchFamily="34" charset="0"/>
              </a:rPr>
              <a:t>Descans</a:t>
            </a:r>
          </a:p>
          <a:p>
            <a:r>
              <a:rPr lang="ca-ES" sz="2400" b="1" u="sng" dirty="0" smtClean="0">
                <a:latin typeface="Arial Rounded MT Bold" pitchFamily="34" charset="0"/>
              </a:rPr>
              <a:t>De 15:00 a 17:00</a:t>
            </a:r>
            <a:r>
              <a:rPr lang="ca-ES" sz="2400" b="1" dirty="0" smtClean="0">
                <a:latin typeface="Arial Rounded MT Bold" pitchFamily="34" charset="0"/>
              </a:rPr>
              <a:t>: </a:t>
            </a:r>
            <a:r>
              <a:rPr lang="ca-ES" sz="2400" dirty="0" smtClean="0">
                <a:latin typeface="Arial Rounded MT Bold" pitchFamily="34" charset="0"/>
              </a:rPr>
              <a:t>Berenar i recollida dels infants</a:t>
            </a:r>
          </a:p>
          <a:p>
            <a:pPr>
              <a:buNone/>
            </a:pPr>
            <a:endParaRPr lang="ca-ES" sz="2400" dirty="0">
              <a:latin typeface="Arial Rounded MT Bold" pitchFamily="34" charset="0"/>
            </a:endParaRPr>
          </a:p>
          <a:p>
            <a:pPr>
              <a:buNone/>
            </a:pPr>
            <a:endParaRPr lang="ca-E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ca-ES" sz="2400" dirty="0">
              <a:latin typeface="Arial Rounded MT Bold" pitchFamily="34" charset="0"/>
            </a:endParaRPr>
          </a:p>
          <a:p>
            <a:pPr>
              <a:buNone/>
            </a:pPr>
            <a:endParaRPr lang="ca-ES" sz="2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ca-ES" sz="2400" dirty="0" smtClean="0">
                <a:latin typeface="Arial Rounded MT Bold" pitchFamily="34" charset="0"/>
              </a:rPr>
              <a:t>*Tots els horaris són orientatius i flexibles, l’escola s’adapta a les necessitats de cada família. </a:t>
            </a:r>
          </a:p>
          <a:p>
            <a:endParaRPr lang="ca-ES" sz="2400" b="1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rial Rounded MT Bold" pitchFamily="34" charset="0"/>
              </a:rPr>
              <a:t>MESURES COVID-19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Sistemes de protecció a l’entrada del centre.</a:t>
            </a:r>
          </a:p>
          <a:p>
            <a:r>
              <a:rPr lang="ca-ES" dirty="0" smtClean="0"/>
              <a:t>Horaris esglaonats de les famílies a les entrades i a les sortides.</a:t>
            </a:r>
          </a:p>
          <a:p>
            <a:r>
              <a:rPr lang="ca-ES" dirty="0" smtClean="0"/>
              <a:t>Personal de neteja al llarg de la jornada.</a:t>
            </a:r>
          </a:p>
          <a:p>
            <a:r>
              <a:rPr lang="ca-ES" dirty="0" smtClean="0"/>
              <a:t>Espais exteriors sectoritzats per tal de respectar els grups bombolla.</a:t>
            </a:r>
            <a:endParaRPr lang="ca-ES" dirty="0"/>
          </a:p>
        </p:txBody>
      </p:sp>
      <p:sp>
        <p:nvSpPr>
          <p:cNvPr id="1032" name="AutoShape 8" descr="Coronavirus, Virus, Sonrisa imagen png - imagen transparente descarga 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4" name="AutoShape 10" descr="Coronavirus, Virus, Sonrisa imagen png - imagen transparente descarga 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6" name="AutoShape 12" descr="Coronavirus, Virus, Sonrisa imagen png - imagen transparente descarga 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44" name="AutoShape 20" descr="Ilustración De Dibujos Animados De Virus Amarillo Covid 19, Clipart De  Bacterias, Virus, Amarillo PNG y Vector para Descargar Gratis |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50" name="Picture 26" descr="Imagenes PNG de CoronaVirus Animados – Mega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8711">
            <a:off x="6518612" y="4283131"/>
            <a:ext cx="2449369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1520" y="0"/>
            <a:ext cx="4608512" cy="980728"/>
          </a:xfrm>
        </p:spPr>
        <p:txBody>
          <a:bodyPr/>
          <a:lstStyle/>
          <a:p>
            <a:r>
              <a:rPr lang="ca-ES" dirty="0" smtClean="0">
                <a:latin typeface="Arial Rounded MT Bold" pitchFamily="34" charset="0"/>
              </a:rPr>
              <a:t>AFA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7504" y="980728"/>
            <a:ext cx="3960440" cy="4525963"/>
          </a:xfrm>
        </p:spPr>
        <p:txBody>
          <a:bodyPr>
            <a:normAutofit/>
          </a:bodyPr>
          <a:lstStyle/>
          <a:p>
            <a:r>
              <a:rPr lang="ca-ES" sz="2400" dirty="0" smtClean="0">
                <a:latin typeface="Arial Rounded MT Bold" pitchFamily="34" charset="0"/>
              </a:rPr>
              <a:t>Propostes d’activitats </a:t>
            </a:r>
          </a:p>
          <a:p>
            <a:r>
              <a:rPr lang="ca-ES" sz="2400" dirty="0" smtClean="0">
                <a:latin typeface="Arial Rounded MT Bold" pitchFamily="34" charset="0"/>
              </a:rPr>
              <a:t>Organització de festes</a:t>
            </a:r>
          </a:p>
          <a:p>
            <a:r>
              <a:rPr lang="ca-ES" sz="2400" dirty="0" smtClean="0">
                <a:latin typeface="Arial Rounded MT Bold" pitchFamily="34" charset="0"/>
              </a:rPr>
              <a:t>Possibilitat de gestionar el bressol d’estiu i l’allargament del juliol.</a:t>
            </a:r>
            <a:endParaRPr lang="ca-ES" sz="2400" dirty="0">
              <a:latin typeface="Arial Rounded MT Bold" pitchFamily="34" charset="0"/>
            </a:endParaRPr>
          </a:p>
        </p:txBody>
      </p:sp>
      <p:pic>
        <p:nvPicPr>
          <p:cNvPr id="4" name="Imatge 3" descr="pintura.jpg"/>
          <p:cNvPicPr>
            <a:picLocks noChangeAspect="1"/>
          </p:cNvPicPr>
          <p:nvPr/>
        </p:nvPicPr>
        <p:blipFill>
          <a:blip r:embed="rId2" cstate="print"/>
          <a:srcRect b="15909"/>
          <a:stretch>
            <a:fillRect/>
          </a:stretch>
        </p:blipFill>
        <p:spPr>
          <a:xfrm>
            <a:off x="251520" y="3545621"/>
            <a:ext cx="3168352" cy="2907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tge 4" descr="sorra.jpg"/>
          <p:cNvPicPr>
            <a:picLocks noChangeAspect="1"/>
          </p:cNvPicPr>
          <p:nvPr/>
        </p:nvPicPr>
        <p:blipFill>
          <a:blip r:embed="rId3" cstate="print"/>
          <a:srcRect l="1802" r="4492"/>
          <a:stretch>
            <a:fillRect/>
          </a:stretch>
        </p:blipFill>
        <p:spPr>
          <a:xfrm>
            <a:off x="5148064" y="260648"/>
            <a:ext cx="3354607" cy="2478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tge 5" descr="taron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015349" y="2697619"/>
            <a:ext cx="2758325" cy="407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rial Rounded MT Bold" pitchFamily="34" charset="0"/>
              </a:rPr>
              <a:t>US HI ESPEREM!!!</a:t>
            </a:r>
            <a:endParaRPr lang="ca-ES" dirty="0">
              <a:latin typeface="Arial Rounded MT Bold" pitchFamily="34" charset="0"/>
            </a:endParaRPr>
          </a:p>
        </p:txBody>
      </p:sp>
      <p:pic>
        <p:nvPicPr>
          <p:cNvPr id="6" name="Contenidor de contingut 5" descr="ped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ó 1 3"/>
          <p:cNvSpPr/>
          <p:nvPr/>
        </p:nvSpPr>
        <p:spPr>
          <a:xfrm>
            <a:off x="3419872" y="3140968"/>
            <a:ext cx="5578381" cy="371703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Arial Rounded MT Bold" pitchFamily="34" charset="0"/>
              </a:rPr>
              <a:t>DADES DE CONTACTE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a-ES" b="1" dirty="0" smtClean="0"/>
              <a:t>TELÈFON: </a:t>
            </a:r>
            <a:r>
              <a:rPr lang="ca-ES" dirty="0" smtClean="0"/>
              <a:t>934273167</a:t>
            </a:r>
          </a:p>
          <a:p>
            <a:r>
              <a:rPr lang="ca-ES" b="1" dirty="0" smtClean="0"/>
              <a:t>MÒBIL: </a:t>
            </a:r>
            <a:r>
              <a:rPr lang="ca-ES" dirty="0" smtClean="0"/>
              <a:t>687181987</a:t>
            </a:r>
          </a:p>
          <a:p>
            <a:r>
              <a:rPr lang="ca-ES" b="1" dirty="0" smtClean="0"/>
              <a:t>EMAIL: </a:t>
            </a:r>
            <a:r>
              <a:rPr lang="ca-ES" dirty="0" err="1" smtClean="0">
                <a:hlinkClick r:id="rId2"/>
              </a:rPr>
              <a:t>ebmnenesinens</a:t>
            </a:r>
            <a:r>
              <a:rPr lang="ca-ES" dirty="0" smtClean="0">
                <a:hlinkClick r:id="rId2"/>
              </a:rPr>
              <a:t>@</a:t>
            </a:r>
            <a:r>
              <a:rPr lang="ca-ES" dirty="0" err="1" smtClean="0">
                <a:hlinkClick r:id="rId2"/>
              </a:rPr>
              <a:t>bcn.cat</a:t>
            </a:r>
            <a:endParaRPr lang="ca-ES" dirty="0" smtClean="0"/>
          </a:p>
          <a:p>
            <a:endParaRPr lang="ca-ES" dirty="0"/>
          </a:p>
          <a:p>
            <a:pPr>
              <a:buNone/>
            </a:pPr>
            <a:r>
              <a:rPr lang="ca-ES" dirty="0"/>
              <a:t> </a:t>
            </a:r>
            <a:r>
              <a:rPr lang="ca-ES" dirty="0" smtClean="0"/>
              <a:t>                                                   </a:t>
            </a:r>
            <a:r>
              <a:rPr lang="ca-ES" sz="2400" dirty="0" smtClean="0">
                <a:latin typeface="Arial Rounded MT Bold" pitchFamily="34" charset="0"/>
              </a:rPr>
              <a:t>17 d’abril </a:t>
            </a:r>
          </a:p>
          <a:p>
            <a:pPr>
              <a:buNone/>
            </a:pPr>
            <a:r>
              <a:rPr lang="ca-ES" sz="2400" dirty="0">
                <a:latin typeface="Arial Rounded MT Bold" pitchFamily="34" charset="0"/>
              </a:rPr>
              <a:t> </a:t>
            </a:r>
            <a:r>
              <a:rPr lang="ca-ES" sz="2400" dirty="0" smtClean="0">
                <a:latin typeface="Arial Rounded MT Bold" pitchFamily="34" charset="0"/>
              </a:rPr>
              <a:t>                                                   dia de portes obertes</a:t>
            </a:r>
          </a:p>
          <a:p>
            <a:pPr>
              <a:buNone/>
            </a:pPr>
            <a:r>
              <a:rPr lang="ca-ES" sz="2400" dirty="0">
                <a:latin typeface="Arial Rounded MT Bold" pitchFamily="34" charset="0"/>
              </a:rPr>
              <a:t> </a:t>
            </a:r>
            <a:r>
              <a:rPr lang="ca-ES" sz="2400" dirty="0" smtClean="0">
                <a:latin typeface="Arial Rounded MT Bold" pitchFamily="34" charset="0"/>
              </a:rPr>
              <a:t>                                                        </a:t>
            </a:r>
            <a:r>
              <a:rPr lang="ca-ES" sz="2000" dirty="0" smtClean="0">
                <a:latin typeface="Arial Rounded MT Bold" pitchFamily="34" charset="0"/>
              </a:rPr>
              <a:t>*</a:t>
            </a:r>
            <a:r>
              <a:rPr lang="ca-ES" sz="1800" dirty="0" smtClean="0">
                <a:latin typeface="Arial Rounded MT Bold" pitchFamily="34" charset="0"/>
              </a:rPr>
              <a:t>Cal inscripció prèvia</a:t>
            </a:r>
          </a:p>
          <a:p>
            <a:pPr>
              <a:buNone/>
            </a:pPr>
            <a:r>
              <a:rPr lang="ca-ES" sz="1800" dirty="0">
                <a:latin typeface="Arial Rounded MT Bold" pitchFamily="34" charset="0"/>
              </a:rPr>
              <a:t> </a:t>
            </a:r>
            <a:r>
              <a:rPr lang="ca-ES" sz="1800" dirty="0" smtClean="0">
                <a:latin typeface="Arial Rounded MT Bold" pitchFamily="34" charset="0"/>
              </a:rPr>
              <a:t>                                                                                trucant o per mail  </a:t>
            </a:r>
          </a:p>
          <a:p>
            <a:pPr>
              <a:buNone/>
            </a:pPr>
            <a:endParaRPr lang="ca-ES" sz="2400" dirty="0" smtClean="0"/>
          </a:p>
          <a:p>
            <a:pPr>
              <a:buNone/>
            </a:pPr>
            <a:endParaRPr lang="ca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latin typeface="Arial Rounded MT Bold" pitchFamily="34" charset="0"/>
              </a:rPr>
              <a:t>LA NOSTRA FILOSOFÍA D’ESCOLA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1268760"/>
            <a:ext cx="8856984" cy="4713387"/>
          </a:xfrm>
        </p:spPr>
        <p:txBody>
          <a:bodyPr>
            <a:normAutofit/>
          </a:bodyPr>
          <a:lstStyle/>
          <a:p>
            <a:r>
              <a:rPr lang="ca-ES" sz="2400" dirty="0" smtClean="0">
                <a:latin typeface="Arial Rounded MT Bold" pitchFamily="34" charset="0"/>
              </a:rPr>
              <a:t>Model educatiu de les Escoles Bressol Municipals de Barcelona</a:t>
            </a:r>
          </a:p>
          <a:p>
            <a:r>
              <a:rPr lang="ca-ES" sz="2400" dirty="0" smtClean="0">
                <a:latin typeface="Arial Rounded MT Bold" pitchFamily="34" charset="0"/>
              </a:rPr>
              <a:t>Treballem per espais de lliure circulació dins les estances.</a:t>
            </a:r>
          </a:p>
          <a:p>
            <a:r>
              <a:rPr lang="ca-ES" sz="2400" dirty="0" smtClean="0">
                <a:latin typeface="Arial Rounded MT Bold" pitchFamily="34" charset="0"/>
              </a:rPr>
              <a:t>Metodologia activa.</a:t>
            </a:r>
          </a:p>
          <a:p>
            <a:r>
              <a:rPr lang="ca-ES" sz="2400" dirty="0" smtClean="0">
                <a:latin typeface="Arial Rounded MT Bold" pitchFamily="34" charset="0"/>
              </a:rPr>
              <a:t>El joc com a principal font de coneixement.</a:t>
            </a:r>
          </a:p>
        </p:txBody>
      </p:sp>
      <p:pic>
        <p:nvPicPr>
          <p:cNvPr id="6" name="Imatge 5" descr="IMG_20210318_105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933056"/>
            <a:ext cx="3866349" cy="2795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tge 6" descr="IMG_20210318_111228.jpg"/>
          <p:cNvPicPr>
            <a:picLocks noChangeAspect="1"/>
          </p:cNvPicPr>
          <p:nvPr/>
        </p:nvPicPr>
        <p:blipFill>
          <a:blip r:embed="rId3" cstate="print"/>
          <a:srcRect r="5007"/>
          <a:stretch>
            <a:fillRect/>
          </a:stretch>
        </p:blipFill>
        <p:spPr>
          <a:xfrm>
            <a:off x="5004048" y="3933056"/>
            <a:ext cx="3096344" cy="2745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ca-ES" sz="2800" dirty="0" smtClean="0">
                <a:latin typeface="Arial Rounded MT Bold" pitchFamily="34" charset="0"/>
              </a:rPr>
              <a:t>Respecte cap als diferents ritmes de cada infant.</a:t>
            </a:r>
          </a:p>
          <a:p>
            <a:r>
              <a:rPr lang="ca-ES" sz="2800" dirty="0" smtClean="0">
                <a:latin typeface="Arial Rounded MT Bold" pitchFamily="34" charset="0"/>
              </a:rPr>
              <a:t>Escola inclusiva </a:t>
            </a:r>
          </a:p>
          <a:p>
            <a:r>
              <a:rPr lang="ca-ES" sz="2800" dirty="0" smtClean="0">
                <a:latin typeface="Arial Rounded MT Bold" pitchFamily="34" charset="0"/>
              </a:rPr>
              <a:t>L'Infant com a protagonista del seu propi aprenentatge</a:t>
            </a:r>
          </a:p>
          <a:p>
            <a:pPr>
              <a:buNone/>
            </a:pPr>
            <a:endParaRPr lang="ca-ES" dirty="0"/>
          </a:p>
        </p:txBody>
      </p:sp>
      <p:pic>
        <p:nvPicPr>
          <p:cNvPr id="7" name="Picture 3" descr="F:\IMG_20210318_104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6079539" cy="3546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latin typeface="Arial Rounded MT Bold" pitchFamily="34" charset="0"/>
              </a:rPr>
              <a:t>COMUNICACIÓ AMB LES </a:t>
            </a:r>
            <a:r>
              <a:rPr lang="ca-ES" dirty="0" smtClean="0">
                <a:latin typeface="Arial Rounded MT Bold" pitchFamily="34" charset="0"/>
              </a:rPr>
              <a:t>FAMÍLIES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1268760"/>
            <a:ext cx="4176464" cy="4525963"/>
          </a:xfrm>
        </p:spPr>
        <p:txBody>
          <a:bodyPr/>
          <a:lstStyle/>
          <a:p>
            <a:r>
              <a:rPr lang="ca-ES" sz="2200" dirty="0" smtClean="0">
                <a:latin typeface="Arial Rounded MT Bold" pitchFamily="34" charset="0"/>
              </a:rPr>
              <a:t>Acompanyament. </a:t>
            </a:r>
          </a:p>
          <a:p>
            <a:r>
              <a:rPr lang="ca-ES" sz="2200" dirty="0">
                <a:latin typeface="Arial Rounded MT Bold" pitchFamily="34" charset="0"/>
              </a:rPr>
              <a:t>Comunicació diària amb les educadores. </a:t>
            </a:r>
            <a:endParaRPr lang="ca-ES" sz="2200" dirty="0" smtClean="0">
              <a:latin typeface="Arial Rounded MT Bold" pitchFamily="34" charset="0"/>
            </a:endParaRPr>
          </a:p>
          <a:p>
            <a:r>
              <a:rPr lang="ca-ES" sz="2200" dirty="0" smtClean="0">
                <a:latin typeface="Arial Rounded MT Bold" pitchFamily="34" charset="0"/>
              </a:rPr>
              <a:t>Comunicació </a:t>
            </a:r>
            <a:r>
              <a:rPr lang="ca-ES" sz="2200" dirty="0" smtClean="0">
                <a:latin typeface="Arial Rounded MT Bold" pitchFamily="34" charset="0"/>
              </a:rPr>
              <a:t>per</a:t>
            </a:r>
            <a:r>
              <a:rPr lang="ca-ES" sz="2200" dirty="0" smtClean="0">
                <a:latin typeface="Arial Rounded MT Bold" pitchFamily="34" charset="0"/>
              </a:rPr>
              <a:t> </a:t>
            </a:r>
            <a:r>
              <a:rPr lang="ca-ES" sz="2200" dirty="0" smtClean="0">
                <a:latin typeface="Arial Rounded MT Bold" pitchFamily="34" charset="0"/>
              </a:rPr>
              <a:t>whatsapp, telèfon i mail.</a:t>
            </a:r>
          </a:p>
          <a:p>
            <a:r>
              <a:rPr lang="ca-ES" sz="2200" dirty="0" smtClean="0">
                <a:latin typeface="Arial Rounded MT Bold" pitchFamily="34" charset="0"/>
              </a:rPr>
              <a:t>TV amb fotografies periòdiques.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 descr="IMG_1658.JPEG"/>
          <p:cNvPicPr>
            <a:picLocks noChangeAspect="1"/>
          </p:cNvPicPr>
          <p:nvPr/>
        </p:nvPicPr>
        <p:blipFill>
          <a:blip r:embed="rId2" cstate="print"/>
          <a:srcRect b="6945"/>
          <a:stretch>
            <a:fillRect/>
          </a:stretch>
        </p:blipFill>
        <p:spPr>
          <a:xfrm>
            <a:off x="971600" y="4077072"/>
            <a:ext cx="371434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tge 4" descr="desc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702310" cy="2773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>
                <a:latin typeface="Arial Rounded MT Bold" pitchFamily="34" charset="0"/>
              </a:rPr>
              <a:t>ALGUNS PROJECTES DE L’ESCOLA...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79512" y="1412776"/>
            <a:ext cx="5184576" cy="4525963"/>
          </a:xfrm>
        </p:spPr>
        <p:txBody>
          <a:bodyPr>
            <a:normAutofit/>
          </a:bodyPr>
          <a:lstStyle/>
          <a:p>
            <a:r>
              <a:rPr lang="ca-ES" sz="2400" dirty="0" smtClean="0">
                <a:latin typeface="Arial Rounded MT Bold" pitchFamily="34" charset="0"/>
              </a:rPr>
              <a:t>Obrador de sorra</a:t>
            </a:r>
          </a:p>
          <a:p>
            <a:r>
              <a:rPr lang="ca-ES" sz="2400" dirty="0" smtClean="0">
                <a:latin typeface="Arial Rounded MT Bold" pitchFamily="34" charset="0"/>
              </a:rPr>
              <a:t>Hort</a:t>
            </a:r>
          </a:p>
          <a:p>
            <a:r>
              <a:rPr lang="ca-ES" sz="2400" dirty="0" smtClean="0">
                <a:latin typeface="Arial Rounded MT Bold" pitchFamily="34" charset="0"/>
              </a:rPr>
              <a:t>Psicomotricitat (seguint el model de Bernat </a:t>
            </a:r>
            <a:r>
              <a:rPr lang="ca-ES" sz="2400" dirty="0" err="1" smtClean="0">
                <a:latin typeface="Arial Rounded MT Bold" pitchFamily="34" charset="0"/>
              </a:rPr>
              <a:t>Aucouturier</a:t>
            </a:r>
            <a:r>
              <a:rPr lang="ca-ES" sz="2400" dirty="0" smtClean="0">
                <a:latin typeface="Arial Rounded MT Bold" pitchFamily="34" charset="0"/>
              </a:rPr>
              <a:t>) </a:t>
            </a:r>
            <a:endParaRPr lang="ca-ES" sz="2400" dirty="0">
              <a:latin typeface="Arial Rounded MT Bold" pitchFamily="34" charset="0"/>
            </a:endParaRPr>
          </a:p>
        </p:txBody>
      </p:sp>
      <p:pic>
        <p:nvPicPr>
          <p:cNvPr id="5" name="Imatge 4" descr="IMG_20210318_110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2990619" cy="501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tge 6" descr="eliot colador.jpg"/>
          <p:cNvPicPr>
            <a:picLocks noChangeAspect="1"/>
          </p:cNvPicPr>
          <p:nvPr/>
        </p:nvPicPr>
        <p:blipFill>
          <a:blip r:embed="rId3" cstate="print"/>
          <a:srcRect t="3801" b="24839"/>
          <a:stretch>
            <a:fillRect/>
          </a:stretch>
        </p:blipFill>
        <p:spPr>
          <a:xfrm>
            <a:off x="1043609" y="3441828"/>
            <a:ext cx="3384376" cy="3227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a-ES" dirty="0" smtClean="0">
                <a:latin typeface="Arial Rounded MT Bold" pitchFamily="34" charset="0"/>
              </a:rPr>
              <a:t>EQUIP EDUCATIU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ca-ES" sz="2800" dirty="0" smtClean="0">
                <a:latin typeface="Arial Rounded MT Bold" pitchFamily="34" charset="0"/>
              </a:rPr>
              <a:t>Educadores titulades i </a:t>
            </a:r>
            <a:r>
              <a:rPr lang="ca-ES" sz="2800" dirty="0" smtClean="0">
                <a:latin typeface="Arial Rounded MT Bold" pitchFamily="34" charset="0"/>
              </a:rPr>
              <a:t>en formació permanent.</a:t>
            </a:r>
            <a:endParaRPr lang="ca-ES" sz="2800" dirty="0" smtClean="0">
              <a:latin typeface="Arial Rounded MT Bold" pitchFamily="34" charset="0"/>
            </a:endParaRPr>
          </a:p>
          <a:p>
            <a:r>
              <a:rPr lang="ca-ES" sz="2800" dirty="0" smtClean="0">
                <a:latin typeface="Arial Rounded MT Bold" pitchFamily="34" charset="0"/>
              </a:rPr>
              <a:t>Revisió i replantejament </a:t>
            </a:r>
            <a:r>
              <a:rPr lang="ca-ES" sz="2800" dirty="0" smtClean="0">
                <a:latin typeface="Arial Rounded MT Bold" pitchFamily="34" charset="0"/>
              </a:rPr>
              <a:t>constant</a:t>
            </a:r>
            <a:r>
              <a:rPr lang="ca-ES" sz="2800" dirty="0" smtClean="0">
                <a:latin typeface="Arial Rounded MT Bold" pitchFamily="34" charset="0"/>
              </a:rPr>
              <a:t> </a:t>
            </a:r>
            <a:r>
              <a:rPr lang="ca-ES" sz="2800" dirty="0" smtClean="0">
                <a:latin typeface="Arial Rounded MT Bold" pitchFamily="34" charset="0"/>
              </a:rPr>
              <a:t>del projecte educatiu.</a:t>
            </a:r>
          </a:p>
          <a:p>
            <a:r>
              <a:rPr lang="ca-ES" sz="2800" dirty="0" smtClean="0">
                <a:latin typeface="Arial Rounded MT Bold" pitchFamily="34" charset="0"/>
              </a:rPr>
              <a:t>Personal de suport qualificat</a:t>
            </a:r>
            <a:r>
              <a:rPr lang="ca-ES" dirty="0" smtClean="0"/>
              <a:t>.   </a:t>
            </a:r>
            <a:endParaRPr lang="ca-ES" dirty="0"/>
          </a:p>
        </p:txBody>
      </p:sp>
      <p:pic>
        <p:nvPicPr>
          <p:cNvPr id="4" name="Imatge 3" descr="IMG_16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3960440" cy="297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tge 6" descr="IMG_20210217_110907.jpg"/>
          <p:cNvPicPr>
            <a:picLocks noChangeAspect="1"/>
          </p:cNvPicPr>
          <p:nvPr/>
        </p:nvPicPr>
        <p:blipFill>
          <a:blip r:embed="rId3" cstate="print"/>
          <a:srcRect l="4725"/>
          <a:stretch>
            <a:fillRect/>
          </a:stretch>
        </p:blipFill>
        <p:spPr>
          <a:xfrm>
            <a:off x="4716016" y="3477260"/>
            <a:ext cx="3816425" cy="299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a-ES" dirty="0" smtClean="0">
                <a:latin typeface="Arial Rounded MT Bold" pitchFamily="34" charset="0"/>
              </a:rPr>
              <a:t>RÀTIOS I PERSONAL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ca-ES" sz="2200" dirty="0" smtClean="0">
                <a:latin typeface="Arial Rounded MT Bold" pitchFamily="34" charset="0"/>
              </a:rPr>
              <a:t>Dues estances de grans (de 2 a 3 anys) amb 20 infants a cada una</a:t>
            </a:r>
          </a:p>
          <a:p>
            <a:r>
              <a:rPr lang="ca-ES" sz="2200" dirty="0" smtClean="0">
                <a:latin typeface="Arial Rounded MT Bold" pitchFamily="34" charset="0"/>
              </a:rPr>
              <a:t>Dues estances de caminants (de 1 a 2 anys) amb 13 i 12 infants</a:t>
            </a:r>
          </a:p>
          <a:p>
            <a:r>
              <a:rPr lang="ca-ES" sz="2200" dirty="0" smtClean="0">
                <a:latin typeface="Arial Rounded MT Bold" pitchFamily="34" charset="0"/>
              </a:rPr>
              <a:t>Una estança de lactants (de 4 mesos a 1 any) amb 8 infants.</a:t>
            </a:r>
          </a:p>
          <a:p>
            <a:pPr>
              <a:buNone/>
            </a:pPr>
            <a:r>
              <a:rPr lang="ca-ES" sz="2000" dirty="0" smtClean="0">
                <a:latin typeface="Arial Rounded MT Bold" pitchFamily="34" charset="0"/>
              </a:rPr>
              <a:t>* A totes les estances hi ha una tutora referent i una educadora de </a:t>
            </a:r>
            <a:r>
              <a:rPr lang="ca-ES" sz="2000" dirty="0" smtClean="0">
                <a:latin typeface="Arial Rounded MT Bold" pitchFamily="34" charset="0"/>
              </a:rPr>
              <a:t>suport a temps parcial.</a:t>
            </a:r>
            <a:endParaRPr lang="ca-ES" sz="20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ca-ES" sz="2000" dirty="0" smtClean="0">
                <a:latin typeface="Arial Rounded MT Bold" pitchFamily="34" charset="0"/>
              </a:rPr>
              <a:t>*Ens acollim a projectes de pràctiques amb centres de Formació Professional i amb Universitats.</a:t>
            </a:r>
            <a:endParaRPr lang="ca-ES" sz="2000" dirty="0">
              <a:latin typeface="Arial Rounded MT Bold" pitchFamily="34" charset="0"/>
            </a:endParaRPr>
          </a:p>
        </p:txBody>
      </p:sp>
      <p:pic>
        <p:nvPicPr>
          <p:cNvPr id="4" name="Imatge 3" descr="peus.jpg"/>
          <p:cNvPicPr>
            <a:picLocks noChangeAspect="1"/>
          </p:cNvPicPr>
          <p:nvPr/>
        </p:nvPicPr>
        <p:blipFill>
          <a:blip r:embed="rId2" cstate="print"/>
          <a:srcRect l="9458" t="23659" r="4561" b="6110"/>
          <a:stretch>
            <a:fillRect/>
          </a:stretch>
        </p:blipFill>
        <p:spPr>
          <a:xfrm>
            <a:off x="1827549" y="4437112"/>
            <a:ext cx="542612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a-ES" dirty="0" smtClean="0">
                <a:latin typeface="Arial Rounded MT Bold" pitchFamily="34" charset="0"/>
              </a:rPr>
              <a:t>ESPAIS I INSTAL·LACIONS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ca-ES" sz="2200" dirty="0">
                <a:latin typeface="Arial Rounded MT Bold" pitchFamily="34" charset="0"/>
              </a:rPr>
              <a:t>2</a:t>
            </a:r>
            <a:r>
              <a:rPr lang="ca-ES" sz="2200" dirty="0" smtClean="0">
                <a:latin typeface="Arial Rounded MT Bold" pitchFamily="34" charset="0"/>
              </a:rPr>
              <a:t> jardins i una terrasseta per a l’estança dels nadons.</a:t>
            </a:r>
          </a:p>
          <a:p>
            <a:r>
              <a:rPr lang="ca-ES" sz="2200" dirty="0" smtClean="0">
                <a:latin typeface="Arial Rounded MT Bold" pitchFamily="34" charset="0"/>
              </a:rPr>
              <a:t>5 estances </a:t>
            </a:r>
          </a:p>
          <a:p>
            <a:r>
              <a:rPr lang="ca-ES" sz="2200" dirty="0" smtClean="0">
                <a:latin typeface="Arial Rounded MT Bold" pitchFamily="34" charset="0"/>
              </a:rPr>
              <a:t>Una sala de psicomotricitat.</a:t>
            </a:r>
          </a:p>
          <a:p>
            <a:r>
              <a:rPr lang="ca-ES" sz="2200" dirty="0" smtClean="0">
                <a:latin typeface="Arial Rounded MT Bold" pitchFamily="34" charset="0"/>
              </a:rPr>
              <a:t>Cuina pròpia (s’elabora cada dia el menjar a l’escola amb aliments majoritàriament ecològics i de proximitat i disposem de menús adaptats.) </a:t>
            </a:r>
            <a:endParaRPr lang="ca-ES" sz="2200" dirty="0">
              <a:latin typeface="Arial Rounded MT Bold" pitchFamily="34" charset="0"/>
            </a:endParaRPr>
          </a:p>
        </p:txBody>
      </p:sp>
      <p:pic>
        <p:nvPicPr>
          <p:cNvPr id="4" name="Imatge 3" descr="DSC_0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3888432" cy="2585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tge 4" descr="menjar.jpg"/>
          <p:cNvPicPr>
            <a:picLocks noChangeAspect="1"/>
          </p:cNvPicPr>
          <p:nvPr/>
        </p:nvPicPr>
        <p:blipFill>
          <a:blip r:embed="rId3" cstate="print"/>
          <a:srcRect l="7949"/>
          <a:stretch>
            <a:fillRect/>
          </a:stretch>
        </p:blipFill>
        <p:spPr>
          <a:xfrm rot="16200000">
            <a:off x="5355089" y="2933944"/>
            <a:ext cx="2610288" cy="4176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411</Words>
  <Application>Microsoft Office PowerPoint</Application>
  <PresentationFormat>Presentación en pantalla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l'Office</vt:lpstr>
      <vt:lpstr>ESCOLA BRESSOL MUNICIPAL  NENES I NENS</vt:lpstr>
      <vt:lpstr>DADES DE CONTACTE</vt:lpstr>
      <vt:lpstr>LA NOSTRA FILOSOFÍA D’ESCOLA</vt:lpstr>
      <vt:lpstr>Presentación de PowerPoint</vt:lpstr>
      <vt:lpstr>COMUNICACIÓ AMB LES FAMÍLIES</vt:lpstr>
      <vt:lpstr>ALGUNS PROJECTES DE L’ESCOLA...</vt:lpstr>
      <vt:lpstr>EQUIP EDUCATIU</vt:lpstr>
      <vt:lpstr>RÀTIOS I PERSONAL</vt:lpstr>
      <vt:lpstr>ESPAIS I INSTAL·LACIONS</vt:lpstr>
      <vt:lpstr>HORARIS</vt:lpstr>
      <vt:lpstr>MESURES COVID-19</vt:lpstr>
      <vt:lpstr>AFA</vt:lpstr>
      <vt:lpstr>US HI ESPEREM!!!</vt:lpstr>
    </vt:vector>
  </TitlesOfParts>
  <Company>IMEB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educador-a</dc:creator>
  <cp:lastModifiedBy>EBM Nens i Nenes</cp:lastModifiedBy>
  <cp:revision>35</cp:revision>
  <dcterms:created xsi:type="dcterms:W3CDTF">2021-03-18T10:27:59Z</dcterms:created>
  <dcterms:modified xsi:type="dcterms:W3CDTF">2021-03-22T14:11:01Z</dcterms:modified>
</cp:coreProperties>
</file>