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49"/>
  </p:notesMasterIdLst>
  <p:sldIdLst>
    <p:sldId id="465" r:id="rId2"/>
    <p:sldId id="413" r:id="rId3"/>
    <p:sldId id="359" r:id="rId4"/>
    <p:sldId id="362" r:id="rId5"/>
    <p:sldId id="363" r:id="rId6"/>
    <p:sldId id="367" r:id="rId7"/>
    <p:sldId id="389" r:id="rId8"/>
    <p:sldId id="372" r:id="rId9"/>
    <p:sldId id="459" r:id="rId10"/>
    <p:sldId id="358" r:id="rId11"/>
    <p:sldId id="361" r:id="rId12"/>
    <p:sldId id="307" r:id="rId13"/>
    <p:sldId id="319" r:id="rId14"/>
    <p:sldId id="322" r:id="rId15"/>
    <p:sldId id="484" r:id="rId16"/>
    <p:sldId id="479" r:id="rId17"/>
    <p:sldId id="480" r:id="rId18"/>
    <p:sldId id="481" r:id="rId19"/>
    <p:sldId id="485" r:id="rId20"/>
    <p:sldId id="486" r:id="rId21"/>
    <p:sldId id="487" r:id="rId22"/>
    <p:sldId id="488" r:id="rId23"/>
    <p:sldId id="369" r:id="rId24"/>
    <p:sldId id="403" r:id="rId25"/>
    <p:sldId id="406" r:id="rId26"/>
    <p:sldId id="404" r:id="rId27"/>
    <p:sldId id="405" r:id="rId28"/>
    <p:sldId id="440" r:id="rId29"/>
    <p:sldId id="457" r:id="rId30"/>
    <p:sldId id="462" r:id="rId31"/>
    <p:sldId id="409" r:id="rId32"/>
    <p:sldId id="415" r:id="rId33"/>
    <p:sldId id="492" r:id="rId34"/>
    <p:sldId id="467" r:id="rId35"/>
    <p:sldId id="471" r:id="rId36"/>
    <p:sldId id="456" r:id="rId37"/>
    <p:sldId id="466" r:id="rId38"/>
    <p:sldId id="445" r:id="rId39"/>
    <p:sldId id="494" r:id="rId40"/>
    <p:sldId id="495" r:id="rId41"/>
    <p:sldId id="496" r:id="rId42"/>
    <p:sldId id="499" r:id="rId43"/>
    <p:sldId id="500" r:id="rId44"/>
    <p:sldId id="501" r:id="rId45"/>
    <p:sldId id="439" r:id="rId46"/>
    <p:sldId id="498" r:id="rId47"/>
    <p:sldId id="464" r:id="rId48"/>
  </p:sldIdLst>
  <p:sldSz cx="9144000" cy="6858000" type="screen4x3"/>
  <p:notesSz cx="6797675" cy="9928225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0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96F95-CD4C-40D8-99DA-39D23A0513B6}" type="datetimeFigureOut">
              <a:rPr lang="ca-ES" smtClean="0"/>
              <a:t>22/4/2024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450DA-0BF2-43BD-8F8E-211C7EB468A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7533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CC10C-8560-4048-B1EA-58C1DEE1DC9B}" type="slidenum">
              <a:rPr lang="es-ES" smtClean="0"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917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694F29E-BE9B-4B3D-A2FA-25E26A77E0D3}" type="datetimeFigureOut">
              <a:rPr lang="ca-ES" smtClean="0"/>
              <a:pPr/>
              <a:t>22/4/2024</a:t>
            </a:fld>
            <a:endParaRPr lang="ca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783920A-D2A0-4634-809C-8D41C02BB289}" type="slidenum">
              <a:rPr lang="ca-ES" smtClean="0"/>
              <a:pPr/>
              <a:t>‹#›</a:t>
            </a:fld>
            <a:endParaRPr lang="ca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F29E-BE9B-4B3D-A2FA-25E26A77E0D3}" type="datetimeFigureOut">
              <a:rPr lang="ca-ES" smtClean="0"/>
              <a:pPr/>
              <a:t>22/4/2024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920A-D2A0-4634-809C-8D41C02BB289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F29E-BE9B-4B3D-A2FA-25E26A77E0D3}" type="datetimeFigureOut">
              <a:rPr lang="ca-ES" smtClean="0"/>
              <a:pPr/>
              <a:t>22/4/2024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920A-D2A0-4634-809C-8D41C02BB289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F29E-BE9B-4B3D-A2FA-25E26A77E0D3}" type="datetimeFigureOut">
              <a:rPr lang="ca-ES" smtClean="0"/>
              <a:pPr/>
              <a:t>22/4/2024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920A-D2A0-4634-809C-8D41C02BB289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F29E-BE9B-4B3D-A2FA-25E26A77E0D3}" type="datetimeFigureOut">
              <a:rPr lang="ca-ES" smtClean="0"/>
              <a:pPr/>
              <a:t>22/4/2024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920A-D2A0-4634-809C-8D41C02BB289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F29E-BE9B-4B3D-A2FA-25E26A77E0D3}" type="datetimeFigureOut">
              <a:rPr lang="ca-ES" smtClean="0"/>
              <a:pPr/>
              <a:t>22/4/2024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920A-D2A0-4634-809C-8D41C02BB289}" type="slidenum">
              <a:rPr lang="ca-ES" smtClean="0"/>
              <a:pPr/>
              <a:t>‹#›</a:t>
            </a:fld>
            <a:endParaRPr lang="ca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F29E-BE9B-4B3D-A2FA-25E26A77E0D3}" type="datetimeFigureOut">
              <a:rPr lang="ca-ES" smtClean="0"/>
              <a:pPr/>
              <a:t>22/4/2024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920A-D2A0-4634-809C-8D41C02BB289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F29E-BE9B-4B3D-A2FA-25E26A77E0D3}" type="datetimeFigureOut">
              <a:rPr lang="ca-ES" smtClean="0"/>
              <a:pPr/>
              <a:t>22/4/2024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920A-D2A0-4634-809C-8D41C02BB289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F29E-BE9B-4B3D-A2FA-25E26A77E0D3}" type="datetimeFigureOut">
              <a:rPr lang="ca-ES" smtClean="0"/>
              <a:pPr/>
              <a:t>22/4/2024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920A-D2A0-4634-809C-8D41C02BB289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F29E-BE9B-4B3D-A2FA-25E26A77E0D3}" type="datetimeFigureOut">
              <a:rPr lang="ca-ES" smtClean="0"/>
              <a:pPr/>
              <a:t>22/4/2024</a:t>
            </a:fld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920A-D2A0-4634-809C-8D41C02BB289}" type="slidenum">
              <a:rPr lang="ca-ES" smtClean="0"/>
              <a:pPr/>
              <a:t>‹#›</a:t>
            </a:fld>
            <a:endParaRPr lang="ca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smtClean="0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F29E-BE9B-4B3D-A2FA-25E26A77E0D3}" type="datetimeFigureOut">
              <a:rPr lang="ca-ES" smtClean="0"/>
              <a:pPr/>
              <a:t>22/4/2024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920A-D2A0-4634-809C-8D41C02BB289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694F29E-BE9B-4B3D-A2FA-25E26A77E0D3}" type="datetimeFigureOut">
              <a:rPr lang="ca-ES" smtClean="0"/>
              <a:pPr/>
              <a:t>22/4/2024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783920A-D2A0-4634-809C-8D41C02BB289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ebmeltrendefortpienc@bcn.ca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ebmeltrendefortpienc@bcn.c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1">
            <a:extLst>
              <a:ext uri="{FF2B5EF4-FFF2-40B4-BE49-F238E27FC236}">
                <a16:creationId xmlns:a16="http://schemas.microsoft.com/office/drawing/2014/main" xmlns="" id="{9D98C31D-1699-4372-9498-386C2144C438}"/>
              </a:ext>
            </a:extLst>
          </p:cNvPr>
          <p:cNvSpPr txBox="1">
            <a:spLocks/>
          </p:cNvSpPr>
          <p:nvPr/>
        </p:nvSpPr>
        <p:spPr>
          <a:xfrm>
            <a:off x="899592" y="404664"/>
            <a:ext cx="7416824" cy="30243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a-ES" b="1" dirty="0"/>
              <a:t>ESCOLA BRESSOL MUNICIPAL</a:t>
            </a:r>
            <a:br>
              <a:rPr lang="ca-ES" b="1" dirty="0"/>
            </a:br>
            <a:r>
              <a:rPr lang="ca-ES" b="1" dirty="0"/>
              <a:t>EL TREN DE FORT PIENC.</a:t>
            </a: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xmlns="" id="{75497AF7-2D21-471B-9313-F43C100168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157192"/>
            <a:ext cx="2520280" cy="858524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xmlns="" id="{3C15F1C9-F1AD-4567-8383-C5BCE9011B72}"/>
              </a:ext>
            </a:extLst>
          </p:cNvPr>
          <p:cNvSpPr txBox="1"/>
          <p:nvPr/>
        </p:nvSpPr>
        <p:spPr>
          <a:xfrm>
            <a:off x="3851920" y="3921368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/>
              <a:t>Una escola, una </a:t>
            </a:r>
            <a:r>
              <a:rPr lang="ca-ES" sz="4000" dirty="0" smtClean="0"/>
              <a:t>família </a:t>
            </a:r>
            <a:r>
              <a:rPr lang="ca-ES" sz="4000" dirty="0"/>
              <a:t>educativa.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 r="11016"/>
          <a:stretch/>
        </p:blipFill>
        <p:spPr>
          <a:xfrm>
            <a:off x="6081774" y="908720"/>
            <a:ext cx="2309044" cy="177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20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111752" cy="914400"/>
          </a:xfrm>
        </p:spPr>
        <p:txBody>
          <a:bodyPr>
            <a:normAutofit fontScale="90000"/>
          </a:bodyPr>
          <a:lstStyle/>
          <a:p>
            <a:r>
              <a:rPr lang="ca-ES" dirty="0">
                <a:solidFill>
                  <a:schemeClr val="tx1"/>
                </a:solidFill>
              </a:rPr>
              <a:t>Per què obrim les portes de les estances?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2411760" y="1772816"/>
            <a:ext cx="6096000" cy="3657599"/>
          </a:xfrm>
        </p:spPr>
        <p:txBody>
          <a:bodyPr>
            <a:noAutofit/>
          </a:bodyPr>
          <a:lstStyle/>
          <a:p>
            <a:r>
              <a:rPr lang="ca-ES" sz="2800" dirty="0"/>
              <a:t>Multipliquem les propostes de joc i relació.  </a:t>
            </a:r>
          </a:p>
          <a:p>
            <a:r>
              <a:rPr lang="ca-ES" sz="2800" dirty="0"/>
              <a:t>L’oferta, a més de rica i variada, atén millor a les necessitats evolutives de cada infant.</a:t>
            </a:r>
          </a:p>
          <a:p>
            <a:r>
              <a:rPr lang="ca-ES" sz="2800" dirty="0"/>
              <a:t>La nena i el nen es poden anar afegint al joc i/o espai que més els interessa, a mida que van arribant a l’escola.  </a:t>
            </a: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192787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/>
          <p:cNvSpPr>
            <a:spLocks noGrp="1"/>
          </p:cNvSpPr>
          <p:nvPr>
            <p:ph type="title"/>
          </p:nvPr>
        </p:nvSpPr>
        <p:spPr>
          <a:xfrm>
            <a:off x="467544" y="1628800"/>
            <a:ext cx="5832648" cy="1143000"/>
          </a:xfrm>
        </p:spPr>
        <p:txBody>
          <a:bodyPr>
            <a:noAutofit/>
          </a:bodyPr>
          <a:lstStyle/>
          <a:p>
            <a:r>
              <a:rPr lang="ca-ES" sz="3600" dirty="0"/>
              <a:t>Aquest projecte fa que les famílies tinguin una flexibilitat total d’horaris per entrar a l’escola.</a:t>
            </a:r>
            <a:endParaRPr lang="es-ES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611560" y="2924944"/>
            <a:ext cx="7992888" cy="352839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ca-ES" sz="2000" dirty="0"/>
              <a:t>D’aquesta manera ajudem </a:t>
            </a:r>
            <a:r>
              <a:rPr lang="ca-ES" sz="2000" dirty="0" smtClean="0"/>
              <a:t>les </a:t>
            </a:r>
            <a:r>
              <a:rPr lang="ca-ES" sz="2000" dirty="0"/>
              <a:t>famílies a enfortir el vincle afectiu entre elles i l’infant.</a:t>
            </a:r>
          </a:p>
          <a:p>
            <a:pPr>
              <a:lnSpc>
                <a:spcPct val="160000"/>
              </a:lnSpc>
            </a:pPr>
            <a:r>
              <a:rPr lang="ca-ES" sz="2000" dirty="0"/>
              <a:t>Com que les entrades dels infants són molt esgraonades, podem acollir molt millor a cada infant i a la seva família.</a:t>
            </a:r>
          </a:p>
          <a:p>
            <a:pPr>
              <a:lnSpc>
                <a:spcPct val="160000"/>
              </a:lnSpc>
            </a:pPr>
            <a:r>
              <a:rPr lang="ca-ES" sz="2000" dirty="0"/>
              <a:t>Com que les propostes de joc són lliures i autònomes, quan arriba l’infant es pot afegir al joc de forma tranquil·la.</a:t>
            </a: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0728"/>
            <a:ext cx="1584176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97962" y="548680"/>
            <a:ext cx="8229600" cy="1143000"/>
          </a:xfrm>
        </p:spPr>
        <p:txBody>
          <a:bodyPr/>
          <a:lstStyle/>
          <a:p>
            <a:r>
              <a:rPr lang="ca-ES" dirty="0">
                <a:solidFill>
                  <a:schemeClr val="tx1"/>
                </a:solidFill>
              </a:rPr>
              <a:t>Com obrim portes? 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683568" y="1844824"/>
            <a:ext cx="5760640" cy="30613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a-ES" sz="2000" dirty="0" smtClean="0"/>
              <a:t>Progressivament</a:t>
            </a:r>
            <a:r>
              <a:rPr lang="ca-ES" sz="2000" dirty="0"/>
              <a:t>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ca-ES" sz="2000" dirty="0" smtClean="0"/>
              <a:t>Durant </a:t>
            </a:r>
            <a:r>
              <a:rPr lang="ca-ES" sz="2000" dirty="0"/>
              <a:t>l’adaptació no es fa o es fa entre els dos grups de la mateixa edat.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ca-ES" sz="2000" dirty="0"/>
              <a:t>Tota l’escola menys lactants.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ca-ES" sz="2000" dirty="0"/>
              <a:t>Els lactants, quan ja són més grans, també s’hi afegeixen!</a:t>
            </a:r>
          </a:p>
          <a:p>
            <a:pPr>
              <a:lnSpc>
                <a:spcPct val="150000"/>
              </a:lnSpc>
            </a:pPr>
            <a:r>
              <a:rPr lang="ca-ES" sz="2000" dirty="0"/>
              <a:t>L’oferta d’espais també es va ampliant </a:t>
            </a:r>
            <a:r>
              <a:rPr lang="ca-ES" sz="2000" dirty="0" smtClean="0"/>
              <a:t>de mica </a:t>
            </a:r>
            <a:r>
              <a:rPr lang="ca-ES" sz="2000" dirty="0"/>
              <a:t>en mica.</a:t>
            </a:r>
          </a:p>
          <a:p>
            <a:pPr marL="18288" indent="0">
              <a:buNone/>
            </a:pPr>
            <a:endParaRPr lang="ca-ES" sz="2400" dirty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81" y="993341"/>
            <a:ext cx="2119164" cy="2825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54583" y="188640"/>
            <a:ext cx="7024744" cy="1143000"/>
          </a:xfrm>
        </p:spPr>
        <p:txBody>
          <a:bodyPr/>
          <a:lstStyle/>
          <a:p>
            <a:r>
              <a:rPr lang="ca-ES" dirty="0">
                <a:solidFill>
                  <a:schemeClr val="tx1"/>
                </a:solidFill>
              </a:rPr>
              <a:t>Les propostes fixes...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39552" y="1772816"/>
            <a:ext cx="5472608" cy="420117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ca-ES" sz="2800" dirty="0"/>
              <a:t>Cada classe, un ambient o temàtica. </a:t>
            </a:r>
            <a:endParaRPr lang="ca-ES" sz="2800" dirty="0" smtClean="0"/>
          </a:p>
          <a:p>
            <a:pPr>
              <a:lnSpc>
                <a:spcPct val="160000"/>
              </a:lnSpc>
            </a:pPr>
            <a:r>
              <a:rPr lang="ca-ES" sz="2800" dirty="0" smtClean="0"/>
              <a:t>El </a:t>
            </a:r>
            <a:r>
              <a:rPr lang="ca-ES" sz="2800" dirty="0"/>
              <a:t>passadís, el bosc, l’obrador, els espais exteriors, les </a:t>
            </a:r>
            <a:r>
              <a:rPr lang="ca-ES" sz="2800" dirty="0" smtClean="0"/>
              <a:t>estances... </a:t>
            </a:r>
            <a:r>
              <a:rPr lang="ca-ES" sz="2800" dirty="0"/>
              <a:t>tenen unes propostes diferents que van variant per trimestres.</a:t>
            </a:r>
          </a:p>
          <a:p>
            <a:pPr>
              <a:lnSpc>
                <a:spcPct val="160000"/>
              </a:lnSpc>
            </a:pPr>
            <a:r>
              <a:rPr lang="ca-ES" sz="2800" dirty="0"/>
              <a:t>D’aquesta manera donem resposta totes les </a:t>
            </a:r>
            <a:r>
              <a:rPr lang="ca-ES" sz="2800" dirty="0" smtClean="0"/>
              <a:t>necessitats </a:t>
            </a:r>
            <a:r>
              <a:rPr lang="ca-ES" sz="2800" dirty="0"/>
              <a:t>d’aprenentatge dels infants. I la donem d’una manera natural i global.</a:t>
            </a:r>
          </a:p>
          <a:p>
            <a:pPr marL="68580" indent="0">
              <a:buNone/>
            </a:pPr>
            <a:endParaRPr lang="ca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1" t="8302" r="20035" b="26918"/>
          <a:stretch/>
        </p:blipFill>
        <p:spPr>
          <a:xfrm>
            <a:off x="6084168" y="1052736"/>
            <a:ext cx="2631057" cy="4442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ca-ES" sz="2800" dirty="0">
                <a:solidFill>
                  <a:schemeClr val="tx1"/>
                </a:solidFill>
              </a:rPr>
              <a:t>Algunes de les temàtiques que l’infant es troba de manera simultània a l’escola: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39552" y="1844824"/>
            <a:ext cx="7776864" cy="403244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ca-ES" sz="6200" dirty="0"/>
              <a:t>Espai de joc simbòlic.</a:t>
            </a:r>
          </a:p>
          <a:p>
            <a:pPr>
              <a:lnSpc>
                <a:spcPct val="170000"/>
              </a:lnSpc>
            </a:pPr>
            <a:r>
              <a:rPr lang="ca-ES" sz="6200" dirty="0"/>
              <a:t>Espai de material inespecífic (heurístic).</a:t>
            </a:r>
          </a:p>
          <a:p>
            <a:pPr>
              <a:lnSpc>
                <a:spcPct val="170000"/>
              </a:lnSpc>
            </a:pPr>
            <a:r>
              <a:rPr lang="ca-ES" sz="6200" dirty="0"/>
              <a:t>Espai d’experimentació i transvasament.</a:t>
            </a:r>
          </a:p>
          <a:p>
            <a:pPr>
              <a:lnSpc>
                <a:spcPct val="170000"/>
              </a:lnSpc>
            </a:pPr>
            <a:r>
              <a:rPr lang="ca-ES" sz="6200" dirty="0"/>
              <a:t>De la llum i la </a:t>
            </a:r>
            <a:r>
              <a:rPr lang="ca-ES" sz="6200" dirty="0" smtClean="0"/>
              <a:t>foscor.</a:t>
            </a:r>
            <a:endParaRPr lang="ca-ES" sz="6200" dirty="0"/>
          </a:p>
          <a:p>
            <a:pPr>
              <a:lnSpc>
                <a:spcPct val="170000"/>
              </a:lnSpc>
            </a:pPr>
            <a:r>
              <a:rPr lang="ca-ES" sz="6200" dirty="0" smtClean="0"/>
              <a:t>Seriacions, encaixos, lògic i matemàtic...</a:t>
            </a:r>
          </a:p>
          <a:p>
            <a:pPr>
              <a:lnSpc>
                <a:spcPct val="170000"/>
              </a:lnSpc>
            </a:pPr>
            <a:r>
              <a:rPr lang="ca-ES" sz="6200" dirty="0" smtClean="0"/>
              <a:t>Construccions</a:t>
            </a:r>
            <a:endParaRPr lang="ca-ES" sz="6200" dirty="0"/>
          </a:p>
          <a:p>
            <a:pPr>
              <a:lnSpc>
                <a:spcPct val="170000"/>
              </a:lnSpc>
            </a:pPr>
            <a:r>
              <a:rPr lang="ca-ES" sz="6200" dirty="0"/>
              <a:t>Llenguatge verbal.</a:t>
            </a:r>
          </a:p>
          <a:p>
            <a:pPr>
              <a:lnSpc>
                <a:spcPct val="170000"/>
              </a:lnSpc>
            </a:pPr>
            <a:r>
              <a:rPr lang="ca-ES" sz="6200" dirty="0" smtClean="0"/>
              <a:t>Art.</a:t>
            </a:r>
            <a:endParaRPr lang="ca-ES" sz="6200" dirty="0"/>
          </a:p>
          <a:p>
            <a:pPr>
              <a:lnSpc>
                <a:spcPct val="170000"/>
              </a:lnSpc>
            </a:pPr>
            <a:r>
              <a:rPr lang="ca-ES" sz="6200" dirty="0" smtClean="0"/>
              <a:t>Biblioteca</a:t>
            </a:r>
            <a:r>
              <a:rPr lang="es-ES" sz="6200" dirty="0" smtClean="0"/>
              <a:t>.</a:t>
            </a:r>
          </a:p>
          <a:p>
            <a:pPr>
              <a:lnSpc>
                <a:spcPct val="170000"/>
              </a:lnSpc>
            </a:pPr>
            <a:r>
              <a:rPr lang="es-ES" sz="6200" dirty="0" err="1" smtClean="0"/>
              <a:t>Moviment</a:t>
            </a:r>
            <a:r>
              <a:rPr lang="es-ES" sz="6200" dirty="0" smtClean="0"/>
              <a:t>.</a:t>
            </a:r>
          </a:p>
          <a:p>
            <a:pPr>
              <a:lnSpc>
                <a:spcPct val="170000"/>
              </a:lnSpc>
            </a:pPr>
            <a:r>
              <a:rPr lang="es-ES" sz="6200" dirty="0" smtClean="0"/>
              <a:t>Etc.</a:t>
            </a:r>
            <a:endParaRPr lang="ca-ES" dirty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93"/>
          <a:stretch/>
        </p:blipFill>
        <p:spPr>
          <a:xfrm>
            <a:off x="5508104" y="4293096"/>
            <a:ext cx="2904918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5138798" cy="2890573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1" r="34623"/>
          <a:stretch/>
        </p:blipFill>
        <p:spPr>
          <a:xfrm>
            <a:off x="4067943" y="3529046"/>
            <a:ext cx="4899215" cy="3287866"/>
          </a:xfrm>
          <a:prstGeom prst="rect">
            <a:avLst/>
          </a:prstGeom>
        </p:spPr>
      </p:pic>
      <p:sp>
        <p:nvSpPr>
          <p:cNvPr id="4" name="QuadreDeText 3"/>
          <p:cNvSpPr txBox="1"/>
          <p:nvPr/>
        </p:nvSpPr>
        <p:spPr>
          <a:xfrm>
            <a:off x="5796136" y="126876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Un petit tastet d’escola, en imatges! 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9744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5504612" cy="3096344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7" t="16856" r="19664"/>
          <a:stretch/>
        </p:blipFill>
        <p:spPr>
          <a:xfrm>
            <a:off x="4499992" y="3396052"/>
            <a:ext cx="3995484" cy="308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"/>
          <a:stretch/>
        </p:blipFill>
        <p:spPr>
          <a:xfrm>
            <a:off x="179512" y="188640"/>
            <a:ext cx="5200681" cy="3075806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3"/>
          <a:stretch/>
        </p:blipFill>
        <p:spPr>
          <a:xfrm>
            <a:off x="5220072" y="1844824"/>
            <a:ext cx="3857625" cy="4814806"/>
          </a:xfrm>
          <a:prstGeom prst="rect">
            <a:avLst/>
          </a:prstGeom>
        </p:spPr>
      </p:pic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0"/>
          <a:stretch/>
        </p:blipFill>
        <p:spPr>
          <a:xfrm>
            <a:off x="1043608" y="3331388"/>
            <a:ext cx="2779407" cy="34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>
            <a:extLst>
              <a:ext uri="{FF2B5EF4-FFF2-40B4-BE49-F238E27FC236}">
                <a16:creationId xmlns:a16="http://schemas.microsoft.com/office/drawing/2014/main" xmlns="" id="{4F51BA6E-D1FC-40FB-9540-4BB69B08E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5052053" cy="3789040"/>
          </a:xfrm>
          <a:prstGeom prst="rect">
            <a:avLst/>
          </a:prstGeom>
        </p:spPr>
      </p:pic>
      <p:pic>
        <p:nvPicPr>
          <p:cNvPr id="7" name="Imatge 6" descr="Imatge que conté pis, interior, verd, àrea&#10;&#10;Descripció generada automàticament">
            <a:extLst>
              <a:ext uri="{FF2B5EF4-FFF2-40B4-BE49-F238E27FC236}">
                <a16:creationId xmlns:a16="http://schemas.microsoft.com/office/drawing/2014/main" xmlns="" id="{6AAFFC42-9882-4ED3-A98A-B716D2093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24" y="2924944"/>
            <a:ext cx="5244075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3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ca-ES" dirty="0">
                <a:solidFill>
                  <a:schemeClr val="tx1"/>
                </a:solidFill>
              </a:rPr>
              <a:t>SESSIÓ INFORMATIVA PER AL CURS </a:t>
            </a:r>
            <a:r>
              <a:rPr lang="ca-ES" dirty="0" smtClean="0">
                <a:solidFill>
                  <a:schemeClr val="tx1"/>
                </a:solidFill>
              </a:rPr>
              <a:t>2024-2025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611560" y="1988840"/>
            <a:ext cx="7498080" cy="2736304"/>
          </a:xfrm>
        </p:spPr>
        <p:txBody>
          <a:bodyPr>
            <a:normAutofit fontScale="77500" lnSpcReduction="20000"/>
          </a:bodyPr>
          <a:lstStyle/>
          <a:p>
            <a:pPr marL="525780" indent="-457200">
              <a:lnSpc>
                <a:spcPct val="160000"/>
              </a:lnSpc>
              <a:buFont typeface="+mj-lt"/>
              <a:buAutoNum type="arabicPeriod"/>
            </a:pPr>
            <a:r>
              <a:rPr lang="ca-ES" dirty="0"/>
              <a:t>Qui som? Què fem a l’escola?</a:t>
            </a:r>
          </a:p>
          <a:p>
            <a:pPr marL="525780" indent="-457200">
              <a:lnSpc>
                <a:spcPct val="160000"/>
              </a:lnSpc>
              <a:buFont typeface="+mj-lt"/>
              <a:buAutoNum type="arabicPeriod"/>
            </a:pPr>
            <a:r>
              <a:rPr lang="ca-ES" dirty="0"/>
              <a:t>Organització de l’escola.</a:t>
            </a:r>
          </a:p>
          <a:p>
            <a:pPr marL="525780" indent="-457200">
              <a:lnSpc>
                <a:spcPct val="160000"/>
              </a:lnSpc>
              <a:buFont typeface="+mj-lt"/>
              <a:buAutoNum type="arabicPeriod"/>
            </a:pPr>
            <a:r>
              <a:rPr lang="ca-ES" dirty="0" err="1"/>
              <a:t>Preinscripcions</a:t>
            </a:r>
            <a:r>
              <a:rPr lang="ca-ES" dirty="0"/>
              <a:t> i matrícules.</a:t>
            </a:r>
          </a:p>
          <a:p>
            <a:pPr marL="525780" indent="-457200">
              <a:lnSpc>
                <a:spcPct val="160000"/>
              </a:lnSpc>
              <a:buFont typeface="+mj-lt"/>
              <a:buAutoNum type="arabicPeriod"/>
            </a:pPr>
            <a:r>
              <a:rPr lang="ca-ES" dirty="0"/>
              <a:t>Dubtes: Em podeu enviar un correu preguntant! </a:t>
            </a:r>
            <a:r>
              <a:rPr lang="ca-ES" dirty="0">
                <a:hlinkClick r:id="rId2"/>
              </a:rPr>
              <a:t>ebmeltrendefortpienc@bcn.cat</a:t>
            </a:r>
            <a:r>
              <a:rPr lang="ca-ES" dirty="0"/>
              <a:t> (El nom de la directora: Laia Vilardell i Canals).</a:t>
            </a: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916832"/>
            <a:ext cx="1800200" cy="1800200"/>
          </a:xfrm>
          <a:prstGeom prst="rect">
            <a:avLst/>
          </a:prstGeom>
        </p:spPr>
      </p:pic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9" t="58944" r="15283" b="16569"/>
          <a:stretch/>
        </p:blipFill>
        <p:spPr>
          <a:xfrm>
            <a:off x="1979712" y="4869160"/>
            <a:ext cx="4925683" cy="1259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>
            <a:extLst>
              <a:ext uri="{FF2B5EF4-FFF2-40B4-BE49-F238E27FC236}">
                <a16:creationId xmlns:a16="http://schemas.microsoft.com/office/drawing/2014/main" xmlns="" id="{625E957F-6035-4513-9742-1ED5CFEB2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 descr="Imatge que conté interior&#10;&#10;Descripció generada automàticament">
            <a:extLst>
              <a:ext uri="{FF2B5EF4-FFF2-40B4-BE49-F238E27FC236}">
                <a16:creationId xmlns:a16="http://schemas.microsoft.com/office/drawing/2014/main" xmlns="" id="{817EAECA-8250-4D0E-910A-9874CFD164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91238"/>
            <a:ext cx="2906742" cy="3875656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7" y="0"/>
            <a:ext cx="6120680" cy="4590510"/>
          </a:xfrm>
          <a:prstGeom prst="rect">
            <a:avLst/>
          </a:prstGeom>
        </p:spPr>
      </p:pic>
      <p:sp>
        <p:nvSpPr>
          <p:cNvPr id="4" name="QuadreDeText 3"/>
          <p:cNvSpPr txBox="1"/>
          <p:nvPr/>
        </p:nvSpPr>
        <p:spPr>
          <a:xfrm>
            <a:off x="4427984" y="4869160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Si la veniu a veure els dies estipulats per la visita, la veureu en plena vida, amb els infants! I és que només així, podeu veure-la i viure-la!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0916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5688632" cy="1143000"/>
          </a:xfrm>
        </p:spPr>
        <p:txBody>
          <a:bodyPr>
            <a:normAutofit fontScale="90000"/>
          </a:bodyPr>
          <a:lstStyle/>
          <a:p>
            <a:r>
              <a:rPr lang="ca-ES" dirty="0">
                <a:solidFill>
                  <a:schemeClr val="tx1"/>
                </a:solidFill>
              </a:rPr>
              <a:t>LA RELACIÓ </a:t>
            </a:r>
            <a:r>
              <a:rPr lang="ca-ES" dirty="0" smtClean="0">
                <a:solidFill>
                  <a:schemeClr val="tx1"/>
                </a:solidFill>
              </a:rPr>
              <a:t>AMB</a:t>
            </a:r>
            <a:br>
              <a:rPr lang="ca-ES" dirty="0" smtClean="0">
                <a:solidFill>
                  <a:schemeClr val="tx1"/>
                </a:solidFill>
              </a:rPr>
            </a:br>
            <a:r>
              <a:rPr lang="ca-ES" dirty="0" smtClean="0">
                <a:solidFill>
                  <a:schemeClr val="tx1"/>
                </a:solidFill>
              </a:rPr>
              <a:t>LES </a:t>
            </a:r>
            <a:r>
              <a:rPr lang="ca-ES" dirty="0">
                <a:solidFill>
                  <a:schemeClr val="tx1"/>
                </a:solidFill>
              </a:rPr>
              <a:t>FAMÍLIES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683568" y="1340768"/>
            <a:ext cx="7848872" cy="129614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ca-ES" sz="1600" dirty="0"/>
              <a:t>Procurem que cada família se senti ben acollida. </a:t>
            </a:r>
          </a:p>
          <a:p>
            <a:pPr>
              <a:lnSpc>
                <a:spcPct val="170000"/>
              </a:lnSpc>
            </a:pPr>
            <a:r>
              <a:rPr lang="ca-ES" sz="1600" dirty="0"/>
              <a:t>La confiança mútua és la base d’una bona relació.  Nosaltres sabem que a l’escola... També</a:t>
            </a:r>
            <a:r>
              <a:rPr lang="ca-ES" sz="1600" dirty="0" smtClean="0"/>
              <a:t>!</a:t>
            </a:r>
          </a:p>
          <a:p>
            <a:pPr>
              <a:lnSpc>
                <a:spcPct val="170000"/>
              </a:lnSpc>
            </a:pPr>
            <a:r>
              <a:rPr lang="ca-ES" sz="1600" dirty="0"/>
              <a:t>Les famílies formen part de la comunitat educativa de l’escola.</a:t>
            </a:r>
          </a:p>
          <a:p>
            <a:pPr>
              <a:lnSpc>
                <a:spcPct val="170000"/>
              </a:lnSpc>
            </a:pPr>
            <a:r>
              <a:rPr lang="ca-ES" sz="1600" dirty="0"/>
              <a:t>La relació és quotidiana i molt estreta.</a:t>
            </a:r>
          </a:p>
          <a:p>
            <a:pPr>
              <a:lnSpc>
                <a:spcPct val="170000"/>
              </a:lnSpc>
            </a:pPr>
            <a:r>
              <a:rPr lang="ca-ES" sz="1600" dirty="0"/>
              <a:t>Oferim reunions de grup i entrevistes individuals per poder compartir amb les famílies les diferents experiències.</a:t>
            </a:r>
          </a:p>
          <a:p>
            <a:pPr>
              <a:lnSpc>
                <a:spcPct val="170000"/>
              </a:lnSpc>
            </a:pPr>
            <a:r>
              <a:rPr lang="ca-ES" sz="1600" dirty="0"/>
              <a:t>Duem a terme activitats amb les famílies com tallers, trobades, festes...</a:t>
            </a:r>
          </a:p>
          <a:p>
            <a:pPr>
              <a:lnSpc>
                <a:spcPct val="170000"/>
              </a:lnSpc>
            </a:pPr>
            <a:r>
              <a:rPr lang="ca-ES" sz="1600" dirty="0"/>
              <a:t>L’escola té AFA.</a:t>
            </a:r>
          </a:p>
          <a:p>
            <a:pPr>
              <a:lnSpc>
                <a:spcPct val="170000"/>
              </a:lnSpc>
            </a:pPr>
            <a:r>
              <a:rPr lang="ca-ES" sz="1600" dirty="0"/>
              <a:t>El Consell Escolar està format per famílies, mestres, representants municipals...</a:t>
            </a:r>
          </a:p>
          <a:p>
            <a:endParaRPr lang="ca-ES" sz="1600" dirty="0"/>
          </a:p>
          <a:p>
            <a:pPr>
              <a:buNone/>
            </a:pPr>
            <a:endParaRPr lang="ca-ES" sz="1600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6632"/>
            <a:ext cx="2322136" cy="1741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543800" cy="914400"/>
          </a:xfrm>
        </p:spPr>
        <p:txBody>
          <a:bodyPr>
            <a:normAutofit/>
          </a:bodyPr>
          <a:lstStyle/>
          <a:p>
            <a:r>
              <a:rPr lang="ca-ES" dirty="0">
                <a:solidFill>
                  <a:schemeClr val="tx1"/>
                </a:solidFill>
              </a:rPr>
              <a:t>ASPECTES D’ORGANITZACIÓ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95536" y="1340768"/>
            <a:ext cx="6096000" cy="365759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ca-ES" dirty="0"/>
              <a:t>El curs comença </a:t>
            </a:r>
            <a:r>
              <a:rPr lang="ca-ES" dirty="0" smtClean="0"/>
              <a:t>EL 9 de </a:t>
            </a:r>
            <a:r>
              <a:rPr lang="ca-ES" dirty="0"/>
              <a:t>setembre </a:t>
            </a:r>
            <a:r>
              <a:rPr lang="ca-ES" dirty="0" smtClean="0"/>
              <a:t>de 2024 i </a:t>
            </a:r>
            <a:r>
              <a:rPr lang="ca-ES" dirty="0"/>
              <a:t>finalitza </a:t>
            </a:r>
            <a:r>
              <a:rPr lang="ca-ES" dirty="0" smtClean="0"/>
              <a:t>l’11 de juliol de 2025.</a:t>
            </a:r>
            <a:endParaRPr lang="ca-ES" dirty="0"/>
          </a:p>
          <a:p>
            <a:pPr>
              <a:lnSpc>
                <a:spcPct val="150000"/>
              </a:lnSpc>
            </a:pPr>
            <a:r>
              <a:rPr lang="ca-ES" dirty="0"/>
              <a:t>L’horari escolar és de </a:t>
            </a:r>
            <a:r>
              <a:rPr lang="ca-ES" dirty="0" smtClean="0"/>
              <a:t>9 h </a:t>
            </a:r>
            <a:r>
              <a:rPr lang="ca-ES" dirty="0"/>
              <a:t>a </a:t>
            </a:r>
            <a:r>
              <a:rPr lang="ca-ES" dirty="0" smtClean="0"/>
              <a:t>17 h</a:t>
            </a:r>
            <a:r>
              <a:rPr lang="ca-ES" dirty="0"/>
              <a:t>, a excepció del mes de setembre i juliol que és </a:t>
            </a:r>
            <a:r>
              <a:rPr lang="ca-ES" dirty="0" smtClean="0"/>
              <a:t>fins a </a:t>
            </a:r>
            <a:r>
              <a:rPr lang="ca-ES" dirty="0"/>
              <a:t>les </a:t>
            </a:r>
            <a:r>
              <a:rPr lang="ca-ES" dirty="0" smtClean="0"/>
              <a:t>15 h</a:t>
            </a:r>
            <a:r>
              <a:rPr lang="ca-ES" dirty="0"/>
              <a:t>.</a:t>
            </a:r>
          </a:p>
          <a:p>
            <a:pPr>
              <a:lnSpc>
                <a:spcPct val="150000"/>
              </a:lnSpc>
            </a:pPr>
            <a:r>
              <a:rPr lang="ca-ES" dirty="0"/>
              <a:t>L’escola obre a les </a:t>
            </a:r>
            <a:r>
              <a:rPr lang="ca-ES" dirty="0" smtClean="0"/>
              <a:t>8 h</a:t>
            </a:r>
            <a:r>
              <a:rPr lang="ca-ES" dirty="0"/>
              <a:t>.  Acollida matinal.</a:t>
            </a:r>
          </a:p>
          <a:p>
            <a:pPr>
              <a:lnSpc>
                <a:spcPct val="150000"/>
              </a:lnSpc>
            </a:pPr>
            <a:r>
              <a:rPr lang="ca-ES" dirty="0"/>
              <a:t>Vacances: Nadal, Setmana Santa (igual que a les altres escoles)</a:t>
            </a:r>
          </a:p>
          <a:p>
            <a:pPr>
              <a:lnSpc>
                <a:spcPct val="150000"/>
              </a:lnSpc>
            </a:pPr>
            <a:r>
              <a:rPr lang="ca-ES" dirty="0"/>
              <a:t>Jornades festives.</a:t>
            </a:r>
          </a:p>
        </p:txBody>
      </p:sp>
      <p:sp>
        <p:nvSpPr>
          <p:cNvPr id="4" name="QuadreDeText 3"/>
          <p:cNvSpPr txBox="1"/>
          <p:nvPr/>
        </p:nvSpPr>
        <p:spPr>
          <a:xfrm>
            <a:off x="2123728" y="4437112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dirty="0" smtClean="0"/>
              <a:t>L’AFA </a:t>
            </a:r>
            <a:r>
              <a:rPr lang="ca-ES" dirty="0"/>
              <a:t>ja fa uns quants anys que ofereix dos serveis: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a-ES" dirty="0"/>
              <a:t>Allargament horari de juliol (de </a:t>
            </a:r>
            <a:r>
              <a:rPr lang="ca-ES" dirty="0" smtClean="0"/>
              <a:t>15 h </a:t>
            </a:r>
            <a:r>
              <a:rPr lang="ca-ES" dirty="0"/>
              <a:t>a </a:t>
            </a:r>
            <a:r>
              <a:rPr lang="ca-ES" dirty="0" smtClean="0"/>
              <a:t>17 h</a:t>
            </a:r>
            <a:r>
              <a:rPr lang="ca-ES" dirty="0"/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a-ES" dirty="0"/>
              <a:t>Bressol d’estiu: Des que acaba el curs i fins a finals de </a:t>
            </a:r>
            <a:r>
              <a:rPr lang="ca-ES" dirty="0" smtClean="0"/>
              <a:t>juliol o agost (depèn de la demanda).</a:t>
            </a:r>
            <a:endParaRPr lang="es-ES" dirty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56792"/>
            <a:ext cx="1872208" cy="1017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arrodonit 6"/>
          <p:cNvSpPr/>
          <p:nvPr/>
        </p:nvSpPr>
        <p:spPr>
          <a:xfrm>
            <a:off x="683568" y="404664"/>
            <a:ext cx="76328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chemeClr val="tx1"/>
                </a:solidFill>
              </a:rPr>
              <a:t>L’EBM el tren de Fort Pienc, té 5 grups: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Fletxa cap avall 7"/>
          <p:cNvSpPr/>
          <p:nvPr/>
        </p:nvSpPr>
        <p:spPr>
          <a:xfrm>
            <a:off x="539552" y="1412776"/>
            <a:ext cx="158417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dirty="0">
                <a:solidFill>
                  <a:schemeClr val="tx1"/>
                </a:solidFill>
              </a:rPr>
              <a:t>Nascuts el </a:t>
            </a:r>
            <a:r>
              <a:rPr lang="ca-ES" sz="1200" b="1" dirty="0" smtClean="0">
                <a:solidFill>
                  <a:schemeClr val="tx1"/>
                </a:solidFill>
              </a:rPr>
              <a:t>2024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2" name="Fletxa cap avall 11"/>
          <p:cNvSpPr/>
          <p:nvPr/>
        </p:nvSpPr>
        <p:spPr>
          <a:xfrm>
            <a:off x="3746767" y="1412776"/>
            <a:ext cx="158417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dirty="0">
                <a:solidFill>
                  <a:schemeClr val="tx1"/>
                </a:solidFill>
              </a:rPr>
              <a:t>Nascuts el </a:t>
            </a:r>
            <a:r>
              <a:rPr lang="ca-ES" sz="1200" b="1" dirty="0" smtClean="0">
                <a:solidFill>
                  <a:schemeClr val="tx1"/>
                </a:solidFill>
              </a:rPr>
              <a:t>2023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3" name="Fletxa cap avall 12"/>
          <p:cNvSpPr/>
          <p:nvPr/>
        </p:nvSpPr>
        <p:spPr>
          <a:xfrm>
            <a:off x="6588224" y="1408824"/>
            <a:ext cx="158417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dirty="0">
                <a:solidFill>
                  <a:schemeClr val="tx1"/>
                </a:solidFill>
              </a:rPr>
              <a:t>Nascuts el </a:t>
            </a:r>
            <a:r>
              <a:rPr lang="ca-ES" sz="1200" b="1" dirty="0" smtClean="0">
                <a:solidFill>
                  <a:schemeClr val="tx1"/>
                </a:solidFill>
              </a:rPr>
              <a:t>2022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7564" y="2340372"/>
            <a:ext cx="1368152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chemeClr val="tx1"/>
                </a:solidFill>
              </a:rPr>
              <a:t>7 infants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15916" y="2304325"/>
            <a:ext cx="1368152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chemeClr val="tx1"/>
                </a:solidFill>
              </a:rPr>
              <a:t>24 infants en dos grups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696236" y="2304325"/>
            <a:ext cx="1368152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chemeClr val="tx1"/>
                </a:solidFill>
              </a:rPr>
              <a:t>38 infants en dos grups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20" name="Connector de fletxa recta 19"/>
          <p:cNvCxnSpPr/>
          <p:nvPr/>
        </p:nvCxnSpPr>
        <p:spPr>
          <a:xfrm flipH="1">
            <a:off x="3239852" y="3528461"/>
            <a:ext cx="756084" cy="6190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123728" y="4148774"/>
            <a:ext cx="1368152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</a:rPr>
              <a:t>Un grup amb els 11 infants més petits</a:t>
            </a:r>
            <a:endParaRPr lang="es-ES" sz="1200" dirty="0">
              <a:solidFill>
                <a:schemeClr val="tx1"/>
              </a:solidFill>
            </a:endParaRPr>
          </a:p>
        </p:txBody>
      </p:sp>
      <p:cxnSp>
        <p:nvCxnSpPr>
          <p:cNvPr id="23" name="Connector de fletxa recta 22"/>
          <p:cNvCxnSpPr/>
          <p:nvPr/>
        </p:nvCxnSpPr>
        <p:spPr>
          <a:xfrm>
            <a:off x="4788024" y="3638531"/>
            <a:ext cx="0" cy="510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175956" y="4221088"/>
            <a:ext cx="1368152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</a:rPr>
              <a:t>Un grup amb els 13 infants més grans.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980336" y="4361857"/>
            <a:ext cx="1080121" cy="9425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</a:rPr>
              <a:t>19 infants.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380312" y="4361856"/>
            <a:ext cx="1080121" cy="9425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</a:rPr>
              <a:t>19 infants.</a:t>
            </a:r>
            <a:endParaRPr lang="es-ES" sz="1200" dirty="0">
              <a:solidFill>
                <a:schemeClr val="tx1"/>
              </a:solidFill>
            </a:endParaRPr>
          </a:p>
        </p:txBody>
      </p:sp>
      <p:cxnSp>
        <p:nvCxnSpPr>
          <p:cNvPr id="28" name="Connector de fletxa recta 27"/>
          <p:cNvCxnSpPr/>
          <p:nvPr/>
        </p:nvCxnSpPr>
        <p:spPr>
          <a:xfrm flipH="1">
            <a:off x="6696236" y="3528461"/>
            <a:ext cx="468052" cy="8333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 de fletxa recta 29"/>
          <p:cNvCxnSpPr/>
          <p:nvPr/>
        </p:nvCxnSpPr>
        <p:spPr>
          <a:xfrm>
            <a:off x="7668344" y="3528461"/>
            <a:ext cx="252028" cy="764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22431" y="5589240"/>
            <a:ext cx="3816424" cy="100811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schemeClr val="tx1"/>
                </a:solidFill>
              </a:rPr>
              <a:t>L’oferta </a:t>
            </a:r>
            <a:r>
              <a:rPr lang="ca-ES" dirty="0">
                <a:solidFill>
                  <a:schemeClr val="tx1"/>
                </a:solidFill>
              </a:rPr>
              <a:t>de </a:t>
            </a:r>
            <a:r>
              <a:rPr lang="ca-ES" dirty="0" smtClean="0">
                <a:solidFill>
                  <a:schemeClr val="tx1"/>
                </a:solidFill>
              </a:rPr>
              <a:t>places no és la capacitat!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543800" cy="914400"/>
          </a:xfrm>
        </p:spPr>
        <p:txBody>
          <a:bodyPr/>
          <a:lstStyle/>
          <a:p>
            <a:r>
              <a:rPr lang="ca-ES" dirty="0">
                <a:solidFill>
                  <a:schemeClr val="tx1"/>
                </a:solidFill>
              </a:rPr>
              <a:t>L’EQUIP DE L’ESCOLA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704610" y="1844824"/>
            <a:ext cx="6096000" cy="36575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ca-ES" dirty="0"/>
              <a:t>Equip educatiu format per:</a:t>
            </a:r>
          </a:p>
          <a:p>
            <a:pPr lvl="1">
              <a:lnSpc>
                <a:spcPct val="160000"/>
              </a:lnSpc>
            </a:pPr>
            <a:r>
              <a:rPr lang="ca-ES" dirty="0"/>
              <a:t>Una </a:t>
            </a:r>
            <a:r>
              <a:rPr lang="ca-ES" dirty="0" smtClean="0"/>
              <a:t>educadora </a:t>
            </a:r>
            <a:r>
              <a:rPr lang="ca-ES" dirty="0"/>
              <a:t>tutora per aula.</a:t>
            </a:r>
          </a:p>
          <a:p>
            <a:pPr lvl="1">
              <a:lnSpc>
                <a:spcPct val="160000"/>
              </a:lnSpc>
            </a:pPr>
            <a:r>
              <a:rPr lang="ca-ES" dirty="0"/>
              <a:t>Una </a:t>
            </a:r>
            <a:r>
              <a:rPr lang="ca-ES" dirty="0" smtClean="0"/>
              <a:t>educadora </a:t>
            </a:r>
            <a:r>
              <a:rPr lang="ca-ES" dirty="0"/>
              <a:t>de suport per aula (d’11:30h a 15h</a:t>
            </a:r>
            <a:r>
              <a:rPr lang="ca-ES" dirty="0" smtClean="0"/>
              <a:t>) que també fa suport puntual a l’escola.</a:t>
            </a:r>
            <a:endParaRPr lang="ca-ES" dirty="0"/>
          </a:p>
          <a:p>
            <a:pPr lvl="1">
              <a:lnSpc>
                <a:spcPct val="160000"/>
              </a:lnSpc>
            </a:pPr>
            <a:r>
              <a:rPr lang="ca-ES" dirty="0" smtClean="0"/>
              <a:t>Una educadora </a:t>
            </a:r>
            <a:r>
              <a:rPr lang="ca-ES" dirty="0"/>
              <a:t>complementària.</a:t>
            </a:r>
          </a:p>
          <a:p>
            <a:pPr lvl="1">
              <a:lnSpc>
                <a:spcPct val="160000"/>
              </a:lnSpc>
            </a:pPr>
            <a:r>
              <a:rPr lang="ca-ES" dirty="0"/>
              <a:t>La directora.</a:t>
            </a:r>
          </a:p>
          <a:p>
            <a:pPr>
              <a:lnSpc>
                <a:spcPct val="160000"/>
              </a:lnSpc>
            </a:pPr>
            <a:r>
              <a:rPr lang="ca-ES" dirty="0"/>
              <a:t>Un cuiner i una ajudant de cuina.</a:t>
            </a:r>
          </a:p>
          <a:p>
            <a:pPr>
              <a:lnSpc>
                <a:spcPct val="160000"/>
              </a:lnSpc>
            </a:pPr>
            <a:r>
              <a:rPr lang="ca-ES" dirty="0"/>
              <a:t>Dues feineres.</a:t>
            </a:r>
          </a:p>
          <a:p>
            <a:endParaRPr lang="ca-ES" dirty="0"/>
          </a:p>
          <a:p>
            <a:pPr marL="18288" indent="0">
              <a:buNone/>
            </a:pPr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273" y="3933056"/>
            <a:ext cx="3420958" cy="2274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95536" y="431402"/>
            <a:ext cx="5400600" cy="1143000"/>
          </a:xfrm>
        </p:spPr>
        <p:txBody>
          <a:bodyPr>
            <a:normAutofit fontScale="90000"/>
          </a:bodyPr>
          <a:lstStyle/>
          <a:p>
            <a:r>
              <a:rPr lang="ca-ES" dirty="0">
                <a:solidFill>
                  <a:schemeClr val="tx1"/>
                </a:solidFill>
              </a:rPr>
              <a:t>Sortides fora de l’escola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680021" y="1517526"/>
            <a:ext cx="5688632" cy="183946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ca-ES" dirty="0"/>
              <a:t>Només les fan els dos grups de grans, en sortides </a:t>
            </a:r>
            <a:r>
              <a:rPr lang="ca-ES" dirty="0" smtClean="0"/>
              <a:t>matinals, </a:t>
            </a:r>
            <a:r>
              <a:rPr lang="ca-ES" dirty="0"/>
              <a:t>podent tornar a dinar a l’escola i d’entorn proper (biblioteca Fort Pienc, l’Auditori, </a:t>
            </a:r>
            <a:r>
              <a:rPr lang="ca-ES" dirty="0" smtClean="0"/>
              <a:t>Escola </a:t>
            </a:r>
            <a:r>
              <a:rPr lang="ca-ES" dirty="0"/>
              <a:t>Fort </a:t>
            </a:r>
            <a:r>
              <a:rPr lang="ca-ES" dirty="0" err="1" smtClean="0"/>
              <a:t>Pienc</a:t>
            </a:r>
            <a:r>
              <a:rPr lang="ca-ES" dirty="0" smtClean="0"/>
              <a:t>...).</a:t>
            </a:r>
            <a:endParaRPr lang="ca-ES" dirty="0"/>
          </a:p>
        </p:txBody>
      </p:sp>
      <p:sp>
        <p:nvSpPr>
          <p:cNvPr id="5" name="Contenidor de contingut 2"/>
          <p:cNvSpPr txBox="1">
            <a:spLocks/>
          </p:cNvSpPr>
          <p:nvPr/>
        </p:nvSpPr>
        <p:spPr>
          <a:xfrm>
            <a:off x="682842" y="3928492"/>
            <a:ext cx="6777317" cy="243251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ca-ES" dirty="0"/>
              <a:t>A l’escola agafem la definició de salut que fa </a:t>
            </a:r>
            <a:r>
              <a:rPr lang="ca-ES" dirty="0" smtClean="0"/>
              <a:t>l’Organització </a:t>
            </a:r>
            <a:r>
              <a:rPr lang="ca-ES" dirty="0"/>
              <a:t>Mundial de la Salut (OMS).   </a:t>
            </a:r>
            <a:r>
              <a:rPr lang="ca-ES" u="sng" dirty="0"/>
              <a:t>Salut és l’estat de complet benestar físic, mental i social, i no solament l'absència de malaltia.</a:t>
            </a:r>
          </a:p>
          <a:p>
            <a:pPr>
              <a:lnSpc>
                <a:spcPct val="170000"/>
              </a:lnSpc>
            </a:pPr>
            <a:r>
              <a:rPr lang="ca-ES" dirty="0"/>
              <a:t>Si l’infant està malalt o no es troba bé, la família no el porta a l’escola i busca una alternativa.</a:t>
            </a:r>
          </a:p>
          <a:p>
            <a:endParaRPr lang="es-ES" u="sng" dirty="0"/>
          </a:p>
          <a:p>
            <a:endParaRPr lang="ca-ES" dirty="0"/>
          </a:p>
        </p:txBody>
      </p:sp>
      <p:sp>
        <p:nvSpPr>
          <p:cNvPr id="6" name="Títol 1"/>
          <p:cNvSpPr txBox="1">
            <a:spLocks/>
          </p:cNvSpPr>
          <p:nvPr/>
        </p:nvSpPr>
        <p:spPr>
          <a:xfrm>
            <a:off x="559128" y="3356992"/>
            <a:ext cx="7024744" cy="571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a-ES" dirty="0">
                <a:solidFill>
                  <a:schemeClr val="tx1"/>
                </a:solidFill>
              </a:rPr>
              <a:t>Aspectes de salut</a:t>
            </a: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34" y="404664"/>
            <a:ext cx="2581275" cy="1771650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0" t="33771" r="36385" b="15272"/>
          <a:stretch/>
        </p:blipFill>
        <p:spPr>
          <a:xfrm>
            <a:off x="6660232" y="5705248"/>
            <a:ext cx="2142269" cy="896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34685" y="33520"/>
            <a:ext cx="8025747" cy="1143000"/>
          </a:xfrm>
        </p:spPr>
        <p:txBody>
          <a:bodyPr>
            <a:normAutofit/>
          </a:bodyPr>
          <a:lstStyle/>
          <a:p>
            <a:r>
              <a:rPr lang="ca-ES" dirty="0">
                <a:solidFill>
                  <a:schemeClr val="tx1"/>
                </a:solidFill>
              </a:rPr>
              <a:t>DADES ECONÒMIQUES</a:t>
            </a:r>
          </a:p>
        </p:txBody>
      </p:sp>
      <p:sp>
        <p:nvSpPr>
          <p:cNvPr id="5" name="QuadreDeText 4"/>
          <p:cNvSpPr txBox="1"/>
          <p:nvPr/>
        </p:nvSpPr>
        <p:spPr>
          <a:xfrm>
            <a:off x="611560" y="1176520"/>
            <a:ext cx="3456384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/>
              <a:t>Sistema de tarifació social:</a:t>
            </a:r>
          </a:p>
          <a:p>
            <a:pPr>
              <a:lnSpc>
                <a:spcPct val="150000"/>
              </a:lnSpc>
            </a:pPr>
            <a:r>
              <a:rPr lang="ca-ES" dirty="0" smtClean="0"/>
              <a:t>No </a:t>
            </a:r>
            <a:r>
              <a:rPr lang="ca-ES" dirty="0"/>
              <a:t>cal sol·licitar ajuts, perquè si en el moment de la matrícula sol·liciteu la tarifació social, la quota adjudicada ja tindrà en compte els ingressos familiars. </a:t>
            </a:r>
          </a:p>
          <a:p>
            <a:pPr>
              <a:lnSpc>
                <a:spcPct val="150000"/>
              </a:lnSpc>
            </a:pPr>
            <a:r>
              <a:rPr lang="ca-ES" dirty="0" smtClean="0"/>
              <a:t>Les </a:t>
            </a:r>
            <a:r>
              <a:rPr lang="ca-ES" dirty="0"/>
              <a:t>famílies poden fer el càlcul estimat de la tarifa a través del simulador de quota en línia a:</a:t>
            </a:r>
          </a:p>
          <a:p>
            <a:r>
              <a:rPr lang="ca-E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</a:p>
          <a:p>
            <a:endParaRPr lang="ca-ES" dirty="0"/>
          </a:p>
          <a:p>
            <a:endParaRPr lang="es-ES" dirty="0"/>
          </a:p>
        </p:txBody>
      </p:sp>
      <p:sp>
        <p:nvSpPr>
          <p:cNvPr id="4" name="QuadreDeText 3"/>
          <p:cNvSpPr txBox="1"/>
          <p:nvPr/>
        </p:nvSpPr>
        <p:spPr>
          <a:xfrm>
            <a:off x="611560" y="6171197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/>
              <a:t>https://ajuntament.barcelona.cat/escolesbressol/ebmeltrendelfortpienc</a:t>
            </a: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46" y="1556792"/>
            <a:ext cx="4788024" cy="286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2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3568" y="332656"/>
            <a:ext cx="7704856" cy="12961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800" b="1" dirty="0">
                <a:solidFill>
                  <a:schemeClr val="tx1"/>
                </a:solidFill>
              </a:rPr>
              <a:t>L’oferta de places per al curs </a:t>
            </a:r>
            <a:r>
              <a:rPr lang="ca-ES" sz="2800" b="1" dirty="0" smtClean="0">
                <a:solidFill>
                  <a:schemeClr val="tx1"/>
                </a:solidFill>
              </a:rPr>
              <a:t>2024/2025</a:t>
            </a:r>
            <a:endParaRPr lang="es-ES" dirty="0"/>
          </a:p>
        </p:txBody>
      </p:sp>
      <p:sp>
        <p:nvSpPr>
          <p:cNvPr id="9" name="QuadreDeText 8"/>
          <p:cNvSpPr txBox="1"/>
          <p:nvPr/>
        </p:nvSpPr>
        <p:spPr>
          <a:xfrm>
            <a:off x="755576" y="1700808"/>
            <a:ext cx="75608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/>
              <a:t>A partir del 2 de maig de2024, podeu </a:t>
            </a:r>
            <a:r>
              <a:rPr lang="ca-ES" sz="2000" dirty="0"/>
              <a:t>consultar l’oferta de places de totes les Escoles Bressol Municipals de Barcelona al web https://ajuntament.barcelona.cat/escolesbressol/ebmeltrendelfortpienc.</a:t>
            </a:r>
          </a:p>
          <a:p>
            <a:r>
              <a:rPr lang="ca-ES" dirty="0"/>
              <a:t>	</a:t>
            </a:r>
            <a:endParaRPr lang="es-ES" dirty="0"/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56992"/>
            <a:ext cx="354589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3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059628" y="332656"/>
            <a:ext cx="7024744" cy="1143000"/>
          </a:xfrm>
        </p:spPr>
        <p:txBody>
          <a:bodyPr/>
          <a:lstStyle/>
          <a:p>
            <a:r>
              <a:rPr lang="ca-ES" dirty="0">
                <a:solidFill>
                  <a:schemeClr val="tx1"/>
                </a:solidFill>
              </a:rPr>
              <a:t>Què oferim?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99592" y="1412776"/>
            <a:ext cx="7498080" cy="2485256"/>
          </a:xfrm>
        </p:spPr>
        <p:txBody>
          <a:bodyPr>
            <a:normAutofit/>
          </a:bodyPr>
          <a:lstStyle/>
          <a:p>
            <a:r>
              <a:rPr lang="ca-ES" dirty="0"/>
              <a:t>Oferim l'espai, l'ambient estable i els recursos necessaris perquè </a:t>
            </a:r>
            <a:r>
              <a:rPr lang="ca-ES" dirty="0" err="1"/>
              <a:t>l'infant</a:t>
            </a:r>
            <a:r>
              <a:rPr lang="ca-ES" dirty="0"/>
              <a:t> es pugui convertir en un petit investigador que, a través de les diferents propostes, faci petits i grans descobriments. </a:t>
            </a:r>
          </a:p>
        </p:txBody>
      </p:sp>
      <p:sp>
        <p:nvSpPr>
          <p:cNvPr id="5" name="Títol 1"/>
          <p:cNvSpPr txBox="1">
            <a:spLocks/>
          </p:cNvSpPr>
          <p:nvPr/>
        </p:nvSpPr>
        <p:spPr>
          <a:xfrm>
            <a:off x="2463363" y="3347232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a-ES" dirty="0" smtClean="0">
                <a:solidFill>
                  <a:schemeClr val="tx1"/>
                </a:solidFill>
              </a:rPr>
              <a:t>LA FAMILIARITZACIÓ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2771800" y="4497933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Una adaptació progressiva i individualitzada totalment a les necessitats de cada infant i família. No tenim un calendari d’adaptació, sinó que abans de començar el curs, ens reunim amb cada família de forma individualitzada i conjuntament, decidim com farem l’adaptació amb el seu fill i la seva filla.</a:t>
            </a:r>
            <a:endParaRPr lang="es-ES" dirty="0"/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6" t="9937" b="27044"/>
          <a:stretch/>
        </p:blipFill>
        <p:spPr>
          <a:xfrm>
            <a:off x="611560" y="3717032"/>
            <a:ext cx="1978978" cy="2294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2">
            <a:extLst>
              <a:ext uri="{FF2B5EF4-FFF2-40B4-BE49-F238E27FC236}">
                <a16:creationId xmlns:a16="http://schemas.microsoft.com/office/drawing/2014/main" xmlns="" id="{2FD77787-4251-4644-A396-7B6CC9011AB7}"/>
              </a:ext>
            </a:extLst>
          </p:cNvPr>
          <p:cNvSpPr txBox="1">
            <a:spLocks/>
          </p:cNvSpPr>
          <p:nvPr/>
        </p:nvSpPr>
        <p:spPr>
          <a:xfrm>
            <a:off x="503548" y="1196752"/>
            <a:ext cx="8136904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a-ES" sz="4400" dirty="0">
                <a:solidFill>
                  <a:schemeClr val="accent1">
                    <a:lumMod val="75000"/>
                  </a:schemeClr>
                </a:solidFill>
              </a:rPr>
              <a:t>PREINSCRIPCIÓ I MATRÍCULA CURS </a:t>
            </a:r>
            <a:r>
              <a:rPr lang="ca-ES" sz="4400" dirty="0" smtClean="0">
                <a:solidFill>
                  <a:schemeClr val="accent1">
                    <a:lumMod val="75000"/>
                  </a:schemeClr>
                </a:solidFill>
              </a:rPr>
              <a:t>2024/2025</a:t>
            </a:r>
            <a:endParaRPr lang="es-E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ítol 4">
            <a:extLst>
              <a:ext uri="{FF2B5EF4-FFF2-40B4-BE49-F238E27FC236}">
                <a16:creationId xmlns:a16="http://schemas.microsoft.com/office/drawing/2014/main" xmlns="" id="{B7E4FF2E-F304-4C89-BA00-C7BCD8007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505835"/>
            <a:ext cx="7543800" cy="2867381"/>
          </a:xfrm>
        </p:spPr>
        <p:txBody>
          <a:bodyPr/>
          <a:lstStyle/>
          <a:p>
            <a:r>
              <a:rPr lang="ca-ES" sz="1400" dirty="0">
                <a:effectLst/>
              </a:rPr>
              <a:t/>
            </a:r>
            <a:br>
              <a:rPr lang="ca-ES" sz="1400" dirty="0">
                <a:effectLst/>
              </a:rPr>
            </a:br>
            <a:endParaRPr lang="ca-ES" dirty="0"/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xmlns="" id="{18BB5F7E-CB17-478F-B695-B8E96177C215}"/>
              </a:ext>
            </a:extLst>
          </p:cNvPr>
          <p:cNvSpPr txBox="1"/>
          <p:nvPr/>
        </p:nvSpPr>
        <p:spPr>
          <a:xfrm>
            <a:off x="503548" y="2420888"/>
            <a:ext cx="5927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chemeClr val="accent1">
                    <a:lumMod val="75000"/>
                  </a:schemeClr>
                </a:solidFill>
              </a:rPr>
              <a:t>ATENCIÓ</a:t>
            </a:r>
            <a:r>
              <a:rPr lang="ca-ES" sz="28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ca-ES" sz="2800" b="1" dirty="0" smtClean="0">
                <a:solidFill>
                  <a:schemeClr val="accent1">
                    <a:lumMod val="75000"/>
                  </a:schemeClr>
                </a:solidFill>
              </a:rPr>
              <a:t>PREINSCRIPCIÓ </a:t>
            </a:r>
            <a:r>
              <a:rPr lang="ca-ES" sz="2800" b="1" dirty="0">
                <a:solidFill>
                  <a:schemeClr val="accent1">
                    <a:lumMod val="75000"/>
                  </a:schemeClr>
                </a:solidFill>
              </a:rPr>
              <a:t>TELEMÀTICA</a:t>
            </a:r>
            <a:r>
              <a:rPr lang="ca-ES" sz="2800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ca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xmlns="" id="{372686C6-AA7D-48FC-8145-05FC7AE7682E}"/>
              </a:ext>
            </a:extLst>
          </p:cNvPr>
          <p:cNvSpPr txBox="1"/>
          <p:nvPr/>
        </p:nvSpPr>
        <p:spPr>
          <a:xfrm>
            <a:off x="761988" y="3802033"/>
            <a:ext cx="822243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 través </a:t>
            </a:r>
            <a:r>
              <a:rPr lang="es-ES" dirty="0"/>
              <a:t>de </a:t>
            </a:r>
            <a:r>
              <a:rPr lang="es-ES" dirty="0" err="1"/>
              <a:t>l’enllaç</a:t>
            </a:r>
            <a:r>
              <a:rPr lang="es-ES" dirty="0"/>
              <a:t> de </a:t>
            </a:r>
            <a:r>
              <a:rPr lang="es-ES" dirty="0" err="1"/>
              <a:t>preinscripció</a:t>
            </a:r>
            <a:r>
              <a:rPr lang="es-ES" dirty="0"/>
              <a:t> del web de </a:t>
            </a:r>
            <a:r>
              <a:rPr lang="es-ES" dirty="0" err="1"/>
              <a:t>l'Ajuntament</a:t>
            </a:r>
            <a:r>
              <a:rPr lang="es-ES" dirty="0"/>
              <a:t> de Barcelona: http://www.barcelona.cat/escolesbressol/preinscripcio</a:t>
            </a:r>
            <a:endParaRPr lang="ca-ES" dirty="0"/>
          </a:p>
          <a:p>
            <a:endParaRPr lang="ca-ES" dirty="0"/>
          </a:p>
          <a:p>
            <a:r>
              <a:rPr lang="ca-ES" sz="1600" dirty="0"/>
              <a:t>Tota la informació la trobareu al </a:t>
            </a:r>
            <a:r>
              <a:rPr lang="ca-ES" sz="1600" dirty="0" smtClean="0"/>
              <a:t>web:</a:t>
            </a:r>
            <a:endParaRPr lang="ca-ES" sz="1600" dirty="0"/>
          </a:p>
          <a:p>
            <a:r>
              <a:rPr lang="ca-ES" sz="1600" dirty="0"/>
              <a:t> https://ajuntament.barcelona.cat/escolesbressol/ebmeltrendelfortpienc</a:t>
            </a: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48120"/>
            <a:ext cx="2119068" cy="2353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QuadreDeText 6"/>
          <p:cNvSpPr txBox="1"/>
          <p:nvPr/>
        </p:nvSpPr>
        <p:spPr>
          <a:xfrm>
            <a:off x="611560" y="5211135"/>
            <a:ext cx="7920880" cy="102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1400" dirty="0" smtClean="0">
                <a:solidFill>
                  <a:schemeClr val="accent1">
                    <a:lumMod val="75000"/>
                  </a:schemeClr>
                </a:solidFill>
              </a:rPr>
              <a:t>Un cop feta la preinscripció, si voleu assegurar-vos que tot és correcte, </a:t>
            </a:r>
            <a:r>
              <a:rPr lang="ca-ES" sz="1400" b="1" dirty="0" smtClean="0">
                <a:solidFill>
                  <a:schemeClr val="accent1">
                    <a:lumMod val="75000"/>
                  </a:schemeClr>
                </a:solidFill>
              </a:rPr>
              <a:t>l’endemà </a:t>
            </a:r>
            <a:r>
              <a:rPr lang="ca-ES" sz="1400" dirty="0" smtClean="0">
                <a:solidFill>
                  <a:schemeClr val="accent1">
                    <a:lumMod val="75000"/>
                  </a:schemeClr>
                </a:solidFill>
              </a:rPr>
              <a:t>d’haver-la realitzat, podeu trucar a l’escola o enviar un correu electrònic. </a:t>
            </a:r>
            <a:r>
              <a:rPr lang="ca-ES" sz="1400" b="1" dirty="0" smtClean="0">
                <a:solidFill>
                  <a:schemeClr val="accent1">
                    <a:lumMod val="75000"/>
                  </a:schemeClr>
                </a:solidFill>
              </a:rPr>
              <a:t>Però espereu-vos l’endemà d’haver fet la preinscripció telemàtica!</a:t>
            </a:r>
            <a:endParaRPr lang="ca-E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5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adreDeText 6"/>
          <p:cNvSpPr txBox="1"/>
          <p:nvPr/>
        </p:nvSpPr>
        <p:spPr>
          <a:xfrm>
            <a:off x="581594" y="530120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713021" y="1105558"/>
            <a:ext cx="9036496" cy="8640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http://www.barcelona.cat/escolesbressol/preinscripcio</a:t>
            </a:r>
            <a:endParaRPr lang="ca-E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a-ES" dirty="0"/>
          </a:p>
        </p:txBody>
      </p:sp>
      <p:sp>
        <p:nvSpPr>
          <p:cNvPr id="10" name="Llàgrima 9"/>
          <p:cNvSpPr/>
          <p:nvPr/>
        </p:nvSpPr>
        <p:spPr>
          <a:xfrm>
            <a:off x="92434" y="1944935"/>
            <a:ext cx="3471454" cy="18002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Aquesta aplicació no estarà operativa fins al primer dia de la preinscripció.</a:t>
            </a:r>
            <a:endParaRPr lang="es-ES" dirty="0"/>
          </a:p>
        </p:txBody>
      </p:sp>
      <p:sp>
        <p:nvSpPr>
          <p:cNvPr id="11" name="Títol 10"/>
          <p:cNvSpPr>
            <a:spLocks noGrp="1"/>
          </p:cNvSpPr>
          <p:nvPr>
            <p:ph type="title"/>
          </p:nvPr>
        </p:nvSpPr>
        <p:spPr>
          <a:xfrm>
            <a:off x="6083" y="13093"/>
            <a:ext cx="7024744" cy="1143000"/>
          </a:xfrm>
        </p:spPr>
        <p:txBody>
          <a:bodyPr/>
          <a:lstStyle/>
          <a:p>
            <a:r>
              <a:rPr lang="ca-ES" dirty="0">
                <a:solidFill>
                  <a:schemeClr val="tx1"/>
                </a:solidFill>
              </a:rPr>
              <a:t>Preinscripció telemàtica.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" name="Llàgrima 12"/>
          <p:cNvSpPr/>
          <p:nvPr/>
        </p:nvSpPr>
        <p:spPr>
          <a:xfrm rot="20555803">
            <a:off x="4229610" y="1969734"/>
            <a:ext cx="3684817" cy="343510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>
                <a:solidFill>
                  <a:schemeClr val="bg1"/>
                </a:solidFill>
              </a:rPr>
              <a:t>Només una sol·licitud! La presentació de més d’una comporta la invalidació dels drets de prioritat que puguin correspondre. Per a llars d’infants públiques de municipis diferents es pot presentar una sol·licitud per a cada municipi.</a:t>
            </a:r>
            <a:endParaRPr lang="es-ES" sz="1600" b="1" dirty="0">
              <a:solidFill>
                <a:schemeClr val="bg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53" y="188640"/>
            <a:ext cx="1567061" cy="156706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92434" y="3861048"/>
            <a:ext cx="5199646" cy="201622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b="1" dirty="0" smtClean="0">
              <a:solidFill>
                <a:schemeClr val="bg1"/>
              </a:solidFill>
            </a:endParaRPr>
          </a:p>
          <a:p>
            <a:pPr algn="ctr"/>
            <a:r>
              <a:rPr lang="ca-ES" sz="1400" b="1" dirty="0" smtClean="0">
                <a:solidFill>
                  <a:schemeClr val="bg1"/>
                </a:solidFill>
              </a:rPr>
              <a:t>En </a:t>
            </a:r>
            <a:r>
              <a:rPr lang="ca-ES" sz="1400" b="1" dirty="0">
                <a:solidFill>
                  <a:schemeClr val="bg1"/>
                </a:solidFill>
              </a:rPr>
              <a:t>el moment de fer la preinscripció telemàticament veuran que poden triar varies escoles. Han de posar-les per ordre de prioritat.  El barem s'aplica en relació al centre demanat en primer lloc i es manté per a la resta de peticions.</a:t>
            </a:r>
            <a:endParaRPr lang="es-ES" sz="1400" b="1" dirty="0">
              <a:solidFill>
                <a:schemeClr val="bg1"/>
              </a:solidFill>
            </a:endParaRPr>
          </a:p>
          <a:p>
            <a:pPr algn="ctr"/>
            <a:endParaRPr lang="es-ES" dirty="0"/>
          </a:p>
        </p:txBody>
      </p:sp>
      <p:sp>
        <p:nvSpPr>
          <p:cNvPr id="2" name="Oval 1"/>
          <p:cNvSpPr/>
          <p:nvPr/>
        </p:nvSpPr>
        <p:spPr>
          <a:xfrm>
            <a:off x="5868144" y="5157192"/>
            <a:ext cx="2624763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Som escola municipal! Important per a la preinscripció!</a:t>
            </a:r>
          </a:p>
        </p:txBody>
      </p:sp>
    </p:spTree>
    <p:extLst>
      <p:ext uri="{BB962C8B-B14F-4D97-AF65-F5344CB8AC3E}">
        <p14:creationId xmlns:p14="http://schemas.microsoft.com/office/powerpoint/2010/main" val="22468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16726" y="131623"/>
            <a:ext cx="4042792" cy="1143000"/>
          </a:xfrm>
        </p:spPr>
        <p:txBody>
          <a:bodyPr>
            <a:normAutofit fontScale="90000"/>
          </a:bodyPr>
          <a:lstStyle/>
          <a:p>
            <a:r>
              <a:rPr lang="ca-ES" dirty="0">
                <a:solidFill>
                  <a:schemeClr val="tx1"/>
                </a:solidFill>
              </a:rPr>
              <a:t>Com funciona?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635896" y="1150642"/>
            <a:ext cx="3816424" cy="1388364"/>
          </a:xfrm>
        </p:spPr>
        <p:txBody>
          <a:bodyPr>
            <a:normAutofit/>
          </a:bodyPr>
          <a:lstStyle/>
          <a:p>
            <a:r>
              <a:rPr lang="ca-ES" dirty="0" smtClean="0"/>
              <a:t>Preinscripció</a:t>
            </a:r>
            <a:endParaRPr lang="ca-ES" dirty="0"/>
          </a:p>
          <a:p>
            <a:r>
              <a:rPr lang="ca-ES" dirty="0" err="1"/>
              <a:t>Baremació</a:t>
            </a:r>
            <a:r>
              <a:rPr lang="ca-ES" dirty="0"/>
              <a:t> / sorteig</a:t>
            </a:r>
          </a:p>
          <a:p>
            <a:r>
              <a:rPr lang="ca-ES" dirty="0"/>
              <a:t>Matrícula</a:t>
            </a:r>
          </a:p>
        </p:txBody>
      </p:sp>
      <p:sp>
        <p:nvSpPr>
          <p:cNvPr id="6" name="Títol 1"/>
          <p:cNvSpPr txBox="1">
            <a:spLocks/>
          </p:cNvSpPr>
          <p:nvPr/>
        </p:nvSpPr>
        <p:spPr>
          <a:xfrm>
            <a:off x="233703" y="1267040"/>
            <a:ext cx="7024744" cy="11555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539552" y="2380435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Quan hi ha més demanda que oferta, s’ordenen les preinscripcions segons els punts que tingui cadascuna. De més punts, a menys punts!</a:t>
            </a:r>
          </a:p>
          <a:p>
            <a:endParaRPr lang="ca-ES" dirty="0"/>
          </a:p>
          <a:p>
            <a:r>
              <a:rPr lang="ca-ES" dirty="0"/>
              <a:t>Si, tot i ordenant-ho per puntuació, hi ha encara un empat, es fa servir el número aleatori que donen a cada infant. I es mira el n. de tall que ha sortit del sorteig i van entrant de forma correlativa.</a:t>
            </a:r>
            <a:endParaRPr lang="es-ES" dirty="0"/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93096"/>
            <a:ext cx="355753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9480" y="1143977"/>
            <a:ext cx="280831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Criteris generals.</a:t>
            </a:r>
          </a:p>
        </p:txBody>
      </p:sp>
      <p:sp>
        <p:nvSpPr>
          <p:cNvPr id="4" name="Fletxa dreta 3"/>
          <p:cNvSpPr/>
          <p:nvPr/>
        </p:nvSpPr>
        <p:spPr>
          <a:xfrm rot="1773279">
            <a:off x="1481443" y="2832830"/>
            <a:ext cx="2232248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Hi ha més demanda que oferta?</a:t>
            </a:r>
          </a:p>
        </p:txBody>
      </p:sp>
      <p:sp>
        <p:nvSpPr>
          <p:cNvPr id="9" name="Oval 8"/>
          <p:cNvSpPr/>
          <p:nvPr/>
        </p:nvSpPr>
        <p:spPr>
          <a:xfrm>
            <a:off x="3235792" y="3506874"/>
            <a:ext cx="2880320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800" b="1" dirty="0"/>
              <a:t>+</a:t>
            </a:r>
            <a:r>
              <a:rPr lang="ca-ES" dirty="0"/>
              <a:t> Criteris complementaris.</a:t>
            </a:r>
          </a:p>
        </p:txBody>
      </p:sp>
      <p:sp>
        <p:nvSpPr>
          <p:cNvPr id="10" name="Fletxa dreta 9"/>
          <p:cNvSpPr/>
          <p:nvPr/>
        </p:nvSpPr>
        <p:spPr>
          <a:xfrm rot="991065">
            <a:off x="5117610" y="5021166"/>
            <a:ext cx="1728192" cy="104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Hi ha empat?</a:t>
            </a:r>
          </a:p>
        </p:txBody>
      </p:sp>
      <p:sp>
        <p:nvSpPr>
          <p:cNvPr id="11" name="Oval 10"/>
          <p:cNvSpPr/>
          <p:nvPr/>
        </p:nvSpPr>
        <p:spPr>
          <a:xfrm>
            <a:off x="6804248" y="5249994"/>
            <a:ext cx="180020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Sorteig</a:t>
            </a:r>
          </a:p>
        </p:txBody>
      </p:sp>
      <p:sp>
        <p:nvSpPr>
          <p:cNvPr id="12" name="QuadreDeText 11"/>
          <p:cNvSpPr txBox="1"/>
          <p:nvPr/>
        </p:nvSpPr>
        <p:spPr>
          <a:xfrm>
            <a:off x="1259632" y="620688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I com funciona això dels punts?</a:t>
            </a:r>
          </a:p>
        </p:txBody>
      </p:sp>
    </p:spTree>
    <p:extLst>
      <p:ext uri="{BB962C8B-B14F-4D97-AF65-F5344CB8AC3E}">
        <p14:creationId xmlns:p14="http://schemas.microsoft.com/office/powerpoint/2010/main" val="9594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>
            <a:extLst>
              <a:ext uri="{FF2B5EF4-FFF2-40B4-BE49-F238E27FC236}">
                <a16:creationId xmlns:a16="http://schemas.microsoft.com/office/drawing/2014/main" xmlns="" id="{F9079F99-132A-4E76-B205-7A0F0CAEA67D}"/>
              </a:ext>
            </a:extLst>
          </p:cNvPr>
          <p:cNvSpPr txBox="1"/>
          <p:nvPr/>
        </p:nvSpPr>
        <p:spPr>
          <a:xfrm>
            <a:off x="323528" y="260648"/>
            <a:ext cx="842493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u="sng" dirty="0" smtClean="0">
                <a:solidFill>
                  <a:schemeClr val="accent1">
                    <a:lumMod val="50000"/>
                  </a:schemeClr>
                </a:solidFill>
              </a:rPr>
              <a:t>Criteris </a:t>
            </a:r>
            <a:r>
              <a:rPr lang="ca-ES" sz="2400" b="1" u="sng" dirty="0">
                <a:solidFill>
                  <a:schemeClr val="accent1">
                    <a:lumMod val="50000"/>
                  </a:schemeClr>
                </a:solidFill>
              </a:rPr>
              <a:t>generals:</a:t>
            </a:r>
          </a:p>
          <a:p>
            <a:endParaRPr lang="ca-ES" u="sng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dirty="0"/>
              <a:t>Existència de </a:t>
            </a:r>
            <a:r>
              <a:rPr lang="ca-ES" b="1" dirty="0">
                <a:solidFill>
                  <a:schemeClr val="accent1">
                    <a:lumMod val="50000"/>
                  </a:schemeClr>
                </a:solidFill>
              </a:rPr>
              <a:t>germans</a:t>
            </a:r>
            <a:r>
              <a:rPr lang="ca-ES" dirty="0">
                <a:solidFill>
                  <a:srgbClr val="FFFF00"/>
                </a:solidFill>
              </a:rPr>
              <a:t> </a:t>
            </a:r>
            <a:r>
              <a:rPr lang="ca-ES" dirty="0"/>
              <a:t>escolaritzats al centre quan aquests hi estan escolaritzats en el moment de presentar la sol·licitud de preinscripció. </a:t>
            </a:r>
            <a:r>
              <a:rPr lang="ca-ES" b="1" dirty="0">
                <a:solidFill>
                  <a:schemeClr val="accent1">
                    <a:lumMod val="50000"/>
                  </a:schemeClr>
                </a:solidFill>
              </a:rPr>
              <a:t>50 punts</a:t>
            </a:r>
            <a:r>
              <a:rPr lang="ca-ES" dirty="0"/>
              <a:t>.</a:t>
            </a:r>
          </a:p>
          <a:p>
            <a:endParaRPr lang="ca-ES" dirty="0"/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ca-ES" dirty="0"/>
              <a:t>Renda anual de la unitat familiar</a:t>
            </a:r>
            <a:r>
              <a:rPr lang="ca-ES" b="1" dirty="0"/>
              <a:t>. </a:t>
            </a:r>
            <a:r>
              <a:rPr lang="ca-ES" dirty="0"/>
              <a:t>Quan el pare o mare o tutor o tutora siguin beneficiaris de l’ajut de la </a:t>
            </a:r>
            <a:r>
              <a:rPr lang="ca-ES" b="1" dirty="0">
                <a:solidFill>
                  <a:schemeClr val="accent1">
                    <a:lumMod val="50000"/>
                  </a:schemeClr>
                </a:solidFill>
              </a:rPr>
              <a:t>renda garantida de ciutadania </a:t>
            </a:r>
            <a:r>
              <a:rPr lang="ca-ES" dirty="0"/>
              <a:t>o document de </a:t>
            </a:r>
            <a:r>
              <a:rPr lang="ca-ES" b="1" dirty="0">
                <a:solidFill>
                  <a:schemeClr val="accent1">
                    <a:lumMod val="50000"/>
                  </a:schemeClr>
                </a:solidFill>
              </a:rPr>
              <a:t>l’ingrés Mínim Vital de la Seguretat Social</a:t>
            </a:r>
            <a:r>
              <a:rPr lang="ca-ES" dirty="0"/>
              <a:t>. </a:t>
            </a:r>
            <a:r>
              <a:rPr lang="ca-ES" b="1" dirty="0">
                <a:solidFill>
                  <a:schemeClr val="accent1">
                    <a:lumMod val="50000"/>
                  </a:schemeClr>
                </a:solidFill>
              </a:rPr>
              <a:t>15 punts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a-E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b="1" dirty="0"/>
              <a:t>Proximitat</a:t>
            </a:r>
            <a:r>
              <a:rPr lang="ca-ES" dirty="0"/>
              <a:t> del domicili de l’alumne al centre o, si escau, proximitat del lloc de treball del pare o mare, tutor o tutora o guardador/a de fet (en el sentit de guarda legal previst al dret civil català o de resolució d’acolliment del Departament de Treball, Afers Socials i Famílies):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ca-ES" dirty="0"/>
              <a:t>Domicili dins l’àrea d’influència del centre. </a:t>
            </a:r>
            <a:r>
              <a:rPr lang="ca-ES" b="1" dirty="0">
                <a:solidFill>
                  <a:schemeClr val="accent1">
                    <a:lumMod val="50000"/>
                  </a:schemeClr>
                </a:solidFill>
              </a:rPr>
              <a:t>30 punts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ca-ES" dirty="0"/>
              <a:t>Domicili dins del municipi de Barcelona però fora de de l’àrea d’influència del centre. 15 punts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ca-ES" dirty="0"/>
              <a:t>Domicili fora del municipi de Barcelona. 0 punts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ca-ES" dirty="0"/>
              <a:t>Quan a instància del pare o mare, tutor o tutora, es prengui en consideració en comptes del domicili, l’adreça del lloc de treball d’un d’ells, i aquesta és dins l’àrea d’influència del centre. 10 punts.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778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>
            <a:extLst>
              <a:ext uri="{FF2B5EF4-FFF2-40B4-BE49-F238E27FC236}">
                <a16:creationId xmlns:a16="http://schemas.microsoft.com/office/drawing/2014/main" xmlns="" id="{4DF8ECC5-0A61-4E3D-A601-AFBD0ECB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22920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ca-ES" sz="4400" b="1" u="sng" dirty="0"/>
              <a:t>Com puc saber si tinc els 30 punts d’àrea d’influència?</a:t>
            </a:r>
            <a:br>
              <a:rPr lang="ca-ES" sz="4400" b="1" u="sng" dirty="0"/>
            </a:br>
            <a:r>
              <a:rPr lang="ca-ES" sz="4400" b="1" u="sng" dirty="0"/>
              <a:t/>
            </a:r>
            <a:br>
              <a:rPr lang="ca-ES" sz="4400" b="1" u="sng" dirty="0"/>
            </a:br>
            <a:r>
              <a:rPr lang="ca-ES" sz="2000" dirty="0"/>
              <a:t>En el cas de l’EBM el tren de Fort </a:t>
            </a:r>
            <a:r>
              <a:rPr lang="ca-ES" sz="2000" dirty="0" err="1"/>
              <a:t>Pienc</a:t>
            </a:r>
            <a:r>
              <a:rPr lang="ca-ES" sz="2000" dirty="0"/>
              <a:t>, l’àrea d’influència és:</a:t>
            </a:r>
            <a:br>
              <a:rPr lang="ca-ES" sz="2000" dirty="0"/>
            </a:br>
            <a:r>
              <a:rPr lang="ca-ES" sz="2000" dirty="0"/>
              <a:t>- </a:t>
            </a:r>
            <a:r>
              <a:rPr lang="ca-ES" sz="2000" b="1" dirty="0">
                <a:solidFill>
                  <a:schemeClr val="accent1">
                    <a:lumMod val="50000"/>
                  </a:schemeClr>
                </a:solidFill>
              </a:rPr>
              <a:t>Tot el districte de l’Eixample.</a:t>
            </a:r>
            <a:r>
              <a:rPr lang="ca-ES" sz="2000" dirty="0"/>
              <a:t/>
            </a:r>
            <a:br>
              <a:rPr lang="ca-ES" sz="2000" dirty="0"/>
            </a:br>
            <a:r>
              <a:rPr lang="ca-ES" sz="2000" dirty="0"/>
              <a:t>-  A </a:t>
            </a:r>
            <a:r>
              <a:rPr lang="ca-ES" sz="2000" dirty="0">
                <a:effectLst/>
              </a:rPr>
              <a:t>més del districte de l'Eixample, la </a:t>
            </a:r>
            <a:r>
              <a:rPr lang="ca-ES" sz="2000" dirty="0">
                <a:solidFill>
                  <a:schemeClr val="accent1">
                    <a:lumMod val="50000"/>
                  </a:schemeClr>
                </a:solidFill>
                <a:effectLst/>
              </a:rPr>
              <a:t>zona</a:t>
            </a:r>
            <a:r>
              <a:rPr lang="ca-ES" sz="2000" dirty="0">
                <a:solidFill>
                  <a:srgbClr val="FFFF00"/>
                </a:solidFill>
                <a:effectLst/>
              </a:rPr>
              <a:t> </a:t>
            </a:r>
            <a:r>
              <a:rPr lang="ca-ES" sz="2000" dirty="0">
                <a:effectLst/>
              </a:rPr>
              <a:t>del districte de Sant Martí delimitada pel perímetre format pel carrer Roger de Flor- Carrer Pujades- Avinguda Meridiana i carrer Almogàvers.</a:t>
            </a:r>
            <a:br>
              <a:rPr lang="ca-ES" sz="2000" dirty="0">
                <a:effectLst/>
              </a:rPr>
            </a:br>
            <a:r>
              <a:rPr lang="ca-ES" sz="1400" dirty="0">
                <a:effectLst/>
              </a:rPr>
              <a:t/>
            </a:r>
            <a:br>
              <a:rPr lang="ca-ES" sz="1400" dirty="0">
                <a:effectLst/>
              </a:rPr>
            </a:br>
            <a:endParaRPr lang="ca-ES" sz="1400" b="1" u="sng" dirty="0"/>
          </a:p>
        </p:txBody>
      </p:sp>
      <p:sp>
        <p:nvSpPr>
          <p:cNvPr id="4" name="QuadreDeText 3"/>
          <p:cNvSpPr txBox="1"/>
          <p:nvPr/>
        </p:nvSpPr>
        <p:spPr>
          <a:xfrm>
            <a:off x="683568" y="836712"/>
            <a:ext cx="6912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u="sng" dirty="0">
                <a:solidFill>
                  <a:schemeClr val="accent1">
                    <a:lumMod val="50000"/>
                  </a:schemeClr>
                </a:solidFill>
              </a:rPr>
              <a:t>ATENCIÓ: IMPORTANT!!!!</a:t>
            </a:r>
          </a:p>
          <a:p>
            <a:r>
              <a:rPr lang="ca-ES" dirty="0">
                <a:solidFill>
                  <a:schemeClr val="accent1">
                    <a:lumMod val="50000"/>
                  </a:schemeClr>
                </a:solidFill>
              </a:rPr>
              <a:t>Per donar els punts de proximitat, consultaran el volant de convivència (és com el padró, però que a més d’indicar on viu l’infant, comprova si viu amb el pare/mare que fa la preinscripció).</a:t>
            </a:r>
          </a:p>
        </p:txBody>
      </p:sp>
    </p:spTree>
    <p:extLst>
      <p:ext uri="{BB962C8B-B14F-4D97-AF65-F5344CB8AC3E}">
        <p14:creationId xmlns:p14="http://schemas.microsoft.com/office/powerpoint/2010/main" val="319003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idor de contingut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64804"/>
            <a:ext cx="7259489" cy="5064079"/>
          </a:xfrm>
        </p:spPr>
      </p:pic>
      <p:sp>
        <p:nvSpPr>
          <p:cNvPr id="6" name="Oval 5"/>
          <p:cNvSpPr/>
          <p:nvPr/>
        </p:nvSpPr>
        <p:spPr>
          <a:xfrm>
            <a:off x="107504" y="44624"/>
            <a:ext cx="6192688" cy="33843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  <a:p>
            <a:pPr algn="ctr"/>
            <a:r>
              <a:rPr lang="ca-ES" sz="2000" b="1" dirty="0">
                <a:solidFill>
                  <a:schemeClr val="tx1"/>
                </a:solidFill>
              </a:rPr>
              <a:t>L’àrea d’influència de la nostra  escola és:</a:t>
            </a:r>
          </a:p>
          <a:p>
            <a:pPr algn="ctr"/>
            <a:r>
              <a:rPr lang="ca-ES" sz="2000" b="1" u="sng" dirty="0">
                <a:solidFill>
                  <a:srgbClr val="FF0000"/>
                </a:solidFill>
              </a:rPr>
              <a:t>Tot el districte de l’Eixample</a:t>
            </a:r>
          </a:p>
          <a:p>
            <a:pPr algn="ctr"/>
            <a:r>
              <a:rPr lang="ca-ES" sz="2000" b="1" dirty="0">
                <a:solidFill>
                  <a:srgbClr val="FF0000"/>
                </a:solidFill>
              </a:rPr>
              <a:t>+</a:t>
            </a:r>
          </a:p>
          <a:p>
            <a:pPr algn="ctr"/>
            <a:r>
              <a:rPr lang="ca-ES" sz="2000" dirty="0">
                <a:solidFill>
                  <a:schemeClr val="tx1"/>
                </a:solidFill>
              </a:rPr>
              <a:t>La zona del districte de Sant Martí delimitada pel perímetre format pel carrer Roger de Flor- Carrer Pujades- Avinguda Meridiana i carrer Almogàvers</a:t>
            </a:r>
            <a:r>
              <a:rPr lang="ca-ES" sz="1400" dirty="0">
                <a:solidFill>
                  <a:schemeClr val="tx1"/>
                </a:solidFill>
              </a:rPr>
              <a:t>. </a:t>
            </a:r>
            <a:endParaRPr lang="es-ES" sz="1400" dirty="0">
              <a:solidFill>
                <a:schemeClr val="tx1"/>
              </a:solidFill>
            </a:endParaRPr>
          </a:p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83731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>
            <a:extLst>
              <a:ext uri="{FF2B5EF4-FFF2-40B4-BE49-F238E27FC236}">
                <a16:creationId xmlns:a16="http://schemas.microsoft.com/office/drawing/2014/main" xmlns="" id="{F9079F99-132A-4E76-B205-7A0F0CAEA67D}"/>
              </a:ext>
            </a:extLst>
          </p:cNvPr>
          <p:cNvSpPr txBox="1"/>
          <p:nvPr/>
        </p:nvSpPr>
        <p:spPr>
          <a:xfrm>
            <a:off x="467544" y="260648"/>
            <a:ext cx="777686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  <a:p>
            <a:endParaRPr lang="ca-ES" dirty="0"/>
          </a:p>
          <a:p>
            <a:r>
              <a:rPr lang="ca-ES" sz="2000" b="1" u="sng" dirty="0">
                <a:solidFill>
                  <a:schemeClr val="accent1">
                    <a:lumMod val="50000"/>
                  </a:schemeClr>
                </a:solidFill>
              </a:rPr>
              <a:t>Criteris complementaris:</a:t>
            </a:r>
          </a:p>
          <a:p>
            <a:endParaRPr lang="ca-ES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dirty="0" err="1"/>
              <a:t>Discapacitat</a:t>
            </a:r>
            <a:r>
              <a:rPr lang="es-ES" dirty="0"/>
              <a:t> de </a:t>
            </a:r>
            <a:r>
              <a:rPr lang="es-ES" dirty="0" err="1"/>
              <a:t>l’alumne</a:t>
            </a:r>
            <a:r>
              <a:rPr lang="es-ES" dirty="0"/>
              <a:t>/a, pare, mare o </a:t>
            </a:r>
            <a:r>
              <a:rPr lang="es-ES" dirty="0" err="1"/>
              <a:t>germans</a:t>
            </a:r>
            <a:r>
              <a:rPr lang="es-ES" dirty="0"/>
              <a:t>: 15 </a:t>
            </a:r>
            <a:r>
              <a:rPr lang="es-ES" dirty="0" err="1"/>
              <a:t>punts</a:t>
            </a:r>
            <a:r>
              <a:rPr lang="es-ES" dirty="0"/>
              <a:t>.</a:t>
            </a:r>
          </a:p>
          <a:p>
            <a:pPr marL="285750" indent="-285750">
              <a:buFont typeface="Wingdings" pitchFamily="2" charset="2"/>
              <a:buChar char="q"/>
            </a:pPr>
            <a:endParaRPr lang="es-ES" dirty="0"/>
          </a:p>
          <a:p>
            <a:pPr marL="285750" indent="-285750">
              <a:buFont typeface="Wingdings" pitchFamily="2" charset="2"/>
              <a:buChar char="q"/>
            </a:pPr>
            <a:r>
              <a:rPr lang="es-ES" dirty="0"/>
              <a:t> </a:t>
            </a:r>
            <a:r>
              <a:rPr lang="es-ES" dirty="0" err="1" smtClean="0"/>
              <a:t>Quan</a:t>
            </a:r>
            <a:r>
              <a:rPr lang="es-ES" dirty="0" smtClean="0"/>
              <a:t> </a:t>
            </a:r>
            <a:r>
              <a:rPr lang="es-ES" dirty="0"/>
              <a:t>el pare/mare o tutor/a legal treballa en el centre, en el </a:t>
            </a:r>
            <a:r>
              <a:rPr lang="es-ES" dirty="0" err="1"/>
              <a:t>moment</a:t>
            </a:r>
            <a:r>
              <a:rPr lang="es-ES" dirty="0"/>
              <a:t> de presentar la </a:t>
            </a:r>
            <a:r>
              <a:rPr lang="es-ES" dirty="0" err="1"/>
              <a:t>sol·licitud</a:t>
            </a:r>
            <a:r>
              <a:rPr lang="es-ES" dirty="0"/>
              <a:t> de </a:t>
            </a:r>
            <a:r>
              <a:rPr lang="es-ES" dirty="0" err="1"/>
              <a:t>preinscripció</a:t>
            </a:r>
            <a:r>
              <a:rPr lang="es-ES" dirty="0"/>
              <a:t>: 10 </a:t>
            </a:r>
            <a:r>
              <a:rPr lang="es-ES" dirty="0" err="1"/>
              <a:t>punts</a:t>
            </a:r>
            <a:r>
              <a:rPr lang="es-ES" dirty="0"/>
              <a:t>.</a:t>
            </a:r>
          </a:p>
          <a:p>
            <a:pPr marL="285750" indent="-285750">
              <a:buFont typeface="Wingdings" pitchFamily="2" charset="2"/>
              <a:buChar char="q"/>
            </a:pPr>
            <a:endParaRPr lang="es-ES" dirty="0"/>
          </a:p>
          <a:p>
            <a:pPr marL="285750" indent="-285750">
              <a:buFont typeface="Wingdings" pitchFamily="2" charset="2"/>
              <a:buChar char="q"/>
            </a:pPr>
            <a:r>
              <a:rPr lang="es-ES" dirty="0" err="1"/>
              <a:t>Pel</a:t>
            </a:r>
            <a:r>
              <a:rPr lang="es-ES" dirty="0"/>
              <a:t> </a:t>
            </a:r>
            <a:r>
              <a:rPr lang="es-ES" dirty="0" err="1"/>
              <a:t>fet</a:t>
            </a:r>
            <a:r>
              <a:rPr lang="es-ES" dirty="0"/>
              <a:t> de formar </a:t>
            </a:r>
            <a:r>
              <a:rPr lang="es-ES" dirty="0" err="1"/>
              <a:t>part</a:t>
            </a:r>
            <a:r>
              <a:rPr lang="es-ES" dirty="0"/>
              <a:t> </a:t>
            </a:r>
            <a:r>
              <a:rPr lang="es-ES" dirty="0" err="1"/>
              <a:t>d’una</a:t>
            </a:r>
            <a:r>
              <a:rPr lang="es-ES" dirty="0"/>
              <a:t> </a:t>
            </a:r>
            <a:r>
              <a:rPr lang="es-ES" dirty="0" err="1"/>
              <a:t>família</a:t>
            </a:r>
            <a:r>
              <a:rPr lang="es-ES" dirty="0"/>
              <a:t> </a:t>
            </a:r>
            <a:r>
              <a:rPr lang="es-ES" dirty="0" err="1"/>
              <a:t>nombrosa</a:t>
            </a:r>
            <a:r>
              <a:rPr lang="es-ES" dirty="0"/>
              <a:t>: 10 </a:t>
            </a:r>
            <a:r>
              <a:rPr lang="es-ES" dirty="0" err="1"/>
              <a:t>punts</a:t>
            </a:r>
            <a:r>
              <a:rPr lang="es-ES" dirty="0"/>
              <a:t>.</a:t>
            </a:r>
          </a:p>
          <a:p>
            <a:pPr marL="285750" indent="-285750">
              <a:buFont typeface="Wingdings" pitchFamily="2" charset="2"/>
              <a:buChar char="q"/>
            </a:pPr>
            <a:endParaRPr lang="es-ES" dirty="0"/>
          </a:p>
          <a:p>
            <a:pPr marL="285750" indent="-285750">
              <a:buFont typeface="Wingdings" pitchFamily="2" charset="2"/>
              <a:buChar char="q"/>
            </a:pPr>
            <a:r>
              <a:rPr lang="es-ES" dirty="0" err="1"/>
              <a:t>Pel</a:t>
            </a:r>
            <a:r>
              <a:rPr lang="es-ES" dirty="0"/>
              <a:t> </a:t>
            </a:r>
            <a:r>
              <a:rPr lang="es-ES" dirty="0" err="1"/>
              <a:t>fet</a:t>
            </a:r>
            <a:r>
              <a:rPr lang="es-ES" dirty="0"/>
              <a:t> de formar </a:t>
            </a:r>
            <a:r>
              <a:rPr lang="es-ES" dirty="0" err="1"/>
              <a:t>part</a:t>
            </a:r>
            <a:r>
              <a:rPr lang="es-ES" dirty="0"/>
              <a:t> </a:t>
            </a:r>
            <a:r>
              <a:rPr lang="es-ES" dirty="0" err="1"/>
              <a:t>d’una</a:t>
            </a:r>
            <a:r>
              <a:rPr lang="es-ES" dirty="0"/>
              <a:t> </a:t>
            </a:r>
            <a:r>
              <a:rPr lang="es-ES" dirty="0" err="1"/>
              <a:t>família</a:t>
            </a:r>
            <a:r>
              <a:rPr lang="es-ES" dirty="0"/>
              <a:t> monoparental: 10 </a:t>
            </a:r>
            <a:r>
              <a:rPr lang="es-ES" dirty="0" err="1"/>
              <a:t>punts</a:t>
            </a:r>
            <a:r>
              <a:rPr lang="es-ES" dirty="0"/>
              <a:t>.</a:t>
            </a:r>
          </a:p>
          <a:p>
            <a:endParaRPr lang="es-ES" dirty="0"/>
          </a:p>
          <a:p>
            <a:pPr marL="285750" indent="-285750">
              <a:buFont typeface="Wingdings" pitchFamily="2" charset="2"/>
              <a:buChar char="q"/>
            </a:pPr>
            <a:r>
              <a:rPr lang="es-ES" dirty="0" err="1"/>
              <a:t>Pel</a:t>
            </a:r>
            <a:r>
              <a:rPr lang="es-ES" dirty="0"/>
              <a:t> </a:t>
            </a:r>
            <a:r>
              <a:rPr lang="es-ES" dirty="0" err="1"/>
              <a:t>fet</a:t>
            </a:r>
            <a:r>
              <a:rPr lang="es-ES" dirty="0"/>
              <a:t> que </a:t>
            </a:r>
            <a:r>
              <a:rPr lang="es-ES" dirty="0" err="1"/>
              <a:t>l’alumne</a:t>
            </a:r>
            <a:r>
              <a:rPr lang="es-ES" dirty="0"/>
              <a:t>/a </a:t>
            </a:r>
            <a:r>
              <a:rPr lang="es-ES" dirty="0" err="1"/>
              <a:t>hagi</a:t>
            </a:r>
            <a:r>
              <a:rPr lang="es-ES" dirty="0"/>
              <a:t> </a:t>
            </a:r>
            <a:r>
              <a:rPr lang="es-ES" dirty="0" err="1"/>
              <a:t>nascut</a:t>
            </a:r>
            <a:r>
              <a:rPr lang="es-ES" dirty="0"/>
              <a:t> en un </a:t>
            </a:r>
            <a:r>
              <a:rPr lang="es-ES" dirty="0" err="1"/>
              <a:t>part</a:t>
            </a:r>
            <a:r>
              <a:rPr lang="es-ES" dirty="0"/>
              <a:t> múltiple: 10 </a:t>
            </a:r>
            <a:r>
              <a:rPr lang="es-ES" dirty="0" err="1"/>
              <a:t>punts</a:t>
            </a:r>
            <a:r>
              <a:rPr lang="es-ES" dirty="0"/>
              <a:t>.</a:t>
            </a:r>
          </a:p>
          <a:p>
            <a:pPr marL="285750" indent="-285750">
              <a:buFont typeface="Wingdings" pitchFamily="2" charset="2"/>
              <a:buChar char="q"/>
            </a:pPr>
            <a:endParaRPr lang="es-ES" dirty="0"/>
          </a:p>
          <a:p>
            <a:pPr marL="285750" indent="-285750">
              <a:buFont typeface="Wingdings" pitchFamily="2" charset="2"/>
              <a:buChar char="q"/>
            </a:pPr>
            <a:r>
              <a:rPr lang="es-ES" dirty="0" err="1"/>
              <a:t>Pel</a:t>
            </a:r>
            <a:r>
              <a:rPr lang="es-ES" dirty="0"/>
              <a:t> </a:t>
            </a:r>
            <a:r>
              <a:rPr lang="es-ES" dirty="0" err="1"/>
              <a:t>fet</a:t>
            </a:r>
            <a:r>
              <a:rPr lang="es-ES" dirty="0"/>
              <a:t> que </a:t>
            </a:r>
            <a:r>
              <a:rPr lang="es-ES" dirty="0" err="1"/>
              <a:t>l’alumne</a:t>
            </a:r>
            <a:r>
              <a:rPr lang="es-ES" dirty="0"/>
              <a:t>/a es </a:t>
            </a:r>
            <a:r>
              <a:rPr lang="es-ES" dirty="0" err="1"/>
              <a:t>trobi</a:t>
            </a:r>
            <a:r>
              <a:rPr lang="es-ES" dirty="0"/>
              <a:t> en </a:t>
            </a:r>
            <a:r>
              <a:rPr lang="es-ES" dirty="0" err="1"/>
              <a:t>situació</a:t>
            </a:r>
            <a:r>
              <a:rPr lang="es-ES" dirty="0"/>
              <a:t> </a:t>
            </a:r>
            <a:r>
              <a:rPr lang="es-ES" dirty="0" err="1"/>
              <a:t>d'acolliment</a:t>
            </a:r>
            <a:r>
              <a:rPr lang="es-ES" dirty="0"/>
              <a:t> familiar: 10 </a:t>
            </a:r>
            <a:r>
              <a:rPr lang="es-ES" dirty="0" err="1"/>
              <a:t>punts</a:t>
            </a:r>
            <a:r>
              <a:rPr lang="es-ES" dirty="0"/>
              <a:t>.</a:t>
            </a:r>
          </a:p>
          <a:p>
            <a:pPr marL="285750" indent="-285750">
              <a:buFont typeface="Wingdings" pitchFamily="2" charset="2"/>
              <a:buChar char="q"/>
            </a:pPr>
            <a:endParaRPr lang="es-ES" dirty="0"/>
          </a:p>
          <a:p>
            <a:pPr marL="285750" indent="-285750">
              <a:buFont typeface="Wingdings" pitchFamily="2" charset="2"/>
              <a:buChar char="q"/>
            </a:pPr>
            <a:r>
              <a:rPr lang="es-ES" dirty="0" err="1"/>
              <a:t>Quan</a:t>
            </a:r>
            <a:r>
              <a:rPr lang="es-ES" dirty="0"/>
              <a:t> </a:t>
            </a:r>
            <a:r>
              <a:rPr lang="es-ES" dirty="0" err="1"/>
              <a:t>s’acrediti</a:t>
            </a:r>
            <a:r>
              <a:rPr lang="es-ES" dirty="0"/>
              <a:t> la </a:t>
            </a:r>
            <a:r>
              <a:rPr lang="es-ES" dirty="0" err="1"/>
              <a:t>condició</a:t>
            </a:r>
            <a:r>
              <a:rPr lang="es-ES" dirty="0"/>
              <a:t> de víctima de </a:t>
            </a:r>
            <a:r>
              <a:rPr lang="es-ES" dirty="0" err="1"/>
              <a:t>violència</a:t>
            </a:r>
            <a:r>
              <a:rPr lang="es-ES" dirty="0"/>
              <a:t> de </a:t>
            </a:r>
            <a:r>
              <a:rPr lang="es-ES" dirty="0" err="1"/>
              <a:t>gènere</a:t>
            </a:r>
            <a:r>
              <a:rPr lang="es-ES" dirty="0"/>
              <a:t> o de </a:t>
            </a:r>
            <a:r>
              <a:rPr lang="es-ES" dirty="0" err="1"/>
              <a:t>terrorisme</a:t>
            </a:r>
            <a:r>
              <a:rPr lang="es-ES" dirty="0"/>
              <a:t>: 10 </a:t>
            </a:r>
            <a:r>
              <a:rPr lang="es-ES" dirty="0" err="1"/>
              <a:t>punts</a:t>
            </a:r>
            <a:r>
              <a:rPr lang="es-ES" dirty="0"/>
              <a:t>.</a:t>
            </a:r>
            <a:endParaRPr lang="ca-ES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573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611560" y="980728"/>
            <a:ext cx="8003232" cy="571601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ca-ES" sz="1800" dirty="0" smtClean="0">
                <a:solidFill>
                  <a:schemeClr val="tx1"/>
                </a:solidFill>
              </a:rPr>
              <a:t>UNA SOLA PREINSCRIPCIÓ!</a:t>
            </a:r>
          </a:p>
          <a:p>
            <a:pPr>
              <a:lnSpc>
                <a:spcPct val="160000"/>
              </a:lnSpc>
            </a:pPr>
            <a:r>
              <a:rPr lang="ca-ES" sz="1800" dirty="0" smtClean="0">
                <a:solidFill>
                  <a:schemeClr val="tx1"/>
                </a:solidFill>
              </a:rPr>
              <a:t>En </a:t>
            </a:r>
            <a:r>
              <a:rPr lang="ca-ES" sz="1800" dirty="0">
                <a:solidFill>
                  <a:schemeClr val="tx1"/>
                </a:solidFill>
              </a:rPr>
              <a:t>el moment de fer la </a:t>
            </a:r>
            <a:r>
              <a:rPr lang="ca-ES" sz="1800" dirty="0" smtClean="0">
                <a:solidFill>
                  <a:schemeClr val="tx1"/>
                </a:solidFill>
              </a:rPr>
              <a:t>preinscripció </a:t>
            </a:r>
            <a:r>
              <a:rPr lang="ca-ES" sz="1800" dirty="0">
                <a:solidFill>
                  <a:schemeClr val="tx1"/>
                </a:solidFill>
              </a:rPr>
              <a:t>veureu que podeu posar  </a:t>
            </a:r>
            <a:r>
              <a:rPr lang="ca-ES" sz="1800" b="1" u="sng" dirty="0">
                <a:solidFill>
                  <a:schemeClr val="tx1"/>
                </a:solidFill>
              </a:rPr>
              <a:t>5 opcions</a:t>
            </a:r>
            <a:r>
              <a:rPr lang="ca-ES" sz="1800" b="1" u="sng" dirty="0"/>
              <a:t> d’escola.</a:t>
            </a:r>
            <a:r>
              <a:rPr lang="ca-ES" sz="1800" dirty="0">
                <a:solidFill>
                  <a:schemeClr val="tx1"/>
                </a:solidFill>
              </a:rPr>
              <a:t> La primera és a la que s’opta. La resta i per ordre de prioritat, són les següents. Si poseu més d’una opció d’escola és perquè esteu convençudes i convençuts </a:t>
            </a:r>
            <a:r>
              <a:rPr lang="ca-ES" sz="1800" dirty="0" smtClean="0">
                <a:solidFill>
                  <a:schemeClr val="tx1"/>
                </a:solidFill>
              </a:rPr>
              <a:t>que </a:t>
            </a:r>
            <a:r>
              <a:rPr lang="ca-ES" sz="1800" dirty="0">
                <a:solidFill>
                  <a:schemeClr val="tx1"/>
                </a:solidFill>
              </a:rPr>
              <a:t>voleu la plaça en aquestes escoles. </a:t>
            </a:r>
          </a:p>
          <a:p>
            <a:pPr>
              <a:lnSpc>
                <a:spcPct val="160000"/>
              </a:lnSpc>
            </a:pPr>
            <a:r>
              <a:rPr lang="ca-ES" sz="1800" dirty="0">
                <a:solidFill>
                  <a:schemeClr val="tx1"/>
                </a:solidFill>
              </a:rPr>
              <a:t>Per les següents, optes amb els mateixos punts en </a:t>
            </a:r>
            <a:r>
              <a:rPr lang="ca-ES" sz="1800" dirty="0" smtClean="0">
                <a:solidFill>
                  <a:schemeClr val="tx1"/>
                </a:solidFill>
              </a:rPr>
              <a:t>què </a:t>
            </a:r>
            <a:r>
              <a:rPr lang="ca-ES" sz="1800" dirty="0">
                <a:solidFill>
                  <a:schemeClr val="tx1"/>
                </a:solidFill>
              </a:rPr>
              <a:t>has tingut de la primera opció, però vas </a:t>
            </a:r>
            <a:r>
              <a:rPr lang="ca-ES" sz="1800" dirty="0" smtClean="0">
                <a:solidFill>
                  <a:schemeClr val="tx1"/>
                </a:solidFill>
              </a:rPr>
              <a:t>darrere </a:t>
            </a:r>
            <a:r>
              <a:rPr lang="ca-ES" sz="1800" dirty="0">
                <a:solidFill>
                  <a:schemeClr val="tx1"/>
                </a:solidFill>
              </a:rPr>
              <a:t>de totes les sol·licituds que han triat aquella escola com a primera opció. </a:t>
            </a:r>
          </a:p>
          <a:p>
            <a:pPr>
              <a:lnSpc>
                <a:spcPct val="160000"/>
              </a:lnSpc>
            </a:pPr>
            <a:r>
              <a:rPr lang="ca-ES" sz="1800" dirty="0">
                <a:solidFill>
                  <a:schemeClr val="tx1"/>
                </a:solidFill>
              </a:rPr>
              <a:t>Grup 0-1 Infants nascuts l’any </a:t>
            </a:r>
            <a:r>
              <a:rPr lang="ca-ES" sz="1800" dirty="0" smtClean="0">
                <a:solidFill>
                  <a:schemeClr val="tx1"/>
                </a:solidFill>
              </a:rPr>
              <a:t>2024, </a:t>
            </a:r>
            <a:r>
              <a:rPr lang="ca-ES" sz="1800" dirty="0">
                <a:solidFill>
                  <a:schemeClr val="tx1"/>
                </a:solidFill>
              </a:rPr>
              <a:t>grup 1-2, infants nascuts el </a:t>
            </a:r>
            <a:r>
              <a:rPr lang="ca-ES" sz="1800" dirty="0" smtClean="0">
                <a:solidFill>
                  <a:schemeClr val="tx1"/>
                </a:solidFill>
              </a:rPr>
              <a:t>2023 </a:t>
            </a:r>
            <a:r>
              <a:rPr lang="ca-ES" sz="1800" dirty="0">
                <a:solidFill>
                  <a:schemeClr val="tx1"/>
                </a:solidFill>
              </a:rPr>
              <a:t>i grup 2-3, nascuts el </a:t>
            </a:r>
            <a:r>
              <a:rPr lang="ca-ES" sz="1800" dirty="0" smtClean="0">
                <a:solidFill>
                  <a:schemeClr val="tx1"/>
                </a:solidFill>
              </a:rPr>
              <a:t>2022.</a:t>
            </a:r>
            <a:endParaRPr lang="ca-ES" sz="1800" dirty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</a:pPr>
            <a:r>
              <a:rPr lang="ca-ES" sz="1800" dirty="0">
                <a:solidFill>
                  <a:schemeClr val="tx1"/>
                </a:solidFill>
              </a:rPr>
              <a:t>En les següents opcions, es pot posar Escoles Bressol Municipals del mateix districte i d’altres districtes.</a:t>
            </a:r>
          </a:p>
          <a:p>
            <a:pPr>
              <a:lnSpc>
                <a:spcPct val="160000"/>
              </a:lnSpc>
            </a:pPr>
            <a:r>
              <a:rPr lang="ca-ES" sz="1800" dirty="0">
                <a:solidFill>
                  <a:schemeClr val="tx1"/>
                </a:solidFill>
              </a:rPr>
              <a:t>En cas que l’infant quedi en llista d’espera de la primera opció, però hagi estat admès en alguna de les altres opcions que ha sol·licitat i la família renuncia a la plaça pública que se li ofereix, automàticament, queda fora de les llistes d’espera.</a:t>
            </a:r>
          </a:p>
          <a:p>
            <a:pPr>
              <a:lnSpc>
                <a:spcPct val="160000"/>
              </a:lnSpc>
            </a:pPr>
            <a:r>
              <a:rPr lang="ca-ES" sz="1800" dirty="0">
                <a:solidFill>
                  <a:schemeClr val="tx1"/>
                </a:solidFill>
              </a:rPr>
              <a:t>A la preinscripció us demanarà si voleu romandre a les llistes d’espera. Si no marqueu aquesta casella i l’infant no ha estat admès en el procés de preinscripció, no constarà a la lli</a:t>
            </a:r>
            <a:r>
              <a:rPr lang="ca-ES" sz="1900" dirty="0">
                <a:solidFill>
                  <a:schemeClr val="tx1"/>
                </a:solidFill>
              </a:rPr>
              <a:t>sta d’espera que es generi després del procés de preinscripció</a:t>
            </a:r>
            <a:r>
              <a:rPr lang="ca-ES" sz="19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-24883" y="115946"/>
            <a:ext cx="4176464" cy="7200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A tenir en compte!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3528" y="115946"/>
            <a:ext cx="7488831" cy="7200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On puc demanar el carnet de Família nombrosa o monoparental? 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5" name="Contenidor de contingut 4">
            <a:extLst>
              <a:ext uri="{FF2B5EF4-FFF2-40B4-BE49-F238E27FC236}">
                <a16:creationId xmlns:a16="http://schemas.microsoft.com/office/drawing/2014/main" xmlns="" id="{D18EC936-578F-0C1C-23BA-9439502E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980728"/>
            <a:ext cx="8208912" cy="56166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a-ES" dirty="0" smtClean="0"/>
              <a:t>Respecte </a:t>
            </a:r>
            <a:r>
              <a:rPr lang="ca-ES" dirty="0"/>
              <a:t>a les famílies monoparentals que ho són per llibre de família ( només consta un tutor) la Generalitat té vàries oficines de Benestar Social on de manera presencial </a:t>
            </a:r>
            <a:r>
              <a:rPr lang="ca-ES" dirty="0" smtClean="0"/>
              <a:t>fan </a:t>
            </a:r>
            <a:r>
              <a:rPr lang="ca-ES" dirty="0"/>
              <a:t>el carnet el mateix dia. </a:t>
            </a:r>
            <a:r>
              <a:rPr lang="ca-ES" dirty="0" smtClean="0"/>
              <a:t>Per </a:t>
            </a:r>
            <a:r>
              <a:rPr lang="ca-ES" dirty="0"/>
              <a:t>informació </a:t>
            </a:r>
            <a:r>
              <a:rPr lang="ca-ES" dirty="0" smtClean="0"/>
              <a:t>podeu trucar al </a:t>
            </a:r>
            <a:r>
              <a:rPr lang="ca-ES" dirty="0"/>
              <a:t>012 i </a:t>
            </a:r>
            <a:r>
              <a:rPr lang="ca-ES" dirty="0" smtClean="0"/>
              <a:t>us </a:t>
            </a:r>
            <a:r>
              <a:rPr lang="ca-ES" dirty="0"/>
              <a:t>informaran de quines son i com han de demanar hora</a:t>
            </a:r>
            <a:r>
              <a:rPr lang="ca-E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ca-ES" dirty="0" smtClean="0"/>
              <a:t> </a:t>
            </a:r>
            <a:r>
              <a:rPr lang="ca-ES" dirty="0"/>
              <a:t>Per a les </a:t>
            </a:r>
            <a:r>
              <a:rPr lang="ca-ES" dirty="0" smtClean="0"/>
              <a:t>famílies nombroses </a:t>
            </a:r>
            <a:r>
              <a:rPr lang="ca-ES" dirty="0"/>
              <a:t>on els fills són dels mateixos progenitors totes les oficines de Benestar Social fan el carnet en el moment però s'ha de demanar cita prèvia. Per informació podeu trucar al 012 </a:t>
            </a:r>
            <a:r>
              <a:rPr lang="ca-ES" dirty="0" smtClean="0"/>
              <a:t>.</a:t>
            </a:r>
            <a:endParaRPr lang="ca-ES" dirty="0"/>
          </a:p>
          <a:p>
            <a:pPr marL="68580" indent="0">
              <a:buNone/>
            </a:pPr>
            <a:r>
              <a:rPr lang="ca-ES" dirty="0"/>
              <a:t/>
            </a:r>
            <a:br>
              <a:rPr lang="ca-ES" dirty="0"/>
            </a:br>
            <a:endParaRPr lang="ca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4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ca-ES" dirty="0">
                <a:solidFill>
                  <a:schemeClr val="tx1"/>
                </a:solidFill>
              </a:rPr>
              <a:t>COBRIR LES NECESSITATS BÀSIQUES.</a:t>
            </a:r>
          </a:p>
        </p:txBody>
      </p:sp>
      <p:sp>
        <p:nvSpPr>
          <p:cNvPr id="6" name="QuadreDeText 5"/>
          <p:cNvSpPr txBox="1"/>
          <p:nvPr/>
        </p:nvSpPr>
        <p:spPr>
          <a:xfrm>
            <a:off x="3779912" y="1700808"/>
            <a:ext cx="4817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ca-ES" sz="3200" dirty="0"/>
              <a:t>Beure aigua.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ca-ES" sz="3200" dirty="0"/>
              <a:t>Rentar-se.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ca-ES" sz="3200" dirty="0"/>
              <a:t> Canviar el bolquer.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ca-ES" sz="3200" dirty="0"/>
              <a:t> El control d’esfínters.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ca-ES" sz="3200" dirty="0"/>
              <a:t> Mocar-se...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31640" y="5085184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800" b="1" dirty="0"/>
              <a:t>A l’escola les satisfem a través de les rutines quotidianes i afavorint l’autonomia.</a:t>
            </a:r>
            <a:endParaRPr lang="ca-ES" sz="2800" dirty="0"/>
          </a:p>
        </p:txBody>
      </p:sp>
      <p:pic>
        <p:nvPicPr>
          <p:cNvPr id="4" name="Contenidor de contingut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b="33960"/>
          <a:stretch/>
        </p:blipFill>
        <p:spPr>
          <a:xfrm>
            <a:off x="323528" y="2420888"/>
            <a:ext cx="3371572" cy="2004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467544" y="40466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chemeClr val="accent1">
                    <a:lumMod val="75000"/>
                  </a:schemeClr>
                </a:solidFill>
              </a:rPr>
              <a:t>CALENDARI DE PREINSCRIPCIÓ I MATRÍCULA</a:t>
            </a:r>
          </a:p>
        </p:txBody>
      </p:sp>
      <p:sp>
        <p:nvSpPr>
          <p:cNvPr id="4" name="QuadreDeText 3"/>
          <p:cNvSpPr txBox="1"/>
          <p:nvPr/>
        </p:nvSpPr>
        <p:spPr>
          <a:xfrm>
            <a:off x="467544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652275" y="1050995"/>
            <a:ext cx="76641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ca-ES" sz="1400" dirty="0">
                <a:solidFill>
                  <a:schemeClr val="accent1">
                    <a:lumMod val="50000"/>
                  </a:schemeClr>
                </a:solidFill>
              </a:rPr>
              <a:t>Publicació de l’oferta: </a:t>
            </a:r>
            <a:r>
              <a:rPr lang="ca-ES" sz="1400" dirty="0" smtClean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ca-ES" sz="1400" dirty="0">
                <a:solidFill>
                  <a:schemeClr val="accent1">
                    <a:lumMod val="50000"/>
                  </a:schemeClr>
                </a:solidFill>
              </a:rPr>
              <a:t>de maig de </a:t>
            </a:r>
            <a:r>
              <a:rPr lang="ca-ES" sz="1400" dirty="0" smtClean="0">
                <a:solidFill>
                  <a:schemeClr val="accent1">
                    <a:lumMod val="50000"/>
                  </a:schemeClr>
                </a:solidFill>
              </a:rPr>
              <a:t>2024. </a:t>
            </a:r>
            <a:endParaRPr lang="ca-E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ca-ES" sz="1400" b="1" u="sng" dirty="0">
                <a:solidFill>
                  <a:schemeClr val="accent1">
                    <a:lumMod val="50000"/>
                  </a:schemeClr>
                </a:solidFill>
              </a:rPr>
              <a:t>Preinscripcions</a:t>
            </a:r>
            <a:r>
              <a:rPr lang="ca-ES" sz="1400" b="1" dirty="0">
                <a:solidFill>
                  <a:schemeClr val="accent1">
                    <a:lumMod val="50000"/>
                  </a:schemeClr>
                </a:solidFill>
              </a:rPr>
              <a:t>: Del </a:t>
            </a:r>
            <a:r>
              <a:rPr lang="ca-ES" sz="1400" b="1" dirty="0" smtClean="0">
                <a:solidFill>
                  <a:schemeClr val="accent1">
                    <a:lumMod val="50000"/>
                  </a:schemeClr>
                </a:solidFill>
              </a:rPr>
              <a:t>3 </a:t>
            </a:r>
            <a:r>
              <a:rPr lang="ca-ES" sz="1400" b="1" dirty="0">
                <a:solidFill>
                  <a:schemeClr val="accent1">
                    <a:lumMod val="50000"/>
                  </a:schemeClr>
                </a:solidFill>
              </a:rPr>
              <a:t>de maig de </a:t>
            </a:r>
            <a:r>
              <a:rPr lang="ca-ES" sz="1400" b="1" dirty="0" smtClean="0">
                <a:solidFill>
                  <a:schemeClr val="accent1">
                    <a:lumMod val="50000"/>
                  </a:schemeClr>
                </a:solidFill>
              </a:rPr>
              <a:t>2024 </a:t>
            </a:r>
            <a:r>
              <a:rPr lang="ca-ES" sz="1400" b="1" dirty="0">
                <a:solidFill>
                  <a:schemeClr val="accent1">
                    <a:lumMod val="50000"/>
                  </a:schemeClr>
                </a:solidFill>
              </a:rPr>
              <a:t>al </a:t>
            </a:r>
            <a:r>
              <a:rPr lang="ca-ES" sz="1400" b="1" dirty="0" smtClean="0">
                <a:solidFill>
                  <a:schemeClr val="accent1">
                    <a:lumMod val="50000"/>
                  </a:schemeClr>
                </a:solidFill>
              </a:rPr>
              <a:t>16 </a:t>
            </a:r>
            <a:r>
              <a:rPr lang="ca-ES" sz="1400" b="1" dirty="0">
                <a:solidFill>
                  <a:schemeClr val="accent1">
                    <a:lumMod val="50000"/>
                  </a:schemeClr>
                </a:solidFill>
              </a:rPr>
              <a:t>de maig de </a:t>
            </a:r>
            <a:r>
              <a:rPr lang="ca-ES" sz="1400" b="1" dirty="0" smtClean="0">
                <a:solidFill>
                  <a:schemeClr val="accent1">
                    <a:lumMod val="50000"/>
                  </a:schemeClr>
                </a:solidFill>
              </a:rPr>
              <a:t>2024.</a:t>
            </a:r>
            <a:endParaRPr lang="ca-E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s-ES" sz="1400" b="1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Publicació</a:t>
            </a:r>
            <a:r>
              <a:rPr lang="es-ES" sz="1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s-ES" sz="1400" b="0" i="0" dirty="0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de la llista de </a:t>
            </a:r>
            <a:r>
              <a:rPr lang="es-ES" sz="1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sol·licituds</a:t>
            </a:r>
            <a:r>
              <a:rPr lang="es-ES" sz="1400" b="0" i="0" dirty="0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 de </a:t>
            </a:r>
            <a:r>
              <a:rPr lang="es-ES" sz="1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preinscripció</a:t>
            </a:r>
            <a:r>
              <a:rPr lang="es-ES" sz="1400" b="0" i="0" dirty="0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 al web del centre </a:t>
            </a:r>
            <a:r>
              <a:rPr lang="es-ES" sz="1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amb</a:t>
            </a:r>
            <a:r>
              <a:rPr lang="es-ES" sz="1400" b="0" i="0" dirty="0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 la </a:t>
            </a:r>
            <a:r>
              <a:rPr lang="es-ES" sz="14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puntuació</a:t>
            </a:r>
            <a:r>
              <a:rPr lang="es-ES" sz="1400" b="1" i="0" dirty="0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 provisional:</a:t>
            </a:r>
            <a:r>
              <a:rPr lang="es-ES" sz="1400" b="0" i="0" dirty="0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es-ES" sz="1400" b="1" i="0" dirty="0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24 de </a:t>
            </a:r>
            <a:r>
              <a:rPr lang="es-ES" sz="14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maig</a:t>
            </a:r>
            <a:r>
              <a:rPr lang="es-ES" sz="1400" b="1" i="0" dirty="0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 de </a:t>
            </a:r>
            <a:r>
              <a:rPr lang="es-ES" sz="14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2024</a:t>
            </a:r>
            <a:r>
              <a:rPr lang="ca-ES" sz="1400" dirty="0" smtClean="0">
                <a:solidFill>
                  <a:schemeClr val="accent1">
                    <a:lumMod val="50000"/>
                  </a:schemeClr>
                </a:solidFill>
              </a:rPr>
              <a:t>. Us enviaran un SMS.</a:t>
            </a:r>
            <a:endParaRPr lang="ca-E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ca-ES" sz="1400" dirty="0" smtClean="0">
                <a:solidFill>
                  <a:schemeClr val="accent1">
                    <a:lumMod val="50000"/>
                  </a:schemeClr>
                </a:solidFill>
              </a:rPr>
              <a:t>Reclamacions </a:t>
            </a:r>
            <a:r>
              <a:rPr lang="ca-ES" sz="1400" dirty="0">
                <a:solidFill>
                  <a:schemeClr val="accent1">
                    <a:lumMod val="50000"/>
                  </a:schemeClr>
                </a:solidFill>
              </a:rPr>
              <a:t>a l’escola: Entre el </a:t>
            </a:r>
            <a:r>
              <a:rPr lang="ca-ES" sz="1400" dirty="0" smtClean="0">
                <a:solidFill>
                  <a:schemeClr val="accent1">
                    <a:lumMod val="50000"/>
                  </a:schemeClr>
                </a:solidFill>
              </a:rPr>
              <a:t>27 </a:t>
            </a:r>
            <a:r>
              <a:rPr lang="ca-ES" sz="1400" dirty="0">
                <a:solidFill>
                  <a:schemeClr val="accent1">
                    <a:lumMod val="50000"/>
                  </a:schemeClr>
                </a:solidFill>
              </a:rPr>
              <a:t>de maig i el 31 de maig de </a:t>
            </a:r>
            <a:r>
              <a:rPr lang="ca-ES" sz="1400" dirty="0" smtClean="0">
                <a:solidFill>
                  <a:schemeClr val="accent1">
                    <a:lumMod val="50000"/>
                  </a:schemeClr>
                </a:solidFill>
              </a:rPr>
              <a:t>2024.</a:t>
            </a:r>
            <a:endParaRPr lang="ca-E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ca-ES" sz="1400" dirty="0" smtClean="0">
                <a:solidFill>
                  <a:schemeClr val="accent1">
                    <a:lumMod val="50000"/>
                  </a:schemeClr>
                </a:solidFill>
              </a:rPr>
              <a:t>Sorteig </a:t>
            </a:r>
            <a:r>
              <a:rPr lang="ca-ES" sz="1400" dirty="0">
                <a:solidFill>
                  <a:schemeClr val="accent1">
                    <a:lumMod val="50000"/>
                  </a:schemeClr>
                </a:solidFill>
              </a:rPr>
              <a:t>públic: </a:t>
            </a:r>
            <a:r>
              <a:rPr lang="ca-ES" sz="1400" dirty="0" smtClean="0">
                <a:solidFill>
                  <a:schemeClr val="accent1">
                    <a:lumMod val="50000"/>
                  </a:schemeClr>
                </a:solidFill>
              </a:rPr>
              <a:t>5 </a:t>
            </a:r>
            <a:r>
              <a:rPr lang="ca-ES" sz="1400" dirty="0">
                <a:solidFill>
                  <a:schemeClr val="accent1">
                    <a:lumMod val="50000"/>
                  </a:schemeClr>
                </a:solidFill>
              </a:rPr>
              <a:t>de juny de </a:t>
            </a:r>
            <a:r>
              <a:rPr lang="ca-ES" sz="1400" dirty="0" smtClean="0">
                <a:solidFill>
                  <a:schemeClr val="accent1">
                    <a:lumMod val="50000"/>
                  </a:schemeClr>
                </a:solidFill>
              </a:rPr>
              <a:t>2024,</a:t>
            </a:r>
            <a:r>
              <a:rPr lang="ca-ES" sz="1400" dirty="0">
                <a:solidFill>
                  <a:schemeClr val="accent1">
                    <a:lumMod val="50000"/>
                  </a:schemeClr>
                </a:solidFill>
              </a:rPr>
              <a:t> a les 11:30h a la sala d’actes de l’Institut Municipal d’Educació de Barcelona ( plaça Espanya, 5).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s-ES" sz="1400" b="1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Publicació</a:t>
            </a:r>
            <a:r>
              <a:rPr lang="es-ES" sz="14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s-ES" sz="1400" b="0" i="0" dirty="0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de la llista de </a:t>
            </a:r>
            <a:r>
              <a:rPr lang="es-ES" sz="1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sol·licituds</a:t>
            </a:r>
            <a:r>
              <a:rPr lang="es-ES" sz="1400" b="0" i="0" dirty="0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 de </a:t>
            </a:r>
            <a:r>
              <a:rPr lang="es-ES" sz="1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preinscripció</a:t>
            </a:r>
            <a:r>
              <a:rPr lang="es-ES" sz="1400" b="0" i="0" dirty="0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 al web del centre </a:t>
            </a:r>
            <a:r>
              <a:rPr lang="es-ES" sz="1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amb</a:t>
            </a:r>
            <a:r>
              <a:rPr lang="es-ES" sz="1400" b="0" i="0" dirty="0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 la</a:t>
            </a:r>
            <a:r>
              <a:rPr lang="es-ES" sz="1400" b="1" i="0" dirty="0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s-ES" sz="14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puntuació</a:t>
            </a:r>
            <a:r>
              <a:rPr lang="es-ES" sz="1400" b="1" i="0" dirty="0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 definitiva</a:t>
            </a:r>
            <a:r>
              <a:rPr lang="es-ES" sz="1400" b="0" i="0" dirty="0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: </a:t>
            </a:r>
            <a:r>
              <a:rPr lang="es-ES" sz="14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4 </a:t>
            </a:r>
            <a:r>
              <a:rPr lang="es-ES" sz="1400" b="1" i="0" dirty="0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de </a:t>
            </a:r>
            <a:r>
              <a:rPr lang="es-ES" sz="14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juny</a:t>
            </a:r>
            <a:r>
              <a:rPr lang="es-ES" sz="1400" b="1" i="0" dirty="0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 de </a:t>
            </a:r>
            <a:r>
              <a:rPr lang="es-ES" sz="14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2024</a:t>
            </a:r>
            <a:r>
              <a:rPr lang="ca-ES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ca-E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ca-ES" sz="1400" b="1" u="sng" dirty="0" smtClean="0">
                <a:solidFill>
                  <a:schemeClr val="accent1">
                    <a:lumMod val="50000"/>
                  </a:schemeClr>
                </a:solidFill>
              </a:rPr>
              <a:t>Publicació  </a:t>
            </a:r>
            <a:r>
              <a:rPr lang="ca-ES" sz="1400" b="1" u="sng" dirty="0">
                <a:solidFill>
                  <a:schemeClr val="accent1">
                    <a:lumMod val="50000"/>
                  </a:schemeClr>
                </a:solidFill>
              </a:rPr>
              <a:t>al web del centre de les llistes alumnes admesos</a:t>
            </a:r>
            <a:r>
              <a:rPr lang="ca-ES" sz="14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ca-ES" sz="1400" dirty="0" smtClean="0">
                <a:solidFill>
                  <a:schemeClr val="accent1">
                    <a:lumMod val="50000"/>
                  </a:schemeClr>
                </a:solidFill>
              </a:rPr>
              <a:t>13 </a:t>
            </a:r>
            <a:r>
              <a:rPr lang="ca-ES" sz="1400" dirty="0">
                <a:solidFill>
                  <a:schemeClr val="accent1">
                    <a:lumMod val="50000"/>
                  </a:schemeClr>
                </a:solidFill>
              </a:rPr>
              <a:t>de juny de </a:t>
            </a:r>
            <a:r>
              <a:rPr lang="ca-ES" sz="1400" dirty="0" smtClean="0">
                <a:solidFill>
                  <a:schemeClr val="accent1">
                    <a:lumMod val="50000"/>
                  </a:schemeClr>
                </a:solidFill>
              </a:rPr>
              <a:t>2024.</a:t>
            </a:r>
            <a:endParaRPr lang="ca-E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ca-ES" sz="1400" dirty="0" smtClean="0">
                <a:solidFill>
                  <a:schemeClr val="accent1">
                    <a:lumMod val="50000"/>
                  </a:schemeClr>
                </a:solidFill>
              </a:rPr>
              <a:t>Matrícula</a:t>
            </a:r>
            <a:r>
              <a:rPr lang="ca-ES" sz="1400" dirty="0">
                <a:solidFill>
                  <a:schemeClr val="accent1">
                    <a:lumMod val="50000"/>
                  </a:schemeClr>
                </a:solidFill>
              </a:rPr>
              <a:t>: A partir del </a:t>
            </a:r>
            <a:r>
              <a:rPr lang="ca-ES" sz="1400" dirty="0" smtClean="0">
                <a:solidFill>
                  <a:schemeClr val="accent1">
                    <a:lumMod val="50000"/>
                  </a:schemeClr>
                </a:solidFill>
              </a:rPr>
              <a:t>14 </a:t>
            </a:r>
            <a:r>
              <a:rPr lang="ca-ES" sz="1400" dirty="0">
                <a:solidFill>
                  <a:schemeClr val="accent1">
                    <a:lumMod val="50000"/>
                  </a:schemeClr>
                </a:solidFill>
              </a:rPr>
              <a:t>de juny</a:t>
            </a:r>
            <a:r>
              <a:rPr lang="ca-ES" sz="1400" dirty="0" smtClean="0">
                <a:solidFill>
                  <a:schemeClr val="accent1">
                    <a:lumMod val="50000"/>
                  </a:schemeClr>
                </a:solidFill>
              </a:rPr>
              <a:t>. Caldrà concertar cita prèvia.</a:t>
            </a:r>
            <a:endParaRPr lang="ca-E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8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2">
            <a:extLst>
              <a:ext uri="{FF2B5EF4-FFF2-40B4-BE49-F238E27FC236}">
                <a16:creationId xmlns:a16="http://schemas.microsoft.com/office/drawing/2014/main" xmlns="" id="{30D1E6CF-2233-DCC6-72EB-175D3D3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280920" cy="914400"/>
          </a:xfrm>
        </p:spPr>
        <p:txBody>
          <a:bodyPr>
            <a:normAutofit fontScale="90000"/>
          </a:bodyPr>
          <a:lstStyle/>
          <a:p>
            <a:r>
              <a:rPr lang="ca-ES" sz="2400" dirty="0">
                <a:effectLst/>
              </a:rPr>
              <a:t/>
            </a:r>
            <a:br>
              <a:rPr lang="ca-ES" sz="2400" dirty="0">
                <a:effectLst/>
              </a:rPr>
            </a:br>
            <a:r>
              <a:rPr lang="ca-ES" sz="2400" dirty="0">
                <a:effectLst/>
              </a:rPr>
              <a:t/>
            </a:r>
            <a:br>
              <a:rPr lang="ca-ES" sz="2400" dirty="0">
                <a:effectLst/>
              </a:rPr>
            </a:br>
            <a:r>
              <a:rPr lang="ca-ES" sz="2400" dirty="0">
                <a:effectLst/>
              </a:rPr>
              <a:t/>
            </a:r>
            <a:br>
              <a:rPr lang="ca-ES" sz="2400" dirty="0">
                <a:effectLst/>
              </a:rPr>
            </a:br>
            <a:r>
              <a:rPr lang="ca-ES" sz="2400" dirty="0">
                <a:effectLst/>
              </a:rPr>
              <a:t/>
            </a:r>
            <a:br>
              <a:rPr lang="ca-ES" sz="2400" dirty="0">
                <a:effectLst/>
              </a:rPr>
            </a:br>
            <a:r>
              <a:rPr lang="ca-ES" sz="2400" dirty="0">
                <a:effectLst/>
              </a:rPr>
              <a:t/>
            </a:r>
            <a:br>
              <a:rPr lang="ca-ES" sz="2400" dirty="0">
                <a:effectLst/>
              </a:rPr>
            </a:br>
            <a:r>
              <a:rPr lang="ca-ES" sz="2400" dirty="0">
                <a:effectLst/>
              </a:rPr>
              <a:t/>
            </a:r>
            <a:br>
              <a:rPr lang="ca-ES" sz="2400" dirty="0">
                <a:effectLst/>
              </a:rPr>
            </a:br>
            <a:r>
              <a:rPr lang="ca-ES" sz="2400" dirty="0">
                <a:effectLst/>
              </a:rPr>
              <a:t/>
            </a:r>
            <a:br>
              <a:rPr lang="ca-ES" sz="2400" dirty="0">
                <a:effectLst/>
              </a:rPr>
            </a:br>
            <a:r>
              <a:rPr lang="ca-ES" sz="2400" dirty="0">
                <a:effectLst/>
              </a:rPr>
              <a:t/>
            </a:r>
            <a:br>
              <a:rPr lang="ca-ES" sz="2400" dirty="0">
                <a:effectLst/>
              </a:rPr>
            </a:br>
            <a:r>
              <a:rPr lang="ca-ES" sz="2400" dirty="0" err="1">
                <a:effectLst/>
              </a:rPr>
              <a:t>Tobareu</a:t>
            </a:r>
            <a:r>
              <a:rPr lang="ca-ES" sz="2400" dirty="0">
                <a:effectLst/>
              </a:rPr>
              <a:t> al web el </a:t>
            </a:r>
            <a:r>
              <a:rPr lang="ca-ES" sz="2400" b="1" dirty="0">
                <a:solidFill>
                  <a:schemeClr val="accent1">
                    <a:lumMod val="50000"/>
                  </a:schemeClr>
                </a:solidFill>
                <a:effectLst/>
              </a:rPr>
              <a:t>període de  preinscripció </a:t>
            </a:r>
            <a:r>
              <a:rPr lang="ca-ES" sz="2400" dirty="0">
                <a:effectLst/>
              </a:rPr>
              <a:t>i tot el calendari de preinscripció i matrícula</a:t>
            </a:r>
            <a:r>
              <a:rPr lang="ca-ES" sz="3200" dirty="0">
                <a:effectLst/>
              </a:rPr>
              <a:t>. </a:t>
            </a:r>
            <a:r>
              <a:rPr lang="ca-ES" dirty="0">
                <a:effectLst/>
              </a:rPr>
              <a:t/>
            </a:r>
            <a:br>
              <a:rPr lang="ca-ES" dirty="0">
                <a:effectLst/>
              </a:rPr>
            </a:br>
            <a:r>
              <a:rPr lang="ca-ES" sz="2000" b="1" dirty="0">
                <a:solidFill>
                  <a:schemeClr val="bg1"/>
                </a:solidFill>
                <a:effectLst/>
                <a:highlight>
                  <a:srgbClr val="C0C0C0"/>
                </a:highlight>
              </a:rPr>
              <a:t>Recordem el web de l’escola: https://ajuntament.barcelona.cat/escolesbressol/ebmeltrendelfortpienc</a:t>
            </a:r>
            <a:endParaRPr lang="ca-ES" sz="2000" b="1" dirty="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  <p:pic>
        <p:nvPicPr>
          <p:cNvPr id="6" name="Contenidor de contingut 5" descr="Imatge que conté text, Lloc web&#10;&#10;Descripció generada automàticament">
            <a:extLst>
              <a:ext uri="{FF2B5EF4-FFF2-40B4-BE49-F238E27FC236}">
                <a16:creationId xmlns:a16="http://schemas.microsoft.com/office/drawing/2014/main" xmlns="" id="{066F73A6-4D0F-1A2E-B7B4-C9C29DC8C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92896"/>
            <a:ext cx="4872286" cy="3508375"/>
          </a:xfrm>
        </p:spPr>
      </p:pic>
    </p:spTree>
    <p:extLst>
      <p:ext uri="{BB962C8B-B14F-4D97-AF65-F5344CB8AC3E}">
        <p14:creationId xmlns:p14="http://schemas.microsoft.com/office/powerpoint/2010/main" val="3499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Portal Escoles </a:t>
            </a:r>
            <a:r>
              <a:rPr lang="ca-ES" dirty="0" err="1" smtClean="0"/>
              <a:t>Bresol</a:t>
            </a:r>
            <a:r>
              <a:rPr lang="ca-ES" dirty="0" smtClean="0"/>
              <a:t>. Informació general</a:t>
            </a:r>
            <a:endParaRPr lang="ca-ES" dirty="0"/>
          </a:p>
        </p:txBody>
      </p:sp>
      <p:pic>
        <p:nvPicPr>
          <p:cNvPr id="4" name="Contenidor de contingut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334" y="2324100"/>
            <a:ext cx="3794345" cy="3508375"/>
          </a:xfrm>
        </p:spPr>
      </p:pic>
    </p:spTree>
    <p:extLst>
      <p:ext uri="{BB962C8B-B14F-4D97-AF65-F5344CB8AC3E}">
        <p14:creationId xmlns:p14="http://schemas.microsoft.com/office/powerpoint/2010/main" val="13383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Portal Escoles Bressol.</a:t>
            </a:r>
            <a:br>
              <a:rPr lang="ca-ES" dirty="0" smtClean="0"/>
            </a:br>
            <a:r>
              <a:rPr lang="ca-ES" dirty="0" smtClean="0"/>
              <a:t>Informació preinscripció.</a:t>
            </a:r>
            <a:endParaRPr lang="ca-ES" dirty="0"/>
          </a:p>
        </p:txBody>
      </p:sp>
      <p:pic>
        <p:nvPicPr>
          <p:cNvPr id="4" name="Contenidor de contingut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2" y="2324100"/>
            <a:ext cx="3889128" cy="3508375"/>
          </a:xfrm>
        </p:spPr>
      </p:pic>
    </p:spTree>
    <p:extLst>
      <p:ext uri="{BB962C8B-B14F-4D97-AF65-F5344CB8AC3E}">
        <p14:creationId xmlns:p14="http://schemas.microsoft.com/office/powerpoint/2010/main" val="39564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Tràmit preinscripció.</a:t>
            </a:r>
            <a:endParaRPr lang="ca-ES" dirty="0"/>
          </a:p>
        </p:txBody>
      </p:sp>
      <p:pic>
        <p:nvPicPr>
          <p:cNvPr id="4" name="Contenidor de contingut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00" y="2324100"/>
            <a:ext cx="3960012" cy="3508375"/>
          </a:xfrm>
        </p:spPr>
      </p:pic>
    </p:spTree>
    <p:extLst>
      <p:ext uri="{BB962C8B-B14F-4D97-AF65-F5344CB8AC3E}">
        <p14:creationId xmlns:p14="http://schemas.microsoft.com/office/powerpoint/2010/main" val="6004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260648"/>
            <a:ext cx="8280920" cy="30963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accent5">
                    <a:lumMod val="50000"/>
                  </a:schemeClr>
                </a:solidFill>
              </a:rPr>
              <a:t>Us recomano que aneu al web </a:t>
            </a:r>
            <a:r>
              <a:rPr lang="ca-ES" b="1" dirty="0">
                <a:solidFill>
                  <a:srgbClr val="7030A0"/>
                </a:solidFill>
              </a:rPr>
              <a:t>https://ajuntament.barcelona.cat/escolesbressol/ebmeltrendelfortpienc</a:t>
            </a:r>
          </a:p>
          <a:p>
            <a:pPr algn="ctr"/>
            <a:r>
              <a:rPr lang="ca-ES" b="1" dirty="0">
                <a:solidFill>
                  <a:schemeClr val="accent1">
                    <a:lumMod val="50000"/>
                  </a:schemeClr>
                </a:solidFill>
              </a:rPr>
              <a:t>Allà podreu completar aquesta informació. Sobretot mireu “preguntes freqüents”</a:t>
            </a:r>
          </a:p>
          <a:p>
            <a:pPr algn="ctr"/>
            <a:r>
              <a:rPr lang="ca-ES" b="1" dirty="0">
                <a:solidFill>
                  <a:schemeClr val="accent1">
                    <a:lumMod val="50000"/>
                  </a:schemeClr>
                </a:solidFill>
              </a:rPr>
              <a:t>Dona resposta a molts dubtes!</a:t>
            </a:r>
          </a:p>
          <a:p>
            <a:pPr algn="ctr"/>
            <a:r>
              <a:rPr lang="ca-ES" b="1" dirty="0">
                <a:solidFill>
                  <a:schemeClr val="accent1">
                    <a:lumMod val="50000"/>
                  </a:schemeClr>
                </a:solidFill>
              </a:rPr>
              <a:t>Tot i això, sempre podeu preguntar-me el que us convingui, enviar-me un correu electrònic a </a:t>
            </a:r>
            <a:r>
              <a:rPr lang="ca-ES" b="1" dirty="0">
                <a:solidFill>
                  <a:schemeClr val="tx1"/>
                </a:solidFill>
                <a:hlinkClick r:id="rId3"/>
              </a:rPr>
              <a:t>ebmeltrendefortpienc@bcn.cat</a:t>
            </a:r>
            <a:endParaRPr lang="ca-ES" b="1" dirty="0">
              <a:solidFill>
                <a:schemeClr val="tx1"/>
              </a:solidFill>
            </a:endParaRPr>
          </a:p>
        </p:txBody>
      </p:sp>
      <p:pic>
        <p:nvPicPr>
          <p:cNvPr id="6" name="Contenidor de contingut 3">
            <a:extLst>
              <a:ext uri="{FF2B5EF4-FFF2-40B4-BE49-F238E27FC236}">
                <a16:creationId xmlns:a16="http://schemas.microsoft.com/office/drawing/2014/main" xmlns="" id="{3D1ABD37-8C2E-4B9A-8B8B-01427AC5D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0" r="27334"/>
          <a:stretch/>
        </p:blipFill>
        <p:spPr>
          <a:xfrm>
            <a:off x="2699792" y="3501008"/>
            <a:ext cx="4104809" cy="3259051"/>
          </a:xfrm>
        </p:spPr>
      </p:pic>
    </p:spTree>
    <p:extLst>
      <p:ext uri="{BB962C8B-B14F-4D97-AF65-F5344CB8AC3E}">
        <p14:creationId xmlns:p14="http://schemas.microsoft.com/office/powerpoint/2010/main" val="14639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381832"/>
            <a:ext cx="4176464" cy="1143000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Us esperem a la visita! </a:t>
            </a:r>
            <a:endParaRPr lang="ca-ES" dirty="0"/>
          </a:p>
        </p:txBody>
      </p:sp>
      <p:sp>
        <p:nvSpPr>
          <p:cNvPr id="6" name="Rectangle 5"/>
          <p:cNvSpPr/>
          <p:nvPr/>
        </p:nvSpPr>
        <p:spPr>
          <a:xfrm>
            <a:off x="467544" y="1628799"/>
            <a:ext cx="3744416" cy="1368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ca-ES" sz="2400" dirty="0"/>
              <a:t>Dilluns, 29 d’abril.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a-ES" sz="2400" dirty="0"/>
              <a:t>Dimarts, 30 d’abril.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a-ES" sz="2400" dirty="0"/>
              <a:t>Divendres, 3 de maig.</a:t>
            </a:r>
          </a:p>
          <a:p>
            <a:pPr algn="ctr"/>
            <a:endParaRPr lang="ca-ES" dirty="0"/>
          </a:p>
        </p:txBody>
      </p:sp>
      <p:sp>
        <p:nvSpPr>
          <p:cNvPr id="7" name="Oval 6"/>
          <p:cNvSpPr/>
          <p:nvPr/>
        </p:nvSpPr>
        <p:spPr>
          <a:xfrm>
            <a:off x="4427984" y="260648"/>
            <a:ext cx="2952328" cy="1953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Entre les 9:30 h i les 11 h</a:t>
            </a:r>
            <a:r>
              <a:rPr lang="ca-ES" dirty="0" smtClean="0"/>
              <a:t>.</a:t>
            </a:r>
          </a:p>
          <a:p>
            <a:pPr algn="ctr"/>
            <a:r>
              <a:rPr lang="ca-ES" dirty="0" smtClean="0"/>
              <a:t>No vingueu tots a les 9:30 h. </a:t>
            </a:r>
            <a:endParaRPr lang="ca-ES" dirty="0"/>
          </a:p>
          <a:p>
            <a:pPr algn="ctr"/>
            <a:endParaRPr lang="ca-ES" dirty="0"/>
          </a:p>
        </p:txBody>
      </p:sp>
      <p:sp>
        <p:nvSpPr>
          <p:cNvPr id="8" name="Rectangle arrodonit 7"/>
          <p:cNvSpPr/>
          <p:nvPr/>
        </p:nvSpPr>
        <p:spPr>
          <a:xfrm>
            <a:off x="6345869" y="1786345"/>
            <a:ext cx="244827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Visites en grups de deu persones i per ordre d’arribada.</a:t>
            </a:r>
            <a:endParaRPr lang="ca-ES" dirty="0"/>
          </a:p>
        </p:txBody>
      </p:sp>
      <p:sp>
        <p:nvSpPr>
          <p:cNvPr id="9" name="Oval 8"/>
          <p:cNvSpPr/>
          <p:nvPr/>
        </p:nvSpPr>
        <p:spPr>
          <a:xfrm>
            <a:off x="5249500" y="4365104"/>
            <a:ext cx="3384376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Hi haurà els infants de l’escola. </a:t>
            </a:r>
            <a:r>
              <a:rPr lang="ca-ES" b="1" dirty="0" smtClean="0"/>
              <a:t>Prohibit fer fotos</a:t>
            </a:r>
            <a:r>
              <a:rPr lang="ca-ES" dirty="0" smtClean="0"/>
              <a:t> </a:t>
            </a:r>
            <a:r>
              <a:rPr lang="ca-ES" b="1" dirty="0" smtClean="0"/>
              <a:t>i </a:t>
            </a:r>
            <a:r>
              <a:rPr lang="ca-ES" dirty="0" smtClean="0"/>
              <a:t>només adults</a:t>
            </a:r>
            <a:r>
              <a:rPr lang="ca-ES" b="1" dirty="0" smtClean="0"/>
              <a:t>.</a:t>
            </a:r>
            <a:endParaRPr lang="ca-ES" b="1" dirty="0"/>
          </a:p>
        </p:txBody>
      </p:sp>
      <p:sp>
        <p:nvSpPr>
          <p:cNvPr id="10" name="Rectangle 9"/>
          <p:cNvSpPr/>
          <p:nvPr/>
        </p:nvSpPr>
        <p:spPr>
          <a:xfrm>
            <a:off x="3336561" y="3112594"/>
            <a:ext cx="259228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Passejada per l’escola lliure, de deu minuts com a màxim.</a:t>
            </a:r>
            <a:endParaRPr lang="ca-ES" dirty="0"/>
          </a:p>
        </p:txBody>
      </p:sp>
      <p:sp>
        <p:nvSpPr>
          <p:cNvPr id="11" name="Oval 10"/>
          <p:cNvSpPr/>
          <p:nvPr/>
        </p:nvSpPr>
        <p:spPr>
          <a:xfrm>
            <a:off x="1026079" y="5178896"/>
            <a:ext cx="3888432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Informació o dubtes: Per correu electrònic o telèfon</a:t>
            </a:r>
            <a:endParaRPr lang="ca-ES" dirty="0"/>
          </a:p>
        </p:txBody>
      </p:sp>
      <p:sp>
        <p:nvSpPr>
          <p:cNvPr id="12" name="Oval 11"/>
          <p:cNvSpPr/>
          <p:nvPr/>
        </p:nvSpPr>
        <p:spPr>
          <a:xfrm>
            <a:off x="1026079" y="3068960"/>
            <a:ext cx="2160240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Tota la informació us l’hem donat en la sessió informativa.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3422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>
            <a:extLst>
              <a:ext uri="{FF2B5EF4-FFF2-40B4-BE49-F238E27FC236}">
                <a16:creationId xmlns:a16="http://schemas.microsoft.com/office/drawing/2014/main" xmlns="" id="{28A9E826-BF69-4327-A215-CF8F2D1B2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700808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ca-ES" sz="6000" dirty="0"/>
              <a:t>I per qualsevol dubte:</a:t>
            </a:r>
            <a:br>
              <a:rPr lang="ca-ES" sz="6000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> </a:t>
            </a:r>
            <a:r>
              <a:rPr lang="ca-ES" sz="3600" dirty="0"/>
              <a:t>ebmeltrendefortpienc@bcn.cat</a:t>
            </a:r>
            <a:endParaRPr lang="es-ES" sz="3600" dirty="0"/>
          </a:p>
        </p:txBody>
      </p:sp>
      <p:pic>
        <p:nvPicPr>
          <p:cNvPr id="4" name="Imatge 3" descr="Imatge que conté dibuix&#10;&#10;Descripció generada automàticament">
            <a:extLst>
              <a:ext uri="{FF2B5EF4-FFF2-40B4-BE49-F238E27FC236}">
                <a16:creationId xmlns:a16="http://schemas.microsoft.com/office/drawing/2014/main" xmlns="" id="{0A099AA5-1C15-4B06-A6E3-D48BCC93D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68960"/>
            <a:ext cx="4917491" cy="1733857"/>
          </a:xfrm>
          <a:prstGeom prst="rect">
            <a:avLst/>
          </a:prstGeom>
        </p:spPr>
      </p:pic>
      <p:sp>
        <p:nvSpPr>
          <p:cNvPr id="2" name="QuadreDeText 1">
            <a:extLst>
              <a:ext uri="{FF2B5EF4-FFF2-40B4-BE49-F238E27FC236}">
                <a16:creationId xmlns:a16="http://schemas.microsoft.com/office/drawing/2014/main" xmlns="" id="{7EAF1444-A540-4861-9221-0861F046B516}"/>
              </a:ext>
            </a:extLst>
          </p:cNvPr>
          <p:cNvSpPr txBox="1"/>
          <p:nvPr/>
        </p:nvSpPr>
        <p:spPr>
          <a:xfrm>
            <a:off x="3491880" y="5517232"/>
            <a:ext cx="4779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/>
              <a:t>Gràcies per la vostra atenció</a:t>
            </a:r>
            <a:r>
              <a:rPr lang="ca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13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024744" cy="1143000"/>
          </a:xfrm>
        </p:spPr>
        <p:txBody>
          <a:bodyPr/>
          <a:lstStyle/>
          <a:p>
            <a:r>
              <a:rPr lang="ca-ES" dirty="0">
                <a:solidFill>
                  <a:schemeClr val="tx1"/>
                </a:solidFill>
              </a:rPr>
              <a:t>L’ALIMENTACIÓ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611560" y="1700808"/>
            <a:ext cx="7498080" cy="216024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</a:pPr>
            <a:r>
              <a:rPr lang="ca-ES" sz="4900" dirty="0"/>
              <a:t>A mig matí, oferim una mica de fruita per donar al cos una mica d’energia i per reposar una mica de tota l’activitat.</a:t>
            </a:r>
          </a:p>
          <a:p>
            <a:pPr>
              <a:lnSpc>
                <a:spcPct val="170000"/>
              </a:lnSpc>
            </a:pPr>
            <a:r>
              <a:rPr lang="ca-ES" sz="4900" dirty="0"/>
              <a:t>Dinar cap a les </a:t>
            </a:r>
            <a:r>
              <a:rPr lang="ca-ES" sz="4900" dirty="0" smtClean="0"/>
              <a:t>12 h </a:t>
            </a:r>
            <a:r>
              <a:rPr lang="ca-ES" sz="4900" dirty="0"/>
              <a:t>aprox. (depèn dels grups, de la gana que tinguin i de la son!)</a:t>
            </a:r>
          </a:p>
          <a:p>
            <a:pPr>
              <a:lnSpc>
                <a:spcPct val="170000"/>
              </a:lnSpc>
            </a:pPr>
            <a:r>
              <a:rPr lang="ca-ES" sz="4900" dirty="0"/>
              <a:t>Berenar (Cap a les </a:t>
            </a:r>
            <a:r>
              <a:rPr lang="ca-ES" sz="4900" dirty="0" smtClean="0"/>
              <a:t>15:30 h </a:t>
            </a:r>
            <a:r>
              <a:rPr lang="ca-ES" sz="4900" dirty="0"/>
              <a:t>aproximadament... )</a:t>
            </a:r>
          </a:p>
          <a:p>
            <a:endParaRPr lang="ca-ES" dirty="0"/>
          </a:p>
          <a:p>
            <a:pPr>
              <a:buNone/>
            </a:pPr>
            <a:endParaRPr lang="ca-ES" dirty="0"/>
          </a:p>
        </p:txBody>
      </p:sp>
      <p:sp>
        <p:nvSpPr>
          <p:cNvPr id="7" name="Contenidor de contingut 2"/>
          <p:cNvSpPr txBox="1">
            <a:spLocks/>
          </p:cNvSpPr>
          <p:nvPr/>
        </p:nvSpPr>
        <p:spPr>
          <a:xfrm>
            <a:off x="1763688" y="3861048"/>
            <a:ext cx="5184576" cy="2269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ca-ES" dirty="0"/>
              <a:t>Procurem un ambient tranquil i relaxat.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ca-ES" dirty="0"/>
              <a:t>L’inici a l’àpat social.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ca-ES" dirty="0"/>
              <a:t>Respectem els diferents ritmes.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ca-ES" dirty="0"/>
              <a:t>Afavorim l’autonomia.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ca-ES" dirty="0"/>
              <a:t>Els aliments són tots ecològics i de proximitat.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ca-ES" dirty="0"/>
              <a:t>Cuina pròpia. No venen aliments </a:t>
            </a:r>
            <a:r>
              <a:rPr lang="ca-ES" i="1" dirty="0" err="1"/>
              <a:t>preelaborats</a:t>
            </a:r>
            <a:r>
              <a:rPr lang="ca-ES" dirty="0"/>
              <a:t>.</a:t>
            </a:r>
          </a:p>
          <a:p>
            <a:pPr marL="68580" indent="0">
              <a:lnSpc>
                <a:spcPct val="160000"/>
              </a:lnSpc>
              <a:buNone/>
            </a:pPr>
            <a:endParaRPr lang="ca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9" t="10566" r="31439" b="52327"/>
          <a:stretch/>
        </p:blipFill>
        <p:spPr>
          <a:xfrm>
            <a:off x="7164288" y="2852936"/>
            <a:ext cx="1147313" cy="2544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38117" y="2060848"/>
            <a:ext cx="7848872" cy="1143000"/>
          </a:xfrm>
        </p:spPr>
        <p:txBody>
          <a:bodyPr>
            <a:normAutofit fontScale="90000"/>
          </a:bodyPr>
          <a:lstStyle/>
          <a:p>
            <a:r>
              <a:rPr lang="ca-ES" dirty="0">
                <a:solidFill>
                  <a:schemeClr val="tx1"/>
                </a:solidFill>
              </a:rPr>
              <a:t>EL DESCANS</a:t>
            </a:r>
            <a:br>
              <a:rPr lang="ca-ES" dirty="0">
                <a:solidFill>
                  <a:schemeClr val="tx1"/>
                </a:solidFill>
              </a:rPr>
            </a:br>
            <a:r>
              <a:rPr lang="ca-E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 migdiada ajuda el cervell a retenir la informació. Més enllà de curar el cansament, el son facilita l'emmagatzematge de la memòria a curt termini i deixa espai per a la nova informació. En les criatures d'un a tres anys, a més, una migdiada durant el dia augmenta les possibilitats d'arribar a un nivell avançat per diferenciar entre el que és  important i el que és irrellevant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dirty="0">
                <a:solidFill>
                  <a:schemeClr val="tx1"/>
                </a:solidFill>
              </a:rPr>
              <a:t> 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5796135" y="3247763"/>
            <a:ext cx="2588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Respectem el ritme de son de cada infant. </a:t>
            </a:r>
          </a:p>
          <a:p>
            <a:r>
              <a:rPr lang="ca-ES" dirty="0"/>
              <a:t>No els despertem. Si l’infant dorm és que ho necessita!</a:t>
            </a:r>
            <a:endParaRPr lang="es-ES" dirty="0"/>
          </a:p>
        </p:txBody>
      </p:sp>
      <p:sp>
        <p:nvSpPr>
          <p:cNvPr id="6" name="Oval 5"/>
          <p:cNvSpPr/>
          <p:nvPr/>
        </p:nvSpPr>
        <p:spPr>
          <a:xfrm rot="20140627">
            <a:off x="405700" y="3187365"/>
            <a:ext cx="187220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/>
              <a:t>L’infant distingeix el son diürn del nocturn.</a:t>
            </a:r>
          </a:p>
        </p:txBody>
      </p:sp>
      <p:sp>
        <p:nvSpPr>
          <p:cNvPr id="7" name="Oval 6"/>
          <p:cNvSpPr/>
          <p:nvPr/>
        </p:nvSpPr>
        <p:spPr>
          <a:xfrm rot="972729">
            <a:off x="3582433" y="3111838"/>
            <a:ext cx="2160240" cy="1472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/>
              <a:t>Relaxar-se i agafar el son és un aprenentatge. No </a:t>
            </a:r>
            <a:r>
              <a:rPr lang="ca-ES" sz="1200" dirty="0" smtClean="0"/>
              <a:t>esperem que </a:t>
            </a:r>
            <a:r>
              <a:rPr lang="ca-ES" sz="1200" dirty="0"/>
              <a:t>s’adormi de pur cansament!</a:t>
            </a:r>
          </a:p>
        </p:txBody>
      </p:sp>
      <p:sp>
        <p:nvSpPr>
          <p:cNvPr id="8" name="Oval 7"/>
          <p:cNvSpPr/>
          <p:nvPr/>
        </p:nvSpPr>
        <p:spPr>
          <a:xfrm>
            <a:off x="1763688" y="4005064"/>
            <a:ext cx="2376264" cy="1202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/>
              <a:t>Acompanyar a l’infant amb paciència i molt d’afecte... Aquest és el secret!</a:t>
            </a: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6" t="6164" r="16698" b="47547"/>
          <a:stretch/>
        </p:blipFill>
        <p:spPr>
          <a:xfrm>
            <a:off x="4067944" y="5071236"/>
            <a:ext cx="2520280" cy="1304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828673" y="235993"/>
            <a:ext cx="676875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Altres necessitats bàsiques:</a:t>
            </a:r>
            <a:endParaRPr lang="es-ES" dirty="0"/>
          </a:p>
        </p:txBody>
      </p:sp>
      <p:sp>
        <p:nvSpPr>
          <p:cNvPr id="10" name="QuadreDeText 9"/>
          <p:cNvSpPr txBox="1"/>
          <p:nvPr/>
        </p:nvSpPr>
        <p:spPr>
          <a:xfrm>
            <a:off x="755576" y="2276872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a-ES" sz="2800" dirty="0"/>
              <a:t>Sentir-se estimat.</a:t>
            </a:r>
          </a:p>
          <a:p>
            <a:pPr marL="285750" indent="-285750">
              <a:buFontTx/>
              <a:buChar char="-"/>
            </a:pPr>
            <a:r>
              <a:rPr lang="ca-ES" sz="2800" dirty="0"/>
              <a:t>Sentir-se </a:t>
            </a:r>
            <a:r>
              <a:rPr lang="es-ES" sz="2800" dirty="0"/>
              <a:t>segur.</a:t>
            </a:r>
          </a:p>
          <a:p>
            <a:pPr marL="285750" indent="-285750">
              <a:buFontTx/>
              <a:buChar char="-"/>
            </a:pPr>
            <a:r>
              <a:rPr lang="ca-ES" sz="2800" dirty="0"/>
              <a:t>Entenem les seves emocions, els posem paraules, les acompanyem “</a:t>
            </a:r>
            <a:r>
              <a:rPr lang="ca-ES" sz="2800" i="1" dirty="0" err="1"/>
              <a:t>corregulant</a:t>
            </a:r>
            <a:r>
              <a:rPr lang="ca-ES" sz="2800" dirty="0"/>
              <a:t>” aquesta gestió de les emocions.</a:t>
            </a: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8" t="6918" r="7904" b="14465"/>
          <a:stretch/>
        </p:blipFill>
        <p:spPr>
          <a:xfrm>
            <a:off x="6372200" y="4437112"/>
            <a:ext cx="1792856" cy="2263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4848328" cy="1143000"/>
          </a:xfrm>
        </p:spPr>
        <p:txBody>
          <a:bodyPr>
            <a:normAutofit fontScale="90000"/>
          </a:bodyPr>
          <a:lstStyle/>
          <a:p>
            <a:r>
              <a:rPr lang="ca-ES" dirty="0">
                <a:solidFill>
                  <a:schemeClr val="tx1"/>
                </a:solidFill>
              </a:rPr>
              <a:t>Què es troba l’infant quan entra a l’escola?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67544" y="2636912"/>
            <a:ext cx="4464496" cy="1045096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ca-ES" sz="1600" dirty="0"/>
              <a:t>Propostes i racons que ja coneix i que  ja es troba a punt de bon matí.</a:t>
            </a:r>
          </a:p>
          <a:p>
            <a:pPr>
              <a:lnSpc>
                <a:spcPct val="170000"/>
              </a:lnSpc>
            </a:pPr>
            <a:r>
              <a:rPr lang="ca-ES" sz="1600" dirty="0"/>
              <a:t>D’altres puntuals que la mestra de cada grup prepara.</a:t>
            </a: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t="41534" r="22031" b="12931"/>
          <a:stretch/>
        </p:blipFill>
        <p:spPr>
          <a:xfrm>
            <a:off x="1043608" y="4509120"/>
            <a:ext cx="3531571" cy="1626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4664"/>
            <a:ext cx="3346470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611560" y="5085184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ca-ES" dirty="0"/>
              <a:t>Espais oberts, espais compartits: Tots els espais, per a tots els infants. Tot un món ple de propostes!</a:t>
            </a:r>
            <a:endParaRPr lang="es-ES" dirty="0"/>
          </a:p>
        </p:txBody>
      </p:sp>
      <p:sp>
        <p:nvSpPr>
          <p:cNvPr id="4" name="QuadreDeText 3"/>
          <p:cNvSpPr txBox="1"/>
          <p:nvPr/>
        </p:nvSpPr>
        <p:spPr>
          <a:xfrm>
            <a:off x="323528" y="620688"/>
            <a:ext cx="767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dirty="0"/>
              <a:t>El projecte de l’EBM el tren de Fort Pienc</a:t>
            </a:r>
            <a:r>
              <a:rPr lang="ca-ES" dirty="0"/>
              <a:t>.</a:t>
            </a:r>
            <a:endParaRPr lang="es-ES" dirty="0"/>
          </a:p>
        </p:txBody>
      </p:sp>
      <p:sp>
        <p:nvSpPr>
          <p:cNvPr id="5" name="Fletxa cap avall 4"/>
          <p:cNvSpPr/>
          <p:nvPr/>
        </p:nvSpPr>
        <p:spPr>
          <a:xfrm>
            <a:off x="2051720" y="1618745"/>
            <a:ext cx="1656184" cy="2016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22" y="1464673"/>
            <a:ext cx="4132210" cy="2324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5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3403</TotalTime>
  <Words>2297</Words>
  <Application>Microsoft Office PowerPoint</Application>
  <PresentationFormat>Presentació en pantalla (4:3)</PresentationFormat>
  <Paragraphs>244</Paragraphs>
  <Slides>47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47</vt:i4>
      </vt:variant>
    </vt:vector>
  </HeadingPairs>
  <TitlesOfParts>
    <vt:vector size="48" baseType="lpstr">
      <vt:lpstr>Austin</vt:lpstr>
      <vt:lpstr>Presentació del PowerPoint</vt:lpstr>
      <vt:lpstr>SESSIÓ INFORMATIVA PER AL CURS 2024-2025</vt:lpstr>
      <vt:lpstr>Què oferim?</vt:lpstr>
      <vt:lpstr>COBRIR LES NECESSITATS BÀSIQUES.</vt:lpstr>
      <vt:lpstr>L’ALIMENTACIÓ</vt:lpstr>
      <vt:lpstr>EL DESCANS La migdiada ajuda el cervell a retenir la informació. Més enllà de curar el cansament, el son facilita l'emmagatzematge de la memòria a curt termini i deixa espai per a la nova informació. En les criatures d'un a tres anys, a més, una migdiada durant el dia augmenta les possibilitats d'arribar a un nivell avançat per diferenciar entre el que és  important i el que és irrellevant. </vt:lpstr>
      <vt:lpstr>Presentació del PowerPoint</vt:lpstr>
      <vt:lpstr>Què es troba l’infant quan entra a l’escola?</vt:lpstr>
      <vt:lpstr>Espais oberts, espais compartits: Tots els espais, per a tots els infants. Tot un món ple de propostes!</vt:lpstr>
      <vt:lpstr>Per què obrim les portes de les estances?</vt:lpstr>
      <vt:lpstr>Aquest projecte fa que les famílies tinguin una flexibilitat total d’horaris per entrar a l’escola.</vt:lpstr>
      <vt:lpstr>Com obrim portes? </vt:lpstr>
      <vt:lpstr>Les propostes fixes...</vt:lpstr>
      <vt:lpstr>Algunes de les temàtiques que l’infant es troba de manera simultània a l’escola: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LA RELACIÓ AMB LES FAMÍLIES</vt:lpstr>
      <vt:lpstr>ASPECTES D’ORGANITZACIÓ</vt:lpstr>
      <vt:lpstr>Presentació del PowerPoint</vt:lpstr>
      <vt:lpstr>L’EQUIP DE L’ESCOLA</vt:lpstr>
      <vt:lpstr>Sortides fora de l’escola</vt:lpstr>
      <vt:lpstr>DADES ECONÒMIQUES</vt:lpstr>
      <vt:lpstr>Presentació del PowerPoint</vt:lpstr>
      <vt:lpstr> </vt:lpstr>
      <vt:lpstr>Preinscripció telemàtica.</vt:lpstr>
      <vt:lpstr>Com funciona?</vt:lpstr>
      <vt:lpstr>Presentació del PowerPoint</vt:lpstr>
      <vt:lpstr>Presentació del PowerPoint</vt:lpstr>
      <vt:lpstr>Com puc saber si tinc els 30 punts d’àrea d’influència?  En el cas de l’EBM el tren de Fort Pienc, l’àrea d’influència és: - Tot el districte de l’Eixample. -  A més del districte de l'Eixample, la zona del districte de Sant Martí delimitada pel perímetre format pel carrer Roger de Flor- Carrer Pujades- Avinguda Meridiana i carrer Almogàvers.  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        Tobareu al web el període de  preinscripció i tot el calendari de preinscripció i matrícula.  Recordem el web de l’escola: https://ajuntament.barcelona.cat/escolesbressol/ebmeltrendelfortpienc</vt:lpstr>
      <vt:lpstr>Portal Escoles Bresol. Informació general</vt:lpstr>
      <vt:lpstr>Portal Escoles Bressol. Informació preinscripció.</vt:lpstr>
      <vt:lpstr>Tràmit preinscripció.</vt:lpstr>
      <vt:lpstr>Presentació del PowerPoint</vt:lpstr>
      <vt:lpstr>Us esperem a la visita! </vt:lpstr>
      <vt:lpstr>I per qualsevol dubte:   ebmeltrendefortpienc@bcn.cat</vt:lpstr>
    </vt:vector>
  </TitlesOfParts>
  <Company>IMEB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PROJECTE PORTES OBERTES</dc:title>
  <dc:creator>IMEB</dc:creator>
  <cp:lastModifiedBy>Ajuntament de Barcelona</cp:lastModifiedBy>
  <cp:revision>421</cp:revision>
  <dcterms:created xsi:type="dcterms:W3CDTF">2012-02-06T11:10:14Z</dcterms:created>
  <dcterms:modified xsi:type="dcterms:W3CDTF">2024-04-22T13:27:26Z</dcterms:modified>
</cp:coreProperties>
</file>