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60" r:id="rId2"/>
  </p:sldMasterIdLst>
  <p:notesMasterIdLst>
    <p:notesMasterId r:id="rId29"/>
  </p:notesMasterIdLst>
  <p:handoutMasterIdLst>
    <p:handoutMasterId r:id="rId30"/>
  </p:handoutMasterIdLst>
  <p:sldIdLst>
    <p:sldId id="527" r:id="rId3"/>
    <p:sldId id="618" r:id="rId4"/>
    <p:sldId id="568" r:id="rId5"/>
    <p:sldId id="531" r:id="rId6"/>
    <p:sldId id="545" r:id="rId7"/>
    <p:sldId id="546" r:id="rId8"/>
    <p:sldId id="547" r:id="rId9"/>
    <p:sldId id="549" r:id="rId10"/>
    <p:sldId id="591" r:id="rId11"/>
    <p:sldId id="592" r:id="rId12"/>
    <p:sldId id="593" r:id="rId13"/>
    <p:sldId id="600" r:id="rId14"/>
    <p:sldId id="601" r:id="rId15"/>
    <p:sldId id="602" r:id="rId16"/>
    <p:sldId id="596" r:id="rId17"/>
    <p:sldId id="604" r:id="rId18"/>
    <p:sldId id="605" r:id="rId19"/>
    <p:sldId id="599" r:id="rId20"/>
    <p:sldId id="620" r:id="rId21"/>
    <p:sldId id="621" r:id="rId22"/>
    <p:sldId id="622" r:id="rId23"/>
    <p:sldId id="623" r:id="rId24"/>
    <p:sldId id="624" r:id="rId25"/>
    <p:sldId id="626" r:id="rId26"/>
    <p:sldId id="625" r:id="rId27"/>
    <p:sldId id="612" r:id="rId28"/>
  </p:sldIdLst>
  <p:sldSz cx="9906000" cy="6858000" type="A4"/>
  <p:notesSz cx="6797675" cy="9872663"/>
  <p:defaultTextStyle>
    <a:defPPr>
      <a:defRPr lang="es-E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16" userDrawn="1">
          <p15:clr>
            <a:srgbClr val="A4A3A4"/>
          </p15:clr>
        </p15:guide>
        <p15:guide id="2" orient="horz" pos="2160">
          <p15:clr>
            <a:srgbClr val="A4A3A4"/>
          </p15:clr>
        </p15:guide>
        <p15:guide id="3" pos="612" userDrawn="1">
          <p15:clr>
            <a:srgbClr val="A4A3A4"/>
          </p15:clr>
        </p15:guide>
        <p15:guide id="4" pos="5511">
          <p15:clr>
            <a:srgbClr val="A4A3A4"/>
          </p15:clr>
        </p15:guide>
        <p15:guide id="5" pos="2880">
          <p15:clr>
            <a:srgbClr val="A4A3A4"/>
          </p15:clr>
        </p15:guide>
        <p15:guide id="6" pos="5148">
          <p15:clr>
            <a:srgbClr val="A4A3A4"/>
          </p15:clr>
        </p15:guide>
        <p15:guide id="7" orient="horz" pos="2704" userDrawn="1">
          <p15:clr>
            <a:srgbClr val="A4A3A4"/>
          </p15:clr>
        </p15:guide>
        <p15:guide id="8" orient="horz" pos="3249" userDrawn="1">
          <p15:clr>
            <a:srgbClr val="A4A3A4"/>
          </p15:clr>
        </p15:guide>
        <p15:guide id="9" pos="1565" userDrawn="1">
          <p15:clr>
            <a:srgbClr val="A4A3A4"/>
          </p15:clr>
        </p15:guide>
        <p15:guide id="10" pos="884" userDrawn="1">
          <p15:clr>
            <a:srgbClr val="A4A3A4"/>
          </p15:clr>
        </p15:guide>
        <p15:guide id="11" orient="horz" pos="3793" userDrawn="1">
          <p15:clr>
            <a:srgbClr val="A4A3A4"/>
          </p15:clr>
        </p15:guide>
        <p15:guide id="12" orient="horz" pos="1298" userDrawn="1">
          <p15:clr>
            <a:srgbClr val="A4A3A4"/>
          </p15:clr>
        </p15:guide>
      </p15:sldGuideLst>
    </p:ext>
    <p:ext uri="{2D200454-40CA-4A62-9FC3-DE9A4176ACB9}">
      <p15:notesGuideLst xmlns="" xmlns:p15="http://schemas.microsoft.com/office/powerpoint/2012/main">
        <p15:guide id="1" orient="horz" pos="3109">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4599B0"/>
    <a:srgbClr val="CC0000"/>
    <a:srgbClr val="D00000"/>
    <a:srgbClr val="953735"/>
    <a:srgbClr val="E8D0D0"/>
    <a:srgbClr val="F4E9E9"/>
    <a:srgbClr val="9F413F"/>
    <a:srgbClr val="F8801E"/>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 mitjà 2 - èmfas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Estil mitjà 1 - èmfasi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 mitjà 1 - èmfasi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 clar 3 - èmfasi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Estil mitjà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ense estil, quadrícula de ta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Estil mitjà 1 - èmfasi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 mitjà 2 - èmfasi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9" autoAdjust="0"/>
    <p:restoredTop sz="99247" autoAdjust="0"/>
  </p:normalViewPr>
  <p:slideViewPr>
    <p:cSldViewPr>
      <p:cViewPr>
        <p:scale>
          <a:sx n="80" d="100"/>
          <a:sy n="80" d="100"/>
        </p:scale>
        <p:origin x="-390" y="-636"/>
      </p:cViewPr>
      <p:guideLst>
        <p:guide orient="horz" pos="1570"/>
        <p:guide orient="horz" pos="1344"/>
        <p:guide pos="761"/>
        <p:guide pos="3483"/>
        <p:guide pos="4345"/>
        <p:guide pos="5887"/>
        <p:guide pos="2802"/>
        <p:guide pos="52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298" y="-102"/>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NAS01\DEPT\CASAGRAN2\QUOTA\PATRIMONI%20I%20INVERSIONS\4-%20DS%20INVERSIONS\02-PROGRAMA%20D'INVERSIONS%20MUNICIPAL\02-%20PIM%202012-2015\EXERCICI%202015\2-EXECUCI&#211;%202015\Previsions%20de%20tancament\12-Desembre\baixada%20desembre%200302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ny1581\AppData\Local\Microsoft\Windows\Temporary%20Internet%20Files\Content.Outlook\FGX06633\En-curs%20TANCAMENT%202015.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NAS01\DEPT\CASAGRAN2\QUOTA\PATRIMONI%20I%20INVERSIONS\4-%20DS%20INVERSIONS\02-PROGRAMA%20D'INVERSIONS%20MUNICIPAL\02-%20PIM%202012-2015\EXERCICI%202015\2-EXECUCI&#211;%202015\Previsions%20de%20tancament\12-Desembre\baixada%20desembre%200302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S01\DEPT\CASAGRAN2\QUOTA\PATRIMONI%20I%20INVERSIONS\4-%20DS%20INVERSIONS\02-PROGRAMA%20D'INVERSIONS%20MUNICIPAL\02-%20PIM%202012-2015\EXERCICI%202015\2-EXECUCI&#211;%202015\2015-Resum%20per%20anys%20i%20per%20mesos\DSI-%20Evoluci&#243;%20cr&#232;dit-execuci&#243;%20inversions%202008-2015-mensuali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AS01\DEPT\CASAGRAN2\QUOTA\PATRIMONI%20I%20INVERSIONS\4-%20DS%20INVERSIONS\02-PROGRAMA%20D'INVERSIONS%20MUNICIPAL\02-%20PIM%202012-2015\EXERCICI%202015\2-EXECUCI&#211;%202015\2015-Resum%20per%20anys%20i%20per%20mesos\DSI-Cr&#232;dit%20definitiu%20vs%20obligat%202008-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AS01\DEPT\CASAGRAN2\QUOTA\PATRIMONI%20I%20INVERSIONS\4-%20DS%20INVERSIONS\02-PROGRAMA%20D'INVERSIONS%20MUNICIPAL\02-%20PIM%202012-2015\EXERCICI%202015\3-TANCAMENT%202015\4t%20Tancament%20definitiu%202015\Gr&#224;fics%20exprop-finalitzaci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NAS01\DEPT\CASAGRAN2\QUOTA\GF_D_INVERSIONS\02-PROGRAMA%20D'INVERSIONS%20MUNICIPAL\02-%20PIM%202012-2015\EXERCICI%202014\3-TANCAMENT%202014\4t%20Trimestre\Gr&#224;fics%20exprop-finalitzac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AS01\DEPT\CASAGRAN2\QUOTA\PATRIMONI%20I%20INVERSIONS\4-%20DS%20INVERSIONS\02-PROGRAMA%20D'INVERSIONS%20MUNICIPAL\02-%20PIM%202012-2015\EXERCICI%202015\3-TANCAMENT%202015\4t%20Tancament%20definitiu%202015\Gr&#224;fics%20exprop-finalitzaci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NAS01\DEPT\CASAGRAN2\QUOTA\PATRIMONI%20I%20INVERSIONS\4-%20DS%20INVERSIONS\02-PROGRAMA%20D'INVERSIONS%20MUNICIPAL\02-%20PIM%202012-2015\EXERCICI%202015\3-TANCAMENT%202015\4t%20Tancament%20definitiu%202015\Gr&#224;fics%20exprop-finalitzac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5457423922594461E-2"/>
          <c:y val="0.14390710130601936"/>
          <c:w val="0.56043065921968271"/>
          <c:h val="0.81071403300748957"/>
        </c:manualLayout>
      </c:layout>
      <c:pie3DChart>
        <c:varyColors val="1"/>
        <c:ser>
          <c:idx val="0"/>
          <c:order val="0"/>
          <c:explosion val="25"/>
          <c:dLbls>
            <c:dLbl>
              <c:idx val="0"/>
              <c:layout>
                <c:manualLayout>
                  <c:x val="4.1341366110836227E-2"/>
                  <c:y val="2.649401023630997E-2"/>
                </c:manualLayout>
              </c:layout>
              <c:showLegendKey val="0"/>
              <c:showVal val="0"/>
              <c:showCatName val="0"/>
              <c:showSerName val="0"/>
              <c:showPercent val="1"/>
              <c:showBubbleSize val="0"/>
            </c:dLbl>
            <c:dLbl>
              <c:idx val="1"/>
              <c:layout>
                <c:manualLayout>
                  <c:x val="1.5008967629046369E-2"/>
                  <c:y val="-2.9167031204432696E-2"/>
                </c:manualLayout>
              </c:layout>
              <c:showLegendKey val="0"/>
              <c:showVal val="0"/>
              <c:showCatName val="0"/>
              <c:showSerName val="0"/>
              <c:showPercent val="1"/>
              <c:showBubbleSize val="0"/>
            </c:dLbl>
            <c:dLbl>
              <c:idx val="2"/>
              <c:layout>
                <c:manualLayout>
                  <c:x val="-7.6026906101342516E-4"/>
                  <c:y val="-2.3011327697001795E-2"/>
                </c:manualLayout>
              </c:layout>
              <c:showLegendKey val="0"/>
              <c:showVal val="0"/>
              <c:showCatName val="0"/>
              <c:showSerName val="0"/>
              <c:showPercent val="1"/>
              <c:showBubbleSize val="0"/>
            </c:dLbl>
            <c:numFmt formatCode="0.00%" sourceLinked="0"/>
            <c:txPr>
              <a:bodyPr/>
              <a:lstStyle/>
              <a:p>
                <a:pPr>
                  <a:defRPr b="1"/>
                </a:pPr>
                <a:endParaRPr lang="ca-ES"/>
              </a:p>
            </c:txPr>
            <c:showLegendKey val="0"/>
            <c:showVal val="0"/>
            <c:showCatName val="0"/>
            <c:showSerName val="0"/>
            <c:showPercent val="1"/>
            <c:showBubbleSize val="0"/>
            <c:showLeaderLines val="0"/>
          </c:dLbls>
          <c:cat>
            <c:strRef>
              <c:f>'Tipus d''Inversió'!$A$13:$A$15</c:f>
              <c:strCache>
                <c:ptCount val="3"/>
                <c:pt idx="0">
                  <c:v>Inversió de reposició</c:v>
                </c:pt>
                <c:pt idx="1">
                  <c:v>Inversió de millora</c:v>
                </c:pt>
                <c:pt idx="2">
                  <c:v>Inversió nova</c:v>
                </c:pt>
              </c:strCache>
            </c:strRef>
          </c:cat>
          <c:val>
            <c:numRef>
              <c:f>'Tipus d''Inversió'!$C$13:$C$15</c:f>
              <c:numCache>
                <c:formatCode>0.00</c:formatCode>
                <c:ptCount val="3"/>
                <c:pt idx="0">
                  <c:v>49.557490990000012</c:v>
                </c:pt>
                <c:pt idx="1">
                  <c:v>281.48426171</c:v>
                </c:pt>
                <c:pt idx="2">
                  <c:v>133.90453742000003</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58820156346264552"/>
          <c:y val="0.31449690058943475"/>
          <c:w val="0.40614958144500568"/>
          <c:h val="0.39142950261482612"/>
        </c:manualLayout>
      </c:layout>
      <c:overlay val="0"/>
      <c:txPr>
        <a:bodyPr/>
        <a:lstStyle/>
        <a:p>
          <a:pPr rtl="0">
            <a:defRPr/>
          </a:pPr>
          <a:endParaRPr lang="ca-E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n-US"/>
              <a:t>INVERSIONS EN CURS</a:t>
            </a:r>
          </a:p>
        </c:rich>
      </c:tx>
      <c:overlay val="0"/>
    </c:title>
    <c:autoTitleDeleted val="0"/>
    <c:plotArea>
      <c:layout>
        <c:manualLayout>
          <c:layoutTarget val="inner"/>
          <c:xMode val="edge"/>
          <c:yMode val="edge"/>
          <c:x val="0.18676823937573034"/>
          <c:y val="0.18176185255324098"/>
          <c:w val="0.79289278119261863"/>
          <c:h val="0.67073490813648295"/>
        </c:manualLayout>
      </c:layout>
      <c:lineChart>
        <c:grouping val="standard"/>
        <c:varyColors val="0"/>
        <c:ser>
          <c:idx val="0"/>
          <c:order val="0"/>
          <c:tx>
            <c:strRef>
              <c:f>Graf!$J$5:$J$6</c:f>
              <c:strCache>
                <c:ptCount val="1"/>
                <c:pt idx="0">
                  <c:v>milions €</c:v>
                </c:pt>
              </c:strCache>
            </c:strRef>
          </c:tx>
          <c:cat>
            <c:strRef>
              <c:f>Graf!$I$7:$I$12</c:f>
              <c:strCache>
                <c:ptCount val="6"/>
                <c:pt idx="0">
                  <c:v>2010</c:v>
                </c:pt>
                <c:pt idx="1">
                  <c:v>2011</c:v>
                </c:pt>
                <c:pt idx="2">
                  <c:v>2012</c:v>
                </c:pt>
                <c:pt idx="3">
                  <c:v>2013</c:v>
                </c:pt>
                <c:pt idx="4">
                  <c:v>2014</c:v>
                </c:pt>
                <c:pt idx="5">
                  <c:v>2015</c:v>
                </c:pt>
              </c:strCache>
            </c:strRef>
          </c:cat>
          <c:val>
            <c:numRef>
              <c:f>Graf!$J$7:$J$12</c:f>
              <c:numCache>
                <c:formatCode>#,##0</c:formatCode>
                <c:ptCount val="6"/>
                <c:pt idx="0">
                  <c:v>1358.80480635</c:v>
                </c:pt>
                <c:pt idx="1">
                  <c:v>1509.33786106</c:v>
                </c:pt>
                <c:pt idx="2">
                  <c:v>1146.74419599</c:v>
                </c:pt>
                <c:pt idx="3">
                  <c:v>630.23739658000011</c:v>
                </c:pt>
                <c:pt idx="4">
                  <c:v>638.53896135000002</c:v>
                </c:pt>
                <c:pt idx="5">
                  <c:v>378.81892319999997</c:v>
                </c:pt>
              </c:numCache>
            </c:numRef>
          </c:val>
          <c:smooth val="0"/>
        </c:ser>
        <c:dLbls>
          <c:showLegendKey val="0"/>
          <c:showVal val="0"/>
          <c:showCatName val="0"/>
          <c:showSerName val="0"/>
          <c:showPercent val="0"/>
          <c:showBubbleSize val="0"/>
        </c:dLbls>
        <c:marker val="1"/>
        <c:smooth val="0"/>
        <c:axId val="127870080"/>
        <c:axId val="127871616"/>
      </c:lineChart>
      <c:catAx>
        <c:axId val="127870080"/>
        <c:scaling>
          <c:orientation val="minMax"/>
        </c:scaling>
        <c:delete val="0"/>
        <c:axPos val="b"/>
        <c:numFmt formatCode="General" sourceLinked="1"/>
        <c:majorTickMark val="none"/>
        <c:minorTickMark val="none"/>
        <c:tickLblPos val="nextTo"/>
        <c:txPr>
          <a:bodyPr/>
          <a:lstStyle/>
          <a:p>
            <a:pPr>
              <a:defRPr lang="es-ES"/>
            </a:pPr>
            <a:endParaRPr lang="ca-ES"/>
          </a:p>
        </c:txPr>
        <c:crossAx val="127871616"/>
        <c:crosses val="autoZero"/>
        <c:auto val="1"/>
        <c:lblAlgn val="ctr"/>
        <c:lblOffset val="100"/>
        <c:noMultiLvlLbl val="0"/>
      </c:catAx>
      <c:valAx>
        <c:axId val="127871616"/>
        <c:scaling>
          <c:orientation val="minMax"/>
        </c:scaling>
        <c:delete val="0"/>
        <c:axPos val="l"/>
        <c:majorGridlines/>
        <c:numFmt formatCode="#,##0" sourceLinked="1"/>
        <c:majorTickMark val="none"/>
        <c:minorTickMark val="none"/>
        <c:tickLblPos val="nextTo"/>
        <c:txPr>
          <a:bodyPr/>
          <a:lstStyle/>
          <a:p>
            <a:pPr>
              <a:defRPr lang="es-ES"/>
            </a:pPr>
            <a:endParaRPr lang="ca-ES"/>
          </a:p>
        </c:txPr>
        <c:crossAx val="127870080"/>
        <c:crosses val="autoZero"/>
        <c:crossBetween val="between"/>
      </c:valAx>
      <c:dTable>
        <c:showHorzBorder val="1"/>
        <c:showVertBorder val="1"/>
        <c:showOutline val="1"/>
        <c:showKeys val="1"/>
        <c:txPr>
          <a:bodyPr/>
          <a:lstStyle/>
          <a:p>
            <a:pPr rtl="0">
              <a:defRPr lang="es-ES"/>
            </a:pPr>
            <a:endParaRPr lang="ca-ES"/>
          </a:p>
        </c:txPr>
      </c:dTable>
      <c:spPr>
        <a:ln w="25400">
          <a:solidFill>
            <a:srgbClr val="4F81BD">
              <a:alpha val="44000"/>
            </a:srgbClr>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
          <c:w val="1"/>
          <c:h val="0.8563087897641003"/>
        </c:manualLayout>
      </c:layout>
      <c:bar3DChart>
        <c:barDir val="col"/>
        <c:grouping val="clustered"/>
        <c:varyColors val="0"/>
        <c:dLbls>
          <c:showLegendKey val="0"/>
          <c:showVal val="0"/>
          <c:showCatName val="0"/>
          <c:showSerName val="0"/>
          <c:showPercent val="0"/>
          <c:showBubbleSize val="0"/>
        </c:dLbls>
        <c:gapWidth val="150"/>
        <c:shape val="box"/>
        <c:axId val="87685376"/>
        <c:axId val="104267776"/>
        <c:axId val="0"/>
      </c:bar3DChart>
      <c:catAx>
        <c:axId val="87685376"/>
        <c:scaling>
          <c:orientation val="minMax"/>
        </c:scaling>
        <c:delete val="0"/>
        <c:axPos val="b"/>
        <c:majorTickMark val="out"/>
        <c:minorTickMark val="none"/>
        <c:tickLblPos val="nextTo"/>
        <c:txPr>
          <a:bodyPr/>
          <a:lstStyle/>
          <a:p>
            <a:pPr>
              <a:defRPr b="1" i="1"/>
            </a:pPr>
            <a:endParaRPr lang="ca-ES"/>
          </a:p>
        </c:txPr>
        <c:crossAx val="104267776"/>
        <c:crosses val="autoZero"/>
        <c:auto val="1"/>
        <c:lblAlgn val="ctr"/>
        <c:lblOffset val="100"/>
        <c:noMultiLvlLbl val="0"/>
      </c:catAx>
      <c:valAx>
        <c:axId val="104267776"/>
        <c:scaling>
          <c:orientation val="minMax"/>
        </c:scaling>
        <c:delete val="1"/>
        <c:axPos val="l"/>
        <c:numFmt formatCode="General" sourceLinked="1"/>
        <c:majorTickMark val="out"/>
        <c:minorTickMark val="none"/>
        <c:tickLblPos val="nextTo"/>
        <c:crossAx val="87685376"/>
        <c:crosses val="autoZero"/>
        <c:crossBetween val="between"/>
      </c:valAx>
    </c:plotArea>
    <c:plotVisOnly val="1"/>
    <c:dispBlanksAs val="gap"/>
    <c:showDLblsOverMax val="0"/>
  </c:chart>
  <c:spPr>
    <a:noFill/>
    <a:ln>
      <a:noFill/>
    </a:ln>
  </c:spPr>
  <c:txPr>
    <a:bodyPr/>
    <a:lstStyle/>
    <a:p>
      <a:pPr>
        <a:defRPr>
          <a:latin typeface="+mj-lt"/>
        </a:defRPr>
      </a:pPr>
      <a:endParaRPr lang="ca-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invertIfNegative val="0"/>
          <c:dPt>
            <c:idx val="0"/>
            <c:invertIfNegative val="0"/>
            <c:bubble3D val="0"/>
            <c:spPr>
              <a:solidFill>
                <a:schemeClr val="accent5">
                  <a:lumMod val="60000"/>
                  <a:lumOff val="40000"/>
                </a:schemeClr>
              </a:solidFill>
            </c:spPr>
          </c:dPt>
          <c:dPt>
            <c:idx val="1"/>
            <c:invertIfNegative val="0"/>
            <c:bubble3D val="0"/>
            <c:spPr>
              <a:solidFill>
                <a:schemeClr val="accent3">
                  <a:lumMod val="75000"/>
                </a:schemeClr>
              </a:solidFill>
            </c:spPr>
          </c:dPt>
          <c:dLbls>
            <c:dLbl>
              <c:idx val="0"/>
              <c:layout>
                <c:manualLayout>
                  <c:x val="3.9257717218541557E-2"/>
                  <c:y val="-6.6097774742947313E-2"/>
                </c:manualLayout>
              </c:layout>
              <c:tx>
                <c:rich>
                  <a:bodyPr/>
                  <a:lstStyle/>
                  <a:p>
                    <a:r>
                      <a:rPr lang="en-US" sz="1200" b="1" dirty="0" smtClean="0">
                        <a:solidFill>
                          <a:schemeClr val="bg1"/>
                        </a:solidFill>
                        <a:latin typeface="Cambria" pitchFamily="18" charset="0"/>
                      </a:rPr>
                      <a:t>464,95</a:t>
                    </a:r>
                  </a:p>
                  <a:p>
                    <a:r>
                      <a:rPr lang="en-US" sz="1200" b="1" dirty="0" smtClean="0">
                        <a:solidFill>
                          <a:schemeClr val="bg1"/>
                        </a:solidFill>
                        <a:latin typeface="Cambria" pitchFamily="18" charset="0"/>
                      </a:rPr>
                      <a:t>M</a:t>
                    </a:r>
                    <a:r>
                      <a:rPr lang="en-US" sz="1200" b="1" dirty="0">
                        <a:solidFill>
                          <a:schemeClr val="bg1"/>
                        </a:solidFill>
                        <a:latin typeface="Cambria" pitchFamily="18" charset="0"/>
                      </a:rPr>
                      <a:t>€</a:t>
                    </a:r>
                    <a:endParaRPr lang="en-US" dirty="0"/>
                  </a:p>
                </c:rich>
              </c:tx>
              <c:showLegendKey val="0"/>
              <c:showVal val="1"/>
              <c:showCatName val="0"/>
              <c:showSerName val="0"/>
              <c:showPercent val="0"/>
              <c:showBubbleSize val="0"/>
            </c:dLbl>
            <c:dLbl>
              <c:idx val="1"/>
              <c:layout>
                <c:manualLayout>
                  <c:x val="4.2826600602045337E-2"/>
                  <c:y val="-5.9487997268652566E-2"/>
                </c:manualLayout>
              </c:layout>
              <c:tx>
                <c:rich>
                  <a:bodyPr/>
                  <a:lstStyle/>
                  <a:p>
                    <a:r>
                      <a:rPr lang="en-US" sz="1200" b="1" dirty="0" smtClean="0">
                        <a:solidFill>
                          <a:schemeClr val="bg1"/>
                        </a:solidFill>
                        <a:latin typeface="Cambria" pitchFamily="18" charset="0"/>
                      </a:rPr>
                      <a:t>448,65</a:t>
                    </a:r>
                  </a:p>
                  <a:p>
                    <a:r>
                      <a:rPr lang="en-US" sz="1200" b="1" dirty="0" smtClean="0">
                        <a:solidFill>
                          <a:schemeClr val="bg1"/>
                        </a:solidFill>
                        <a:latin typeface="Cambria" pitchFamily="18" charset="0"/>
                      </a:rPr>
                      <a:t>M</a:t>
                    </a:r>
                    <a:r>
                      <a:rPr lang="en-US" sz="1200" b="1" dirty="0">
                        <a:solidFill>
                          <a:schemeClr val="bg1"/>
                        </a:solidFill>
                        <a:latin typeface="Cambria" pitchFamily="18" charset="0"/>
                      </a:rPr>
                      <a:t>€</a:t>
                    </a:r>
                    <a:endParaRPr lang="en-US" dirty="0"/>
                  </a:p>
                </c:rich>
              </c:tx>
              <c:showLegendKey val="0"/>
              <c:showVal val="1"/>
              <c:showCatName val="0"/>
              <c:showSerName val="0"/>
              <c:showPercent val="0"/>
              <c:showBubbleSize val="0"/>
            </c:dLbl>
            <c:txPr>
              <a:bodyPr/>
              <a:lstStyle/>
              <a:p>
                <a:pPr>
                  <a:defRPr sz="1200" b="1">
                    <a:solidFill>
                      <a:schemeClr val="bg1"/>
                    </a:solidFill>
                    <a:latin typeface="Cambria" pitchFamily="18" charset="0"/>
                  </a:defRPr>
                </a:pPr>
                <a:endParaRPr lang="ca-ES"/>
              </a:p>
            </c:txPr>
            <c:showLegendKey val="0"/>
            <c:showVal val="1"/>
            <c:showCatName val="0"/>
            <c:showSerName val="0"/>
            <c:showPercent val="0"/>
            <c:showBubbleSize val="0"/>
            <c:showLeaderLines val="0"/>
          </c:dLbls>
          <c:cat>
            <c:strRef>
              <c:f>Origen!$A$28:$B$28</c:f>
              <c:strCache>
                <c:ptCount val="2"/>
                <c:pt idx="0">
                  <c:v>Crèdit definitiu</c:v>
                </c:pt>
                <c:pt idx="1">
                  <c:v>Liquidat</c:v>
                </c:pt>
              </c:strCache>
            </c:strRef>
          </c:cat>
          <c:val>
            <c:numRef>
              <c:f>Origen!$A$29:$B$29</c:f>
              <c:numCache>
                <c:formatCode>0.00</c:formatCode>
                <c:ptCount val="2"/>
                <c:pt idx="0">
                  <c:v>464.95</c:v>
                </c:pt>
                <c:pt idx="1">
                  <c:v>448.65</c:v>
                </c:pt>
              </c:numCache>
            </c:numRef>
          </c:val>
        </c:ser>
        <c:dLbls>
          <c:showLegendKey val="0"/>
          <c:showVal val="1"/>
          <c:showCatName val="0"/>
          <c:showSerName val="0"/>
          <c:showPercent val="0"/>
          <c:showBubbleSize val="0"/>
        </c:dLbls>
        <c:gapWidth val="75"/>
        <c:shape val="box"/>
        <c:axId val="104278656"/>
        <c:axId val="104798464"/>
        <c:axId val="0"/>
      </c:bar3DChart>
      <c:catAx>
        <c:axId val="104278656"/>
        <c:scaling>
          <c:orientation val="minMax"/>
        </c:scaling>
        <c:delete val="0"/>
        <c:axPos val="b"/>
        <c:numFmt formatCode="General" sourceLinked="1"/>
        <c:majorTickMark val="none"/>
        <c:minorTickMark val="none"/>
        <c:tickLblPos val="nextTo"/>
        <c:txPr>
          <a:bodyPr/>
          <a:lstStyle/>
          <a:p>
            <a:pPr>
              <a:defRPr b="1" i="1"/>
            </a:pPr>
            <a:endParaRPr lang="ca-ES"/>
          </a:p>
        </c:txPr>
        <c:crossAx val="104798464"/>
        <c:crossesAt val="0"/>
        <c:auto val="1"/>
        <c:lblAlgn val="ctr"/>
        <c:lblOffset val="100"/>
        <c:noMultiLvlLbl val="0"/>
      </c:catAx>
      <c:valAx>
        <c:axId val="104798464"/>
        <c:scaling>
          <c:orientation val="minMax"/>
          <c:min val="0"/>
        </c:scaling>
        <c:delete val="1"/>
        <c:axPos val="l"/>
        <c:numFmt formatCode="0.00" sourceLinked="1"/>
        <c:majorTickMark val="none"/>
        <c:minorTickMark val="none"/>
        <c:tickLblPos val="nextTo"/>
        <c:crossAx val="104278656"/>
        <c:crosses val="autoZero"/>
        <c:crossBetween val="between"/>
      </c:valAx>
    </c:plotArea>
    <c:plotVisOnly val="1"/>
    <c:dispBlanksAs val="gap"/>
    <c:showDLblsOverMax val="0"/>
  </c:chart>
  <c:spPr>
    <a:noFill/>
    <a:ln>
      <a:noFill/>
    </a:ln>
  </c:spPr>
  <c:txPr>
    <a:bodyPr/>
    <a:lstStyle/>
    <a:p>
      <a:pPr>
        <a:defRPr>
          <a:latin typeface="+mj-lt"/>
        </a:defRPr>
      </a:pPr>
      <a:endParaRPr lang="ca-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1.9093875991220918E-2"/>
          <c:y val="0.11900758588225108"/>
          <c:w val="0.9583406342009726"/>
          <c:h val="0.70018487849288291"/>
        </c:manualLayout>
      </c:layout>
      <c:bar3DChart>
        <c:barDir val="col"/>
        <c:grouping val="clustered"/>
        <c:varyColors val="0"/>
        <c:ser>
          <c:idx val="0"/>
          <c:order val="0"/>
          <c:tx>
            <c:strRef>
              <c:f>'Credit def. vs obligat 12'!$I$7</c:f>
              <c:strCache>
                <c:ptCount val="1"/>
                <c:pt idx="0">
                  <c:v>Crèdit definitiu </c:v>
                </c:pt>
              </c:strCache>
            </c:strRef>
          </c:tx>
          <c:invertIfNegative val="0"/>
          <c:dLbls>
            <c:dLbl>
              <c:idx val="0"/>
              <c:layout>
                <c:manualLayout>
                  <c:x val="3.363082484023029E-3"/>
                  <c:y val="-2.0157964665135596E-2"/>
                </c:manualLayout>
              </c:layout>
              <c:showLegendKey val="0"/>
              <c:showVal val="1"/>
              <c:showCatName val="0"/>
              <c:showSerName val="0"/>
              <c:showPercent val="0"/>
              <c:showBubbleSize val="0"/>
            </c:dLbl>
            <c:dLbl>
              <c:idx val="1"/>
              <c:layout>
                <c:manualLayout>
                  <c:x val="5.2033240601778025E-3"/>
                  <c:y val="-2.0157964665135596E-2"/>
                </c:manualLayout>
              </c:layout>
              <c:showLegendKey val="0"/>
              <c:showVal val="1"/>
              <c:showCatName val="0"/>
              <c:showSerName val="0"/>
              <c:showPercent val="0"/>
              <c:showBubbleSize val="0"/>
            </c:dLbl>
            <c:dLbl>
              <c:idx val="2"/>
              <c:layout>
                <c:manualLayout>
                  <c:x val="5.6190021573798215E-3"/>
                  <c:y val="-3.3907440900821581E-2"/>
                </c:manualLayout>
              </c:layout>
              <c:showLegendKey val="0"/>
              <c:showVal val="1"/>
              <c:showCatName val="0"/>
              <c:showSerName val="0"/>
              <c:showPercent val="0"/>
              <c:showBubbleSize val="0"/>
            </c:dLbl>
            <c:dLbl>
              <c:idx val="3"/>
              <c:layout>
                <c:manualLayout>
                  <c:x val="5.1012414971654376E-3"/>
                  <c:y val="-3.3657824110661455E-2"/>
                </c:manualLayout>
              </c:layout>
              <c:spPr/>
              <c:txPr>
                <a:bodyPr/>
                <a:lstStyle/>
                <a:p>
                  <a:pPr algn="ctr" rtl="0">
                    <a:defRPr lang="ca-ES" sz="900" b="1" i="0" u="none" strike="noStrike" kern="1200" baseline="0">
                      <a:solidFill>
                        <a:sysClr val="windowText" lastClr="000000"/>
                      </a:solidFill>
                      <a:latin typeface="+mj-lt"/>
                      <a:ea typeface="+mn-ea"/>
                      <a:cs typeface="+mn-cs"/>
                    </a:defRPr>
                  </a:pPr>
                  <a:endParaRPr lang="ca-ES"/>
                </a:p>
              </c:txPr>
              <c:showLegendKey val="0"/>
              <c:showVal val="1"/>
              <c:showCatName val="0"/>
              <c:showSerName val="0"/>
              <c:showPercent val="0"/>
              <c:showBubbleSize val="0"/>
            </c:dLbl>
            <c:dLbl>
              <c:idx val="4"/>
              <c:layout>
                <c:manualLayout>
                  <c:x val="7.2903745065462742E-3"/>
                  <c:y val="-1.7179138003277836E-2"/>
                </c:manualLayout>
              </c:layout>
              <c:spPr/>
              <c:txPr>
                <a:bodyPr/>
                <a:lstStyle/>
                <a:p>
                  <a:pPr algn="ctr" rtl="0">
                    <a:defRPr lang="en-US" sz="900" b="1" i="0" u="none" strike="noStrike" kern="1200" baseline="0">
                      <a:solidFill>
                        <a:sysClr val="windowText" lastClr="000000"/>
                      </a:solidFill>
                      <a:latin typeface="+mj-lt"/>
                      <a:ea typeface="+mn-ea"/>
                      <a:cs typeface="+mn-cs"/>
                    </a:defRPr>
                  </a:pPr>
                  <a:endParaRPr lang="ca-ES"/>
                </a:p>
              </c:txPr>
              <c:showLegendKey val="0"/>
              <c:showVal val="1"/>
              <c:showCatName val="0"/>
              <c:showSerName val="0"/>
              <c:showPercent val="0"/>
              <c:showBubbleSize val="0"/>
            </c:dLbl>
            <c:dLbl>
              <c:idx val="5"/>
              <c:layout>
                <c:manualLayout>
                  <c:x val="7.2903745065462742E-3"/>
                  <c:y val="-1.2884270628358058E-2"/>
                </c:manualLayout>
              </c:layout>
              <c:spPr/>
              <c:txPr>
                <a:bodyPr/>
                <a:lstStyle/>
                <a:p>
                  <a:pPr algn="ctr" rtl="0">
                    <a:defRPr lang="en-US" sz="900" b="1" i="0" u="none" strike="noStrike" kern="1200" baseline="0">
                      <a:solidFill>
                        <a:sysClr val="windowText" lastClr="000000"/>
                      </a:solidFill>
                      <a:latin typeface="+mj-lt"/>
                      <a:ea typeface="+mn-ea"/>
                      <a:cs typeface="+mn-cs"/>
                    </a:defRPr>
                  </a:pPr>
                  <a:endParaRPr lang="ca-ES"/>
                </a:p>
              </c:txPr>
              <c:showLegendKey val="0"/>
              <c:showVal val="1"/>
              <c:showCatName val="0"/>
              <c:showSerName val="0"/>
              <c:showPercent val="0"/>
              <c:showBubbleSize val="0"/>
            </c:dLbl>
            <c:dLbl>
              <c:idx val="6"/>
              <c:layout>
                <c:manualLayout>
                  <c:x val="6.6655452455374308E-3"/>
                  <c:y val="-4.2100042961933605E-3"/>
                </c:manualLayout>
              </c:layout>
              <c:showLegendKey val="0"/>
              <c:showVal val="1"/>
              <c:showCatName val="0"/>
              <c:showSerName val="0"/>
              <c:showPercent val="0"/>
              <c:showBubbleSize val="0"/>
            </c:dLbl>
            <c:dLbl>
              <c:idx val="7"/>
              <c:layout>
                <c:manualLayout>
                  <c:x val="6.6655452455374308E-3"/>
                  <c:y val="-1.2630012888580082E-2"/>
                </c:manualLayout>
              </c:layout>
              <c:showLegendKey val="0"/>
              <c:showVal val="1"/>
              <c:showCatName val="0"/>
              <c:showSerName val="0"/>
              <c:showPercent val="0"/>
              <c:showBubbleSize val="0"/>
            </c:dLbl>
            <c:dLbl>
              <c:idx val="8"/>
              <c:layout>
                <c:manualLayout>
                  <c:x val="4.9991589341530727E-3"/>
                  <c:y val="-4.2100042961933605E-3"/>
                </c:manualLayout>
              </c:layout>
              <c:showLegendKey val="0"/>
              <c:showVal val="1"/>
              <c:showCatName val="0"/>
              <c:showSerName val="0"/>
              <c:showPercent val="0"/>
              <c:showBubbleSize val="0"/>
            </c:dLbl>
            <c:dLbl>
              <c:idx val="9"/>
              <c:layout>
                <c:manualLayout>
                  <c:x val="1.6663863113843577E-3"/>
                  <c:y val="-1.6840017184773442E-2"/>
                </c:manualLayout>
              </c:layout>
              <c:showLegendKey val="0"/>
              <c:showVal val="1"/>
              <c:showCatName val="0"/>
              <c:showSerName val="0"/>
              <c:showPercent val="0"/>
              <c:showBubbleSize val="0"/>
            </c:dLbl>
            <c:dLbl>
              <c:idx val="10"/>
              <c:layout>
                <c:manualLayout>
                  <c:x val="3.3327726227687154E-3"/>
                  <c:y val="-1.6840017184773442E-2"/>
                </c:manualLayout>
              </c:layout>
              <c:showLegendKey val="0"/>
              <c:showVal val="1"/>
              <c:showCatName val="0"/>
              <c:showSerName val="0"/>
              <c:showPercent val="0"/>
              <c:showBubbleSize val="0"/>
            </c:dLbl>
            <c:dLbl>
              <c:idx val="11"/>
              <c:layout>
                <c:manualLayout>
                  <c:x val="3.3327726227688377E-3"/>
                  <c:y val="-2.9470030073353543E-2"/>
                </c:manualLayout>
              </c:layout>
              <c:showLegendKey val="0"/>
              <c:showVal val="1"/>
              <c:showCatName val="0"/>
              <c:showSerName val="0"/>
              <c:showPercent val="0"/>
              <c:showBubbleSize val="0"/>
            </c:dLbl>
            <c:txPr>
              <a:bodyPr/>
              <a:lstStyle/>
              <a:p>
                <a:pPr>
                  <a:defRPr sz="900"/>
                </a:pPr>
                <a:endParaRPr lang="ca-ES"/>
              </a:p>
            </c:txPr>
            <c:showLegendKey val="0"/>
            <c:showVal val="1"/>
            <c:showCatName val="0"/>
            <c:showSerName val="0"/>
            <c:showPercent val="0"/>
            <c:showBubbleSize val="0"/>
            <c:showLeaderLines val="0"/>
          </c:dLbls>
          <c:cat>
            <c:strRef>
              <c:f>'Credit def. vs obligat 12'!$H$9:$H$26</c:f>
              <c:strCache>
                <c:ptCount val="12"/>
                <c:pt idx="0">
                  <c:v>Gener</c:v>
                </c:pt>
                <c:pt idx="1">
                  <c:v>Febrer</c:v>
                </c:pt>
                <c:pt idx="2">
                  <c:v>Març</c:v>
                </c:pt>
                <c:pt idx="3">
                  <c:v>Abril</c:v>
                </c:pt>
                <c:pt idx="4">
                  <c:v>Maig</c:v>
                </c:pt>
                <c:pt idx="5">
                  <c:v>Juny</c:v>
                </c:pt>
                <c:pt idx="6">
                  <c:v>Juliol</c:v>
                </c:pt>
                <c:pt idx="7">
                  <c:v>Agost</c:v>
                </c:pt>
                <c:pt idx="8">
                  <c:v>Setembre</c:v>
                </c:pt>
                <c:pt idx="9">
                  <c:v>Octubre</c:v>
                </c:pt>
                <c:pt idx="10">
                  <c:v>Novembre</c:v>
                </c:pt>
                <c:pt idx="11">
                  <c:v>Desembre</c:v>
                </c:pt>
              </c:strCache>
            </c:strRef>
          </c:cat>
          <c:val>
            <c:numRef>
              <c:f>'Credit def. vs obligat 12'!$I$9:$I$26</c:f>
              <c:numCache>
                <c:formatCode>#,##0.00</c:formatCode>
                <c:ptCount val="12"/>
                <c:pt idx="0">
                  <c:v>366.85034210000003</c:v>
                </c:pt>
                <c:pt idx="1">
                  <c:v>366.85034210000003</c:v>
                </c:pt>
                <c:pt idx="2">
                  <c:v>368.07434010000003</c:v>
                </c:pt>
                <c:pt idx="3">
                  <c:v>375.03967669000002</c:v>
                </c:pt>
                <c:pt idx="4">
                  <c:v>406.18490944000001</c:v>
                </c:pt>
                <c:pt idx="5">
                  <c:v>406.18490944000001</c:v>
                </c:pt>
                <c:pt idx="6">
                  <c:v>406.29490943999997</c:v>
                </c:pt>
                <c:pt idx="7">
                  <c:v>406.29490943999997</c:v>
                </c:pt>
                <c:pt idx="8">
                  <c:v>405.60712238999997</c:v>
                </c:pt>
                <c:pt idx="9">
                  <c:v>459.58247033999999</c:v>
                </c:pt>
                <c:pt idx="10">
                  <c:v>459.64865557999997</c:v>
                </c:pt>
                <c:pt idx="11">
                  <c:v>464.94629012000001</c:v>
                </c:pt>
              </c:numCache>
            </c:numRef>
          </c:val>
        </c:ser>
        <c:ser>
          <c:idx val="1"/>
          <c:order val="1"/>
          <c:tx>
            <c:strRef>
              <c:f>'Credit def. vs obligat 12'!$J$7</c:f>
              <c:strCache>
                <c:ptCount val="1"/>
                <c:pt idx="0">
                  <c:v>Liquidat</c:v>
                </c:pt>
              </c:strCache>
            </c:strRef>
          </c:tx>
          <c:invertIfNegative val="0"/>
          <c:dLbls>
            <c:dLbl>
              <c:idx val="0"/>
              <c:layout>
                <c:manualLayout>
                  <c:x val="1.5375497193254364E-2"/>
                  <c:y val="-2.7636523477901125E-2"/>
                </c:manualLayout>
              </c:layout>
              <c:tx>
                <c:rich>
                  <a:bodyPr/>
                  <a:lstStyle/>
                  <a:p>
                    <a:r>
                      <a:rPr lang="en-US" sz="800"/>
                      <a:t>5,45%</a:t>
                    </a:r>
                  </a:p>
                </c:rich>
              </c:tx>
              <c:showLegendKey val="0"/>
              <c:showVal val="1"/>
              <c:showCatName val="0"/>
              <c:showSerName val="0"/>
              <c:showPercent val="0"/>
              <c:showBubbleSize val="0"/>
            </c:dLbl>
            <c:dLbl>
              <c:idx val="1"/>
              <c:layout>
                <c:manualLayout>
                  <c:x val="1.8706957700817265E-2"/>
                  <c:y val="-3.2365319642089968E-2"/>
                </c:manualLayout>
              </c:layout>
              <c:tx>
                <c:rich>
                  <a:bodyPr/>
                  <a:lstStyle/>
                  <a:p>
                    <a:r>
                      <a:rPr lang="en-US" sz="800"/>
                      <a:t>9,61%</a:t>
                    </a:r>
                  </a:p>
                </c:rich>
              </c:tx>
              <c:showLegendKey val="0"/>
              <c:showVal val="1"/>
              <c:showCatName val="0"/>
              <c:showSerName val="0"/>
              <c:showPercent val="0"/>
              <c:showBubbleSize val="0"/>
            </c:dLbl>
            <c:dLbl>
              <c:idx val="2"/>
              <c:layout>
                <c:manualLayout>
                  <c:x val="1.7215607557888556E-2"/>
                  <c:y val="-2.4815157606649024E-2"/>
                </c:manualLayout>
              </c:layout>
              <c:tx>
                <c:rich>
                  <a:bodyPr/>
                  <a:lstStyle/>
                  <a:p>
                    <a:r>
                      <a:rPr lang="en-US" sz="800"/>
                      <a:t>26,58%</a:t>
                    </a:r>
                  </a:p>
                </c:rich>
              </c:tx>
              <c:showLegendKey val="0"/>
              <c:showVal val="1"/>
              <c:showCatName val="0"/>
              <c:showSerName val="0"/>
              <c:showPercent val="0"/>
              <c:showBubbleSize val="0"/>
            </c:dLbl>
            <c:dLbl>
              <c:idx val="3"/>
              <c:layout>
                <c:manualLayout>
                  <c:x val="1.5549221246504197E-2"/>
                  <c:y val="-2.9024167413638557E-2"/>
                </c:manualLayout>
              </c:layout>
              <c:tx>
                <c:rich>
                  <a:bodyPr/>
                  <a:lstStyle/>
                  <a:p>
                    <a:pPr algn="ctr" rtl="0">
                      <a:defRPr lang="en-US" sz="800" b="1" i="0" u="none" strike="noStrike" kern="1200" baseline="0">
                        <a:solidFill>
                          <a:sysClr val="windowText" lastClr="000000"/>
                        </a:solidFill>
                        <a:latin typeface="+mj-lt"/>
                        <a:ea typeface="+mn-ea"/>
                        <a:cs typeface="+mn-cs"/>
                      </a:defRPr>
                    </a:pPr>
                    <a:r>
                      <a:rPr lang="en-US" sz="800" b="1" i="0" u="none" strike="noStrike" kern="1200" baseline="0">
                        <a:solidFill>
                          <a:sysClr val="windowText" lastClr="000000"/>
                        </a:solidFill>
                        <a:latin typeface="+mj-lt"/>
                        <a:ea typeface="+mn-ea"/>
                        <a:cs typeface="+mn-cs"/>
                      </a:rPr>
                      <a:t>30,52%</a:t>
                    </a:r>
                    <a:endParaRPr lang="en-US" sz="1100" b="1" i="0" u="none" strike="noStrike" kern="1200" baseline="0">
                      <a:solidFill>
                        <a:sysClr val="windowText" lastClr="000000"/>
                      </a:solidFill>
                      <a:latin typeface="+mj-lt"/>
                      <a:ea typeface="+mn-ea"/>
                      <a:cs typeface="+mn-cs"/>
                    </a:endParaRPr>
                  </a:p>
                </c:rich>
              </c:tx>
              <c:spPr/>
              <c:showLegendKey val="0"/>
              <c:showVal val="1"/>
              <c:showCatName val="0"/>
              <c:showSerName val="0"/>
              <c:showPercent val="0"/>
              <c:showBubbleSize val="0"/>
            </c:dLbl>
            <c:dLbl>
              <c:idx val="4"/>
              <c:layout>
                <c:manualLayout>
                  <c:x val="1.5516155943317672E-2"/>
                  <c:y val="-1.3053996785810894E-2"/>
                </c:manualLayout>
              </c:layout>
              <c:tx>
                <c:rich>
                  <a:bodyPr/>
                  <a:lstStyle/>
                  <a:p>
                    <a:r>
                      <a:rPr lang="en-US" sz="800" b="1" i="0" baseline="0">
                        <a:effectLst/>
                      </a:rPr>
                      <a:t>35,13%</a:t>
                    </a:r>
                    <a:endParaRPr lang="ca-ES" sz="800">
                      <a:effectLst/>
                    </a:endParaRPr>
                  </a:p>
                </c:rich>
              </c:tx>
              <c:showLegendKey val="0"/>
              <c:showVal val="1"/>
              <c:showCatName val="0"/>
              <c:showSerName val="0"/>
              <c:showPercent val="0"/>
              <c:showBubbleSize val="0"/>
            </c:dLbl>
            <c:dLbl>
              <c:idx val="5"/>
              <c:layout>
                <c:manualLayout>
                  <c:x val="1.954343114452398E-2"/>
                  <c:y val="-8.5897347498395549E-3"/>
                </c:manualLayout>
              </c:layout>
              <c:tx>
                <c:rich>
                  <a:bodyPr/>
                  <a:lstStyle/>
                  <a:p>
                    <a:r>
                      <a:rPr lang="en-US" sz="800" b="1" i="0" baseline="0">
                        <a:effectLst/>
                      </a:rPr>
                      <a:t>40,78%</a:t>
                    </a:r>
                    <a:endParaRPr lang="ca-ES" sz="800">
                      <a:effectLst/>
                    </a:endParaRPr>
                  </a:p>
                </c:rich>
              </c:tx>
              <c:showLegendKey val="0"/>
              <c:showVal val="1"/>
              <c:showCatName val="0"/>
              <c:showSerName val="0"/>
              <c:showPercent val="0"/>
              <c:showBubbleSize val="0"/>
            </c:dLbl>
            <c:dLbl>
              <c:idx val="6"/>
              <c:layout>
                <c:manualLayout>
                  <c:x val="1.4925745006221803E-2"/>
                  <c:y val="0"/>
                </c:manualLayout>
              </c:layout>
              <c:tx>
                <c:rich>
                  <a:bodyPr/>
                  <a:lstStyle/>
                  <a:p>
                    <a:r>
                      <a:rPr lang="en-US" sz="800" b="1" i="0" baseline="0">
                        <a:effectLst/>
                      </a:rPr>
                      <a:t>57,51%</a:t>
                    </a:r>
                    <a:endParaRPr lang="ca-ES" sz="800">
                      <a:effectLst/>
                    </a:endParaRPr>
                  </a:p>
                </c:rich>
              </c:tx>
              <c:showLegendKey val="0"/>
              <c:showVal val="1"/>
              <c:showCatName val="0"/>
              <c:showSerName val="0"/>
              <c:showPercent val="0"/>
              <c:showBubbleSize val="0"/>
            </c:dLbl>
            <c:dLbl>
              <c:idx val="7"/>
              <c:layout>
                <c:manualLayout>
                  <c:x val="1.5620993948262248E-2"/>
                  <c:y val="0"/>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sysClr val="windowText" lastClr="000000"/>
                        </a:solidFill>
                        <a:latin typeface="+mj-lt"/>
                        <a:ea typeface="+mn-ea"/>
                        <a:cs typeface="+mn-cs"/>
                      </a:defRPr>
                    </a:pPr>
                    <a:r>
                      <a:rPr lang="en-US" sz="800" b="1" i="0" baseline="0">
                        <a:effectLst/>
                      </a:rPr>
                      <a:t>58.02%</a:t>
                    </a:r>
                    <a:endParaRPr lang="ca-ES" sz="800">
                      <a:effectLst/>
                    </a:endParaRPr>
                  </a:p>
                </c:rich>
              </c:tx>
              <c:spPr/>
              <c:showLegendKey val="0"/>
              <c:showVal val="1"/>
              <c:showCatName val="0"/>
              <c:showSerName val="0"/>
              <c:showPercent val="0"/>
              <c:showBubbleSize val="0"/>
            </c:dLbl>
            <c:dLbl>
              <c:idx val="8"/>
              <c:layout>
                <c:manualLayout>
                  <c:x val="1.5447138683491832E-2"/>
                  <c:y val="-8.4200085923867209E-3"/>
                </c:manualLayout>
              </c:layout>
              <c:tx>
                <c:rich>
                  <a:bodyPr/>
                  <a:lstStyle/>
                  <a:p>
                    <a:r>
                      <a:rPr lang="en-US" sz="800" b="1" i="0" baseline="0">
                        <a:effectLst/>
                      </a:rPr>
                      <a:t>65,64%</a:t>
                    </a:r>
                    <a:endParaRPr lang="ca-ES" sz="800">
                      <a:effectLst/>
                    </a:endParaRPr>
                  </a:p>
                </c:rich>
              </c:tx>
              <c:showLegendKey val="0"/>
              <c:showVal val="1"/>
              <c:showCatName val="0"/>
              <c:showSerName val="0"/>
              <c:showPercent val="0"/>
              <c:showBubbleSize val="0"/>
            </c:dLbl>
            <c:dLbl>
              <c:idx val="9"/>
              <c:layout>
                <c:manualLayout>
                  <c:x val="1.5273414630241998E-2"/>
                  <c:y val="-7.3854083240072347E-3"/>
                </c:manualLayout>
              </c:layout>
              <c:tx>
                <c:rich>
                  <a:bodyPr/>
                  <a:lstStyle/>
                  <a:p>
                    <a:r>
                      <a:rPr lang="en-US" sz="800" b="1" i="0" baseline="0">
                        <a:effectLst/>
                      </a:rPr>
                      <a:t>61,51%</a:t>
                    </a:r>
                    <a:endParaRPr lang="ca-ES" sz="800">
                      <a:effectLst/>
                    </a:endParaRPr>
                  </a:p>
                </c:rich>
              </c:tx>
              <c:showLegendKey val="0"/>
              <c:showVal val="1"/>
              <c:showCatName val="0"/>
              <c:showSerName val="0"/>
              <c:showPercent val="0"/>
              <c:showBubbleSize val="0"/>
            </c:dLbl>
            <c:dLbl>
              <c:idx val="10"/>
              <c:layout>
                <c:manualLayout>
                  <c:x val="2.0620152882415321E-2"/>
                  <c:y val="3.8591260238907736E-17"/>
                </c:manualLayout>
              </c:layout>
              <c:tx>
                <c:rich>
                  <a:bodyPr/>
                  <a:lstStyle/>
                  <a:p>
                    <a:r>
                      <a:rPr lang="en-US" sz="800"/>
                      <a:t>70,08%</a:t>
                    </a:r>
                  </a:p>
                </c:rich>
              </c:tx>
              <c:showLegendKey val="0"/>
              <c:showVal val="1"/>
              <c:showCatName val="0"/>
              <c:showSerName val="0"/>
              <c:showPercent val="0"/>
              <c:showBubbleSize val="0"/>
            </c:dLbl>
            <c:dLbl>
              <c:idx val="11"/>
              <c:layout>
                <c:manualLayout>
                  <c:x val="2.6590408280391671E-2"/>
                  <c:y val="0"/>
                </c:manualLayout>
              </c:layout>
              <c:tx>
                <c:rich>
                  <a:bodyPr/>
                  <a:lstStyle/>
                  <a:p>
                    <a:r>
                      <a:rPr lang="en-US" sz="800"/>
                      <a:t>96,50%</a:t>
                    </a:r>
                  </a:p>
                </c:rich>
              </c:tx>
              <c:showLegendKey val="0"/>
              <c:showVal val="1"/>
              <c:showCatName val="0"/>
              <c:showSerName val="0"/>
              <c:showPercent val="0"/>
              <c:showBubbleSize val="0"/>
            </c:dLbl>
            <c:txPr>
              <a:bodyPr/>
              <a:lstStyle/>
              <a:p>
                <a:pPr>
                  <a:defRPr sz="800"/>
                </a:pPr>
                <a:endParaRPr lang="ca-ES"/>
              </a:p>
            </c:txPr>
            <c:showLegendKey val="0"/>
            <c:showVal val="1"/>
            <c:showCatName val="0"/>
            <c:showSerName val="0"/>
            <c:showPercent val="0"/>
            <c:showBubbleSize val="0"/>
            <c:showLeaderLines val="0"/>
          </c:dLbls>
          <c:cat>
            <c:strRef>
              <c:f>'Credit def. vs obligat 12'!$H$9:$H$26</c:f>
              <c:strCache>
                <c:ptCount val="12"/>
                <c:pt idx="0">
                  <c:v>Gener</c:v>
                </c:pt>
                <c:pt idx="1">
                  <c:v>Febrer</c:v>
                </c:pt>
                <c:pt idx="2">
                  <c:v>Març</c:v>
                </c:pt>
                <c:pt idx="3">
                  <c:v>Abril</c:v>
                </c:pt>
                <c:pt idx="4">
                  <c:v>Maig</c:v>
                </c:pt>
                <c:pt idx="5">
                  <c:v>Juny</c:v>
                </c:pt>
                <c:pt idx="6">
                  <c:v>Juliol</c:v>
                </c:pt>
                <c:pt idx="7">
                  <c:v>Agost</c:v>
                </c:pt>
                <c:pt idx="8">
                  <c:v>Setembre</c:v>
                </c:pt>
                <c:pt idx="9">
                  <c:v>Octubre</c:v>
                </c:pt>
                <c:pt idx="10">
                  <c:v>Novembre</c:v>
                </c:pt>
                <c:pt idx="11">
                  <c:v>Desembre</c:v>
                </c:pt>
              </c:strCache>
            </c:strRef>
          </c:cat>
          <c:val>
            <c:numRef>
              <c:f>'Credit def. vs obligat 12'!$J$9:$J$26</c:f>
              <c:numCache>
                <c:formatCode>#,##0.00</c:formatCode>
                <c:ptCount val="12"/>
                <c:pt idx="0">
                  <c:v>20</c:v>
                </c:pt>
                <c:pt idx="1">
                  <c:v>35.263073030000001</c:v>
                </c:pt>
                <c:pt idx="2">
                  <c:v>97.828468099999995</c:v>
                </c:pt>
                <c:pt idx="3">
                  <c:v>114.44629136</c:v>
                </c:pt>
                <c:pt idx="4">
                  <c:v>142.69365310000001</c:v>
                </c:pt>
                <c:pt idx="5">
                  <c:v>165.62430811999999</c:v>
                </c:pt>
                <c:pt idx="6">
                  <c:v>233.64997296000001</c:v>
                </c:pt>
                <c:pt idx="7">
                  <c:v>235.73765281000001</c:v>
                </c:pt>
                <c:pt idx="8">
                  <c:v>266.24261389999998</c:v>
                </c:pt>
                <c:pt idx="9">
                  <c:v>282.68126662000003</c:v>
                </c:pt>
                <c:pt idx="10">
                  <c:v>322.13002174000002</c:v>
                </c:pt>
                <c:pt idx="11">
                  <c:v>448.65055886000016</c:v>
                </c:pt>
              </c:numCache>
            </c:numRef>
          </c:val>
        </c:ser>
        <c:dLbls>
          <c:showLegendKey val="0"/>
          <c:showVal val="0"/>
          <c:showCatName val="0"/>
          <c:showSerName val="0"/>
          <c:showPercent val="0"/>
          <c:showBubbleSize val="0"/>
        </c:dLbls>
        <c:gapWidth val="75"/>
        <c:shape val="cylinder"/>
        <c:axId val="109294336"/>
        <c:axId val="109295872"/>
        <c:axId val="0"/>
      </c:bar3DChart>
      <c:catAx>
        <c:axId val="109294336"/>
        <c:scaling>
          <c:orientation val="minMax"/>
        </c:scaling>
        <c:delete val="0"/>
        <c:axPos val="b"/>
        <c:numFmt formatCode="General" sourceLinked="1"/>
        <c:majorTickMark val="none"/>
        <c:minorTickMark val="none"/>
        <c:tickLblPos val="nextTo"/>
        <c:txPr>
          <a:bodyPr/>
          <a:lstStyle/>
          <a:p>
            <a:pPr>
              <a:defRPr sz="800"/>
            </a:pPr>
            <a:endParaRPr lang="ca-ES"/>
          </a:p>
        </c:txPr>
        <c:crossAx val="109295872"/>
        <c:crosses val="autoZero"/>
        <c:auto val="1"/>
        <c:lblAlgn val="ctr"/>
        <c:lblOffset val="100"/>
        <c:noMultiLvlLbl val="0"/>
      </c:catAx>
      <c:valAx>
        <c:axId val="109295872"/>
        <c:scaling>
          <c:orientation val="minMax"/>
        </c:scaling>
        <c:delete val="1"/>
        <c:axPos val="l"/>
        <c:numFmt formatCode="#,##0" sourceLinked="0"/>
        <c:majorTickMark val="none"/>
        <c:minorTickMark val="none"/>
        <c:tickLblPos val="nextTo"/>
        <c:crossAx val="109294336"/>
        <c:crosses val="autoZero"/>
        <c:crossBetween val="between"/>
      </c:valAx>
    </c:plotArea>
    <c:legend>
      <c:legendPos val="b"/>
      <c:layout>
        <c:manualLayout>
          <c:xMode val="edge"/>
          <c:yMode val="edge"/>
          <c:x val="0.36782092566578695"/>
          <c:y val="0.91869882827429128"/>
          <c:w val="0.26435801745690557"/>
          <c:h val="6.9462733778077448E-2"/>
        </c:manualLayout>
      </c:layout>
      <c:overlay val="0"/>
    </c:legend>
    <c:plotVisOnly val="1"/>
    <c:dispBlanksAs val="gap"/>
    <c:showDLblsOverMax val="0"/>
  </c:chart>
  <c:txPr>
    <a:bodyPr/>
    <a:lstStyle/>
    <a:p>
      <a:pPr>
        <a:defRPr sz="1000" b="1">
          <a:latin typeface="+mj-lt"/>
        </a:defRPr>
      </a:pPr>
      <a:endParaRPr lang="ca-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'C.def 08-15 acumulat a 30-12'!$J$6</c:f>
              <c:strCache>
                <c:ptCount val="1"/>
                <c:pt idx="0">
                  <c:v>Crèdit definitiu</c:v>
                </c:pt>
              </c:strCache>
            </c:strRef>
          </c:tx>
          <c:spPr>
            <a:effectLst>
              <a:outerShdw sx="200000" sy="200000" algn="ctr" rotWithShape="0">
                <a:schemeClr val="bg1"/>
              </a:outerShdw>
            </a:effectLst>
          </c:spPr>
          <c:invertIfNegative val="0"/>
          <c:dLbls>
            <c:dLbl>
              <c:idx val="0"/>
              <c:layout>
                <c:manualLayout>
                  <c:x val="1.9668506423452365E-3"/>
                  <c:y val="-3.7744321166242129E-2"/>
                </c:manualLayout>
              </c:layout>
              <c:showLegendKey val="0"/>
              <c:showVal val="1"/>
              <c:showCatName val="0"/>
              <c:showSerName val="0"/>
              <c:showPercent val="0"/>
              <c:showBubbleSize val="0"/>
            </c:dLbl>
            <c:dLbl>
              <c:idx val="1"/>
              <c:layout>
                <c:manualLayout>
                  <c:x val="8.1695185827064705E-3"/>
                  <c:y val="-1.094070414027264E-2"/>
                </c:manualLayout>
              </c:layout>
              <c:showLegendKey val="0"/>
              <c:showVal val="1"/>
              <c:showCatName val="0"/>
              <c:showSerName val="0"/>
              <c:showPercent val="0"/>
              <c:showBubbleSize val="0"/>
            </c:dLbl>
            <c:dLbl>
              <c:idx val="2"/>
              <c:layout>
                <c:manualLayout>
                  <c:x val="1.0892691443608561E-2"/>
                  <c:y val="-1.3128844968327101E-2"/>
                </c:manualLayout>
              </c:layout>
              <c:showLegendKey val="0"/>
              <c:showVal val="1"/>
              <c:showCatName val="0"/>
              <c:showSerName val="0"/>
              <c:showPercent val="0"/>
              <c:showBubbleSize val="0"/>
            </c:dLbl>
            <c:dLbl>
              <c:idx val="3"/>
              <c:layout>
                <c:manualLayout>
                  <c:x val="8.1695185827064705E-3"/>
                  <c:y val="-1.3128844968327101E-2"/>
                </c:manualLayout>
              </c:layout>
              <c:showLegendKey val="0"/>
              <c:showVal val="1"/>
              <c:showCatName val="0"/>
              <c:showSerName val="0"/>
              <c:showPercent val="0"/>
              <c:showBubbleSize val="0"/>
            </c:dLbl>
            <c:dLbl>
              <c:idx val="4"/>
              <c:layout>
                <c:manualLayout>
                  <c:x val="1.0388429281581183E-2"/>
                  <c:y val="-2.9539174407178147E-2"/>
                </c:manualLayout>
              </c:layout>
              <c:showLegendKey val="0"/>
              <c:showVal val="1"/>
              <c:showCatName val="0"/>
              <c:showSerName val="0"/>
              <c:showPercent val="0"/>
              <c:showBubbleSize val="0"/>
            </c:dLbl>
            <c:dLbl>
              <c:idx val="5"/>
              <c:layout>
                <c:manualLayout>
                  <c:x val="8.9258542639930345E-3"/>
                  <c:y val="0"/>
                </c:manualLayout>
              </c:layout>
              <c:showLegendKey val="0"/>
              <c:showVal val="1"/>
              <c:showCatName val="0"/>
              <c:showSerName val="0"/>
              <c:showPercent val="0"/>
              <c:showBubbleSize val="0"/>
            </c:dLbl>
            <c:dLbl>
              <c:idx val="7"/>
              <c:layout>
                <c:manualLayout>
                  <c:x val="4.4629271319965172E-3"/>
                  <c:y val="0"/>
                </c:manualLayout>
              </c:layout>
              <c:showLegendKey val="0"/>
              <c:showVal val="1"/>
              <c:showCatName val="0"/>
              <c:showSerName val="0"/>
              <c:showPercent val="0"/>
              <c:showBubbleSize val="0"/>
            </c:dLbl>
            <c:txPr>
              <a:bodyPr/>
              <a:lstStyle/>
              <a:p>
                <a:pPr>
                  <a:defRPr sz="900"/>
                </a:pPr>
                <a:endParaRPr lang="ca-ES"/>
              </a:p>
            </c:txPr>
            <c:showLegendKey val="0"/>
            <c:showVal val="1"/>
            <c:showCatName val="0"/>
            <c:showSerName val="0"/>
            <c:showPercent val="0"/>
            <c:showBubbleSize val="0"/>
            <c:showLeaderLines val="0"/>
          </c:dLbls>
          <c:cat>
            <c:numRef>
              <c:f>'C.def 08-15 acumulat a 30-12'!$I$9:$I$16</c:f>
              <c:numCache>
                <c:formatCode>General</c:formatCode>
                <c:ptCount val="8"/>
                <c:pt idx="0">
                  <c:v>2008</c:v>
                </c:pt>
                <c:pt idx="1">
                  <c:v>2009</c:v>
                </c:pt>
                <c:pt idx="2">
                  <c:v>2010</c:v>
                </c:pt>
                <c:pt idx="3">
                  <c:v>2011</c:v>
                </c:pt>
                <c:pt idx="4">
                  <c:v>2012</c:v>
                </c:pt>
                <c:pt idx="5">
                  <c:v>2013</c:v>
                </c:pt>
                <c:pt idx="6">
                  <c:v>2014</c:v>
                </c:pt>
                <c:pt idx="7">
                  <c:v>2015</c:v>
                </c:pt>
              </c:numCache>
            </c:numRef>
          </c:cat>
          <c:val>
            <c:numRef>
              <c:f>'C.def 08-15 acumulat a 30-12'!$J$9:$J$16</c:f>
              <c:numCache>
                <c:formatCode>#,##0.00</c:formatCode>
                <c:ptCount val="8"/>
                <c:pt idx="0">
                  <c:v>683.26404487000002</c:v>
                </c:pt>
                <c:pt idx="1">
                  <c:v>959.15039472000001</c:v>
                </c:pt>
                <c:pt idx="2">
                  <c:v>1043.12643783</c:v>
                </c:pt>
                <c:pt idx="3">
                  <c:v>640.62800544000004</c:v>
                </c:pt>
                <c:pt idx="4">
                  <c:v>503.29516765</c:v>
                </c:pt>
                <c:pt idx="5">
                  <c:v>353.73070919999998</c:v>
                </c:pt>
                <c:pt idx="6">
                  <c:v>676.09070421000001</c:v>
                </c:pt>
                <c:pt idx="7">
                  <c:v>464.94629012000001</c:v>
                </c:pt>
              </c:numCache>
            </c:numRef>
          </c:val>
        </c:ser>
        <c:ser>
          <c:idx val="1"/>
          <c:order val="1"/>
          <c:tx>
            <c:strRef>
              <c:f>'C.def 08-15 acumulat a 30-12'!$K$6</c:f>
              <c:strCache>
                <c:ptCount val="1"/>
                <c:pt idx="0">
                  <c:v>Liquidat</c:v>
                </c:pt>
              </c:strCache>
            </c:strRef>
          </c:tx>
          <c:spPr>
            <a:effectLst>
              <a:outerShdw sx="1000" sy="1000" algn="ctr" rotWithShape="0">
                <a:srgbClr val="000000"/>
              </a:outerShdw>
            </a:effectLst>
          </c:spPr>
          <c:invertIfNegative val="0"/>
          <c:dLbls>
            <c:dLbl>
              <c:idx val="0"/>
              <c:layout>
                <c:manualLayout>
                  <c:x val="1.4120537453563915E-2"/>
                  <c:y val="-1.060337548108326E-2"/>
                </c:manualLayout>
              </c:layout>
              <c:tx>
                <c:rich>
                  <a:bodyPr/>
                  <a:lstStyle/>
                  <a:p>
                    <a:r>
                      <a:rPr lang="en-US" sz="900"/>
                      <a:t>88,84%</a:t>
                    </a:r>
                    <a:endParaRPr lang="en-US"/>
                  </a:p>
                </c:rich>
              </c:tx>
              <c:showLegendKey val="0"/>
              <c:showVal val="1"/>
              <c:showCatName val="0"/>
              <c:showSerName val="0"/>
              <c:showPercent val="0"/>
              <c:showBubbleSize val="0"/>
            </c:dLbl>
            <c:dLbl>
              <c:idx val="1"/>
              <c:layout>
                <c:manualLayout>
                  <c:x val="1.9656558429555684E-2"/>
                  <c:y val="-3.7013610852501453E-3"/>
                </c:manualLayout>
              </c:layout>
              <c:tx>
                <c:rich>
                  <a:bodyPr/>
                  <a:lstStyle/>
                  <a:p>
                    <a:r>
                      <a:rPr lang="en-US" sz="900"/>
                      <a:t>90,82%</a:t>
                    </a:r>
                    <a:endParaRPr lang="en-US"/>
                  </a:p>
                </c:rich>
              </c:tx>
              <c:showLegendKey val="0"/>
              <c:showVal val="1"/>
              <c:showCatName val="0"/>
              <c:showSerName val="0"/>
              <c:showPercent val="0"/>
              <c:showBubbleSize val="0"/>
            </c:dLbl>
            <c:dLbl>
              <c:idx val="2"/>
              <c:layout>
                <c:manualLayout>
                  <c:x val="1.8523958890467117E-2"/>
                  <c:y val="-1.2243758758348091E-2"/>
                </c:manualLayout>
              </c:layout>
              <c:tx>
                <c:rich>
                  <a:bodyPr/>
                  <a:lstStyle/>
                  <a:p>
                    <a:r>
                      <a:rPr lang="en-US" sz="900"/>
                      <a:t>70,31%</a:t>
                    </a:r>
                    <a:endParaRPr lang="en-US"/>
                  </a:p>
                </c:rich>
              </c:tx>
              <c:showLegendKey val="0"/>
              <c:showVal val="1"/>
              <c:showCatName val="0"/>
              <c:showSerName val="0"/>
              <c:showPercent val="0"/>
              <c:showBubbleSize val="0"/>
            </c:dLbl>
            <c:dLbl>
              <c:idx val="3"/>
              <c:layout>
                <c:manualLayout>
                  <c:x val="2.1899856761418583E-2"/>
                  <c:y val="-4.0387335827096662E-3"/>
                </c:manualLayout>
              </c:layout>
              <c:tx>
                <c:rich>
                  <a:bodyPr/>
                  <a:lstStyle/>
                  <a:p>
                    <a:r>
                      <a:rPr lang="en-US" sz="900"/>
                      <a:t>82,92%</a:t>
                    </a:r>
                    <a:endParaRPr lang="en-US"/>
                  </a:p>
                </c:rich>
              </c:tx>
              <c:showLegendKey val="0"/>
              <c:showVal val="1"/>
              <c:showCatName val="0"/>
              <c:showSerName val="0"/>
              <c:showPercent val="0"/>
              <c:showBubbleSize val="0"/>
            </c:dLbl>
            <c:dLbl>
              <c:idx val="4"/>
              <c:layout>
                <c:manualLayout>
                  <c:x val="2.1739140620625659E-2"/>
                  <c:y val="-8.7523719011841899E-3"/>
                </c:manualLayout>
              </c:layout>
              <c:tx>
                <c:rich>
                  <a:bodyPr/>
                  <a:lstStyle/>
                  <a:p>
                    <a:r>
                      <a:rPr lang="en-US" sz="900"/>
                      <a:t>84,78%</a:t>
                    </a:r>
                    <a:endParaRPr lang="en-US"/>
                  </a:p>
                </c:rich>
              </c:tx>
              <c:showLegendKey val="0"/>
              <c:showVal val="1"/>
              <c:showCatName val="0"/>
              <c:showSerName val="0"/>
              <c:showPercent val="0"/>
              <c:showBubbleSize val="0"/>
            </c:dLbl>
            <c:dLbl>
              <c:idx val="5"/>
              <c:layout>
                <c:manualLayout>
                  <c:x val="2.2037137644872355E-2"/>
                  <c:y val="2.0745453734924658E-3"/>
                </c:manualLayout>
              </c:layout>
              <c:tx>
                <c:rich>
                  <a:bodyPr/>
                  <a:lstStyle/>
                  <a:p>
                    <a:r>
                      <a:rPr lang="en-US" sz="900"/>
                      <a:t>94,45%</a:t>
                    </a:r>
                    <a:endParaRPr lang="en-US"/>
                  </a:p>
                </c:rich>
              </c:tx>
              <c:showLegendKey val="0"/>
              <c:showVal val="1"/>
              <c:showCatName val="0"/>
              <c:showSerName val="0"/>
              <c:showPercent val="0"/>
              <c:showBubbleSize val="0"/>
            </c:dLbl>
            <c:dLbl>
              <c:idx val="6"/>
              <c:layout>
                <c:manualLayout>
                  <c:x val="1.864589871053033E-2"/>
                  <c:y val="0"/>
                </c:manualLayout>
              </c:layout>
              <c:tx>
                <c:rich>
                  <a:bodyPr/>
                  <a:lstStyle/>
                  <a:p>
                    <a:r>
                      <a:rPr lang="en-US" sz="900"/>
                      <a:t>97,35%</a:t>
                    </a:r>
                    <a:endParaRPr lang="en-US"/>
                  </a:p>
                </c:rich>
              </c:tx>
              <c:showLegendKey val="0"/>
              <c:showVal val="1"/>
              <c:showCatName val="0"/>
              <c:showSerName val="0"/>
              <c:showPercent val="0"/>
              <c:showBubbleSize val="0"/>
            </c:dLbl>
            <c:dLbl>
              <c:idx val="7"/>
              <c:layout>
                <c:manualLayout>
                  <c:x val="2.3684438019078838E-2"/>
                  <c:y val="0"/>
                </c:manualLayout>
              </c:layout>
              <c:tx>
                <c:rich>
                  <a:bodyPr/>
                  <a:lstStyle/>
                  <a:p>
                    <a:r>
                      <a:rPr lang="en-US" sz="900"/>
                      <a:t>96,50%</a:t>
                    </a:r>
                    <a:endParaRPr lang="en-US"/>
                  </a:p>
                </c:rich>
              </c:tx>
              <c:showLegendKey val="0"/>
              <c:showVal val="1"/>
              <c:showCatName val="0"/>
              <c:showSerName val="0"/>
              <c:showPercent val="0"/>
              <c:showBubbleSize val="0"/>
            </c:dLbl>
            <c:numFmt formatCode="0.00%" sourceLinked="0"/>
            <c:txPr>
              <a:bodyPr/>
              <a:lstStyle/>
              <a:p>
                <a:pPr>
                  <a:defRPr sz="900"/>
                </a:pPr>
                <a:endParaRPr lang="ca-ES"/>
              </a:p>
            </c:txPr>
            <c:showLegendKey val="0"/>
            <c:showVal val="1"/>
            <c:showCatName val="0"/>
            <c:showSerName val="0"/>
            <c:showPercent val="0"/>
            <c:showBubbleSize val="0"/>
            <c:showLeaderLines val="0"/>
          </c:dLbls>
          <c:cat>
            <c:numRef>
              <c:f>'C.def 08-15 acumulat a 30-12'!$I$9:$I$16</c:f>
              <c:numCache>
                <c:formatCode>General</c:formatCode>
                <c:ptCount val="8"/>
                <c:pt idx="0">
                  <c:v>2008</c:v>
                </c:pt>
                <c:pt idx="1">
                  <c:v>2009</c:v>
                </c:pt>
                <c:pt idx="2">
                  <c:v>2010</c:v>
                </c:pt>
                <c:pt idx="3">
                  <c:v>2011</c:v>
                </c:pt>
                <c:pt idx="4">
                  <c:v>2012</c:v>
                </c:pt>
                <c:pt idx="5">
                  <c:v>2013</c:v>
                </c:pt>
                <c:pt idx="6">
                  <c:v>2014</c:v>
                </c:pt>
                <c:pt idx="7">
                  <c:v>2015</c:v>
                </c:pt>
              </c:numCache>
            </c:numRef>
          </c:cat>
          <c:val>
            <c:numRef>
              <c:f>'C.def 08-15 acumulat a 30-12'!$K$9:$K$16</c:f>
              <c:numCache>
                <c:formatCode>#,##0.00</c:formatCode>
                <c:ptCount val="8"/>
                <c:pt idx="0">
                  <c:v>607.03053107000005</c:v>
                </c:pt>
                <c:pt idx="1">
                  <c:v>871.11518444000001</c:v>
                </c:pt>
                <c:pt idx="2">
                  <c:v>733.43536769000002</c:v>
                </c:pt>
                <c:pt idx="3">
                  <c:v>531.23219547999997</c:v>
                </c:pt>
                <c:pt idx="4">
                  <c:v>426.55032955000001</c:v>
                </c:pt>
                <c:pt idx="5">
                  <c:v>334.09175025000002</c:v>
                </c:pt>
                <c:pt idx="6">
                  <c:v>658.19480036000004</c:v>
                </c:pt>
                <c:pt idx="7">
                  <c:v>448.65055886000016</c:v>
                </c:pt>
              </c:numCache>
            </c:numRef>
          </c:val>
        </c:ser>
        <c:dLbls>
          <c:showLegendKey val="0"/>
          <c:showVal val="0"/>
          <c:showCatName val="0"/>
          <c:showSerName val="0"/>
          <c:showPercent val="0"/>
          <c:showBubbleSize val="0"/>
        </c:dLbls>
        <c:gapWidth val="80"/>
        <c:gapDepth val="240"/>
        <c:shape val="cylinder"/>
        <c:axId val="127497344"/>
        <c:axId val="127498880"/>
        <c:axId val="0"/>
      </c:bar3DChart>
      <c:catAx>
        <c:axId val="127497344"/>
        <c:scaling>
          <c:orientation val="minMax"/>
        </c:scaling>
        <c:delete val="0"/>
        <c:axPos val="b"/>
        <c:numFmt formatCode="General" sourceLinked="1"/>
        <c:majorTickMark val="out"/>
        <c:minorTickMark val="none"/>
        <c:tickLblPos val="nextTo"/>
        <c:txPr>
          <a:bodyPr/>
          <a:lstStyle/>
          <a:p>
            <a:pPr>
              <a:defRPr sz="900" b="1"/>
            </a:pPr>
            <a:endParaRPr lang="ca-ES"/>
          </a:p>
        </c:txPr>
        <c:crossAx val="127498880"/>
        <c:crosses val="autoZero"/>
        <c:auto val="1"/>
        <c:lblAlgn val="ctr"/>
        <c:lblOffset val="100"/>
        <c:noMultiLvlLbl val="0"/>
      </c:catAx>
      <c:valAx>
        <c:axId val="127498880"/>
        <c:scaling>
          <c:orientation val="minMax"/>
        </c:scaling>
        <c:delete val="1"/>
        <c:axPos val="l"/>
        <c:numFmt formatCode="#,##0.00" sourceLinked="1"/>
        <c:majorTickMark val="none"/>
        <c:minorTickMark val="none"/>
        <c:tickLblPos val="nextTo"/>
        <c:crossAx val="127497344"/>
        <c:crosses val="autoZero"/>
        <c:crossBetween val="between"/>
      </c:valAx>
      <c:spPr>
        <a:effectLst>
          <a:outerShdw blurRad="50800" dist="50800" dir="5400000" sx="1000" sy="1000" algn="ctr" rotWithShape="0">
            <a:srgbClr val="000000">
              <a:alpha val="43137"/>
            </a:srgbClr>
          </a:outerShdw>
        </a:effectLst>
      </c:spPr>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'evolució ppt vs dot exp.'!$C$6</c:f>
              <c:strCache>
                <c:ptCount val="1"/>
                <c:pt idx="0">
                  <c:v>Dotació inicial (M€)</c:v>
                </c:pt>
              </c:strCache>
            </c:strRef>
          </c:tx>
          <c:invertIfNegative val="0"/>
          <c:dLbls>
            <c:delete val="1"/>
          </c:dLbls>
          <c:cat>
            <c:numRef>
              <c:f>'evolució ppt vs dot exp.'!$B$7:$B$14</c:f>
              <c:numCache>
                <c:formatCode>General</c:formatCode>
                <c:ptCount val="8"/>
                <c:pt idx="0">
                  <c:v>2008</c:v>
                </c:pt>
                <c:pt idx="1">
                  <c:v>2009</c:v>
                </c:pt>
                <c:pt idx="2">
                  <c:v>2010</c:v>
                </c:pt>
                <c:pt idx="3">
                  <c:v>2011</c:v>
                </c:pt>
                <c:pt idx="4">
                  <c:v>2012</c:v>
                </c:pt>
                <c:pt idx="5">
                  <c:v>2013</c:v>
                </c:pt>
                <c:pt idx="6">
                  <c:v>2014</c:v>
                </c:pt>
                <c:pt idx="7">
                  <c:v>2015</c:v>
                </c:pt>
              </c:numCache>
            </c:numRef>
          </c:cat>
          <c:val>
            <c:numRef>
              <c:f>'evolució ppt vs dot exp.'!$C$7:$C$14</c:f>
              <c:numCache>
                <c:formatCode>General</c:formatCode>
                <c:ptCount val="8"/>
                <c:pt idx="0">
                  <c:v>40</c:v>
                </c:pt>
                <c:pt idx="1">
                  <c:v>21</c:v>
                </c:pt>
                <c:pt idx="2">
                  <c:v>45</c:v>
                </c:pt>
                <c:pt idx="3">
                  <c:v>50</c:v>
                </c:pt>
                <c:pt idx="4">
                  <c:v>50</c:v>
                </c:pt>
                <c:pt idx="5">
                  <c:v>33</c:v>
                </c:pt>
                <c:pt idx="6">
                  <c:v>34.4</c:v>
                </c:pt>
                <c:pt idx="7">
                  <c:v>8.9</c:v>
                </c:pt>
              </c:numCache>
            </c:numRef>
          </c:val>
        </c:ser>
        <c:ser>
          <c:idx val="1"/>
          <c:order val="1"/>
          <c:tx>
            <c:strRef>
              <c:f>'evolució ppt vs dot exp.'!$D$6</c:f>
              <c:strCache>
                <c:ptCount val="1"/>
                <c:pt idx="0">
                  <c:v>Import tramitat (M€)</c:v>
                </c:pt>
              </c:strCache>
            </c:strRef>
          </c:tx>
          <c:invertIfNegative val="0"/>
          <c:dLbls>
            <c:delete val="1"/>
          </c:dLbls>
          <c:cat>
            <c:numRef>
              <c:f>'evolució ppt vs dot exp.'!$B$7:$B$14</c:f>
              <c:numCache>
                <c:formatCode>General</c:formatCode>
                <c:ptCount val="8"/>
                <c:pt idx="0">
                  <c:v>2008</c:v>
                </c:pt>
                <c:pt idx="1">
                  <c:v>2009</c:v>
                </c:pt>
                <c:pt idx="2">
                  <c:v>2010</c:v>
                </c:pt>
                <c:pt idx="3">
                  <c:v>2011</c:v>
                </c:pt>
                <c:pt idx="4">
                  <c:v>2012</c:v>
                </c:pt>
                <c:pt idx="5">
                  <c:v>2013</c:v>
                </c:pt>
                <c:pt idx="6">
                  <c:v>2014</c:v>
                </c:pt>
                <c:pt idx="7">
                  <c:v>2015</c:v>
                </c:pt>
              </c:numCache>
            </c:numRef>
          </c:cat>
          <c:val>
            <c:numRef>
              <c:f>'evolució ppt vs dot exp.'!$D$7:$D$14</c:f>
              <c:numCache>
                <c:formatCode>General</c:formatCode>
                <c:ptCount val="8"/>
                <c:pt idx="0">
                  <c:v>33.5</c:v>
                </c:pt>
                <c:pt idx="1">
                  <c:v>43.5</c:v>
                </c:pt>
                <c:pt idx="2">
                  <c:v>47.5</c:v>
                </c:pt>
                <c:pt idx="3">
                  <c:v>52.3</c:v>
                </c:pt>
                <c:pt idx="4">
                  <c:v>50.4</c:v>
                </c:pt>
                <c:pt idx="5">
                  <c:v>30.9</c:v>
                </c:pt>
                <c:pt idx="6">
                  <c:v>66.400000000000006</c:v>
                </c:pt>
                <c:pt idx="7">
                  <c:v>19.100000000000001</c:v>
                </c:pt>
              </c:numCache>
            </c:numRef>
          </c:val>
        </c:ser>
        <c:dLbls>
          <c:showLegendKey val="0"/>
          <c:showVal val="1"/>
          <c:showCatName val="0"/>
          <c:showSerName val="0"/>
          <c:showPercent val="0"/>
          <c:showBubbleSize val="0"/>
        </c:dLbls>
        <c:gapWidth val="125"/>
        <c:overlap val="-24"/>
        <c:axId val="127564032"/>
        <c:axId val="127565824"/>
      </c:barChart>
      <c:catAx>
        <c:axId val="127564032"/>
        <c:scaling>
          <c:orientation val="minMax"/>
        </c:scaling>
        <c:delete val="0"/>
        <c:axPos val="b"/>
        <c:numFmt formatCode="General" sourceLinked="1"/>
        <c:majorTickMark val="none"/>
        <c:minorTickMark val="none"/>
        <c:tickLblPos val="nextTo"/>
        <c:crossAx val="127565824"/>
        <c:crosses val="autoZero"/>
        <c:auto val="1"/>
        <c:lblAlgn val="ctr"/>
        <c:lblOffset val="100"/>
        <c:noMultiLvlLbl val="0"/>
      </c:catAx>
      <c:valAx>
        <c:axId val="127565824"/>
        <c:scaling>
          <c:orientation val="minMax"/>
        </c:scaling>
        <c:delete val="1"/>
        <c:axPos val="l"/>
        <c:numFmt formatCode="General" sourceLinked="1"/>
        <c:majorTickMark val="none"/>
        <c:minorTickMark val="none"/>
        <c:tickLblPos val="nextTo"/>
        <c:crossAx val="127564032"/>
        <c:crosses val="autoZero"/>
        <c:crossBetween val="between"/>
      </c:valAx>
    </c:plotArea>
    <c:legend>
      <c:legendPos val="b"/>
      <c:overlay val="0"/>
      <c:txPr>
        <a:bodyPr/>
        <a:lstStyle/>
        <a:p>
          <a:pPr>
            <a:defRPr sz="1000"/>
          </a:pPr>
          <a:endParaRPr lang="ca-E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27936000"/>
        <c:axId val="127937536"/>
      </c:barChart>
      <c:catAx>
        <c:axId val="127936000"/>
        <c:scaling>
          <c:orientation val="minMax"/>
        </c:scaling>
        <c:delete val="0"/>
        <c:axPos val="b"/>
        <c:numFmt formatCode="General" sourceLinked="1"/>
        <c:majorTickMark val="out"/>
        <c:minorTickMark val="none"/>
        <c:tickLblPos val="nextTo"/>
        <c:crossAx val="127937536"/>
        <c:crosses val="autoZero"/>
        <c:auto val="1"/>
        <c:lblAlgn val="ctr"/>
        <c:lblOffset val="100"/>
        <c:noMultiLvlLbl val="0"/>
      </c:catAx>
      <c:valAx>
        <c:axId val="127937536"/>
        <c:scaling>
          <c:orientation val="minMax"/>
        </c:scaling>
        <c:delete val="0"/>
        <c:axPos val="l"/>
        <c:majorGridlines/>
        <c:numFmt formatCode="#,##0.0" sourceLinked="1"/>
        <c:majorTickMark val="out"/>
        <c:minorTickMark val="none"/>
        <c:tickLblPos val="nextTo"/>
        <c:crossAx val="127936000"/>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barChart>
        <c:barDir val="col"/>
        <c:grouping val="clustered"/>
        <c:varyColors val="0"/>
        <c:ser>
          <c:idx val="0"/>
          <c:order val="0"/>
          <c:tx>
            <c:strRef>
              <c:f>'deute estimat'!$C$6</c:f>
              <c:strCache>
                <c:ptCount val="1"/>
                <c:pt idx="0">
                  <c:v>Deute estimat (M€)</c:v>
                </c:pt>
              </c:strCache>
            </c:strRef>
          </c:tx>
          <c:invertIfNegative val="0"/>
          <c:dLbls>
            <c:showLegendKey val="0"/>
            <c:showVal val="1"/>
            <c:showCatName val="0"/>
            <c:showSerName val="0"/>
            <c:showPercent val="0"/>
            <c:showBubbleSize val="0"/>
            <c:showLeaderLines val="0"/>
          </c:dLbls>
          <c:cat>
            <c:numRef>
              <c:f>'deute estimat'!$B$8:$B$10</c:f>
              <c:numCache>
                <c:formatCode>General</c:formatCode>
                <c:ptCount val="3"/>
                <c:pt idx="0">
                  <c:v>2016</c:v>
                </c:pt>
                <c:pt idx="1">
                  <c:v>2017</c:v>
                </c:pt>
                <c:pt idx="2">
                  <c:v>2018</c:v>
                </c:pt>
              </c:numCache>
            </c:numRef>
          </c:cat>
          <c:val>
            <c:numRef>
              <c:f>'deute estimat'!$C$8:$C$10</c:f>
              <c:numCache>
                <c:formatCode>0.0</c:formatCode>
                <c:ptCount val="3"/>
                <c:pt idx="0" formatCode="#,##0.0">
                  <c:v>15.880984319999996</c:v>
                </c:pt>
                <c:pt idx="1">
                  <c:v>0.31151137000000001</c:v>
                </c:pt>
                <c:pt idx="2">
                  <c:v>5.329978419999998</c:v>
                </c:pt>
              </c:numCache>
            </c:numRef>
          </c:val>
        </c:ser>
        <c:dLbls>
          <c:showLegendKey val="0"/>
          <c:showVal val="0"/>
          <c:showCatName val="0"/>
          <c:showSerName val="0"/>
          <c:showPercent val="0"/>
          <c:showBubbleSize val="0"/>
        </c:dLbls>
        <c:gapWidth val="150"/>
        <c:axId val="127970688"/>
        <c:axId val="127984768"/>
      </c:barChart>
      <c:catAx>
        <c:axId val="127970688"/>
        <c:scaling>
          <c:orientation val="minMax"/>
        </c:scaling>
        <c:delete val="0"/>
        <c:axPos val="b"/>
        <c:numFmt formatCode="General" sourceLinked="1"/>
        <c:majorTickMark val="out"/>
        <c:minorTickMark val="none"/>
        <c:tickLblPos val="nextTo"/>
        <c:crossAx val="127984768"/>
        <c:crosses val="autoZero"/>
        <c:auto val="1"/>
        <c:lblAlgn val="ctr"/>
        <c:lblOffset val="100"/>
        <c:noMultiLvlLbl val="0"/>
      </c:catAx>
      <c:valAx>
        <c:axId val="127984768"/>
        <c:scaling>
          <c:orientation val="minMax"/>
        </c:scaling>
        <c:delete val="0"/>
        <c:axPos val="l"/>
        <c:majorGridlines/>
        <c:numFmt formatCode="#,##0" sourceLinked="0"/>
        <c:majorTickMark val="out"/>
        <c:minorTickMark val="none"/>
        <c:tickLblPos val="nextTo"/>
        <c:crossAx val="127970688"/>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5888799661318764"/>
          <c:y val="5.6405146073981983E-2"/>
          <c:w val="0.70529961004957364"/>
          <c:h val="0.73713304158510162"/>
        </c:manualLayout>
      </c:layout>
      <c:barChart>
        <c:barDir val="col"/>
        <c:grouping val="clustered"/>
        <c:varyColors val="0"/>
        <c:ser>
          <c:idx val="2"/>
          <c:order val="0"/>
          <c:tx>
            <c:strRef>
              <c:f>finalitzacions!$S$5:$S$6</c:f>
              <c:strCache>
                <c:ptCount val="1"/>
                <c:pt idx="0">
                  <c:v>Activacions (M€)</c:v>
                </c:pt>
              </c:strCache>
            </c:strRef>
          </c:tx>
          <c:spPr>
            <a:solidFill>
              <a:schemeClr val="accent5"/>
            </a:solidFill>
          </c:spPr>
          <c:invertIfNegative val="0"/>
          <c:cat>
            <c:numRef>
              <c:f>finalitzacions!$P$9:$P$14</c:f>
              <c:numCache>
                <c:formatCode>General</c:formatCode>
                <c:ptCount val="6"/>
                <c:pt idx="0">
                  <c:v>2010</c:v>
                </c:pt>
                <c:pt idx="1">
                  <c:v>2011</c:v>
                </c:pt>
                <c:pt idx="2">
                  <c:v>2012</c:v>
                </c:pt>
                <c:pt idx="3">
                  <c:v>2013</c:v>
                </c:pt>
                <c:pt idx="4">
                  <c:v>2014</c:v>
                </c:pt>
                <c:pt idx="5">
                  <c:v>2015</c:v>
                </c:pt>
              </c:numCache>
            </c:numRef>
          </c:cat>
          <c:val>
            <c:numRef>
              <c:f>finalitzacions!$S$9:$S$14</c:f>
              <c:numCache>
                <c:formatCode>General</c:formatCode>
                <c:ptCount val="6"/>
                <c:pt idx="0" formatCode="#,##0">
                  <c:v>1112</c:v>
                </c:pt>
                <c:pt idx="1">
                  <c:v>307</c:v>
                </c:pt>
                <c:pt idx="2">
                  <c:v>752</c:v>
                </c:pt>
                <c:pt idx="3">
                  <c:v>817</c:v>
                </c:pt>
                <c:pt idx="4">
                  <c:v>458</c:v>
                </c:pt>
                <c:pt idx="5">
                  <c:v>646</c:v>
                </c:pt>
              </c:numCache>
            </c:numRef>
          </c:val>
        </c:ser>
        <c:dLbls>
          <c:showLegendKey val="0"/>
          <c:showVal val="0"/>
          <c:showCatName val="0"/>
          <c:showSerName val="0"/>
          <c:showPercent val="0"/>
          <c:showBubbleSize val="0"/>
        </c:dLbls>
        <c:gapWidth val="150"/>
        <c:axId val="127755008"/>
        <c:axId val="127756544"/>
      </c:barChart>
      <c:catAx>
        <c:axId val="127755008"/>
        <c:scaling>
          <c:orientation val="minMax"/>
        </c:scaling>
        <c:delete val="0"/>
        <c:axPos val="b"/>
        <c:numFmt formatCode="General" sourceLinked="1"/>
        <c:majorTickMark val="out"/>
        <c:minorTickMark val="none"/>
        <c:tickLblPos val="nextTo"/>
        <c:crossAx val="127756544"/>
        <c:crosses val="autoZero"/>
        <c:auto val="1"/>
        <c:lblAlgn val="ctr"/>
        <c:lblOffset val="100"/>
        <c:noMultiLvlLbl val="0"/>
      </c:catAx>
      <c:valAx>
        <c:axId val="127756544"/>
        <c:scaling>
          <c:orientation val="minMax"/>
        </c:scaling>
        <c:delete val="0"/>
        <c:axPos val="l"/>
        <c:majorGridlines/>
        <c:numFmt formatCode="#,##0" sourceLinked="1"/>
        <c:majorTickMark val="out"/>
        <c:minorTickMark val="none"/>
        <c:tickLblPos val="nextTo"/>
        <c:crossAx val="127755008"/>
        <c:crosses val="autoZero"/>
        <c:crossBetween val="between"/>
      </c:valAx>
    </c:plotArea>
    <c:legend>
      <c:legendPos val="b"/>
      <c:overlay val="0"/>
      <c:txPr>
        <a:bodyPr/>
        <a:lstStyle/>
        <a:p>
          <a:pPr rtl="0">
            <a:defRPr/>
          </a:pPr>
          <a:endParaRPr lang="ca-E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0E145-F32D-4534-8085-1F7A1A83AAC8}" type="doc">
      <dgm:prSet loTypeId="urn:microsoft.com/office/officeart/2005/8/layout/radial5" loCatId="cycle" qsTypeId="urn:microsoft.com/office/officeart/2005/8/quickstyle/3d1" qsCatId="3D" csTypeId="urn:microsoft.com/office/officeart/2005/8/colors/accent1_4" csCatId="accent1" phldr="1"/>
      <dgm:spPr/>
      <dgm:t>
        <a:bodyPr/>
        <a:lstStyle/>
        <a:p>
          <a:endParaRPr lang="ca-ES"/>
        </a:p>
      </dgm:t>
    </dgm:pt>
    <dgm:pt modelId="{855BDDE2-F7B4-4D5C-A485-C9D60A626535}">
      <dgm:prSet phldrT="[Text]" custT="1"/>
      <dgm:spPr>
        <a:noFill/>
      </dgm:spPr>
      <dgm:t>
        <a:bodyPr/>
        <a:lstStyle/>
        <a:p>
          <a:r>
            <a:rPr lang="ca-ES" sz="900" b="1" dirty="0">
              <a:solidFill>
                <a:sysClr val="windowText" lastClr="000000"/>
              </a:solidFill>
              <a:latin typeface="+mj-lt"/>
            </a:rPr>
            <a:t>Àrea Responsable</a:t>
          </a:r>
        </a:p>
      </dgm:t>
    </dgm:pt>
    <dgm:pt modelId="{101CE8BA-0EA2-4EB9-9686-50E8A67B5CFD}" type="parTrans" cxnId="{F4DF1884-9DDA-4372-A3B1-A83A11C7A345}">
      <dgm:prSet/>
      <dgm:spPr/>
      <dgm:t>
        <a:bodyPr/>
        <a:lstStyle/>
        <a:p>
          <a:endParaRPr lang="ca-ES" sz="2800" b="0">
            <a:latin typeface="+mj-lt"/>
          </a:endParaRPr>
        </a:p>
      </dgm:t>
    </dgm:pt>
    <dgm:pt modelId="{38E7358D-2597-469A-910D-63ECDC3CCD74}" type="sibTrans" cxnId="{F4DF1884-9DDA-4372-A3B1-A83A11C7A345}">
      <dgm:prSet/>
      <dgm:spPr/>
      <dgm:t>
        <a:bodyPr/>
        <a:lstStyle/>
        <a:p>
          <a:endParaRPr lang="ca-ES" sz="2800" b="0">
            <a:latin typeface="+mj-lt"/>
          </a:endParaRPr>
        </a:p>
      </dgm:t>
    </dgm:pt>
    <dgm:pt modelId="{BC6D25CD-2208-4223-B50D-BE1F7F7B4A18}">
      <dgm:prSet phldrT="[Text]" custT="1"/>
      <dgm:spPr>
        <a:solidFill>
          <a:schemeClr val="accent5">
            <a:lumMod val="50000"/>
          </a:schemeClr>
        </a:solidFill>
      </dgm:spPr>
      <dgm:t>
        <a:bodyPr/>
        <a:lstStyle/>
        <a:p>
          <a:pPr algn="ctr"/>
          <a:r>
            <a:rPr lang="ca-ES" sz="1100" b="0">
              <a:latin typeface="+mj-lt"/>
            </a:rPr>
            <a:t>Ecologia Urbana</a:t>
          </a:r>
          <a:br>
            <a:rPr lang="ca-ES" sz="1100" b="0">
              <a:latin typeface="+mj-lt"/>
            </a:rPr>
          </a:br>
          <a:r>
            <a:rPr lang="ca-ES" sz="1100" b="0">
              <a:latin typeface="+mj-lt"/>
            </a:rPr>
            <a:t/>
          </a:r>
          <a:br>
            <a:rPr lang="ca-ES" sz="1100" b="0">
              <a:latin typeface="+mj-lt"/>
            </a:rPr>
          </a:br>
          <a:r>
            <a:rPr lang="ca-ES" sz="1000" b="1">
              <a:solidFill>
                <a:schemeClr val="bg2">
                  <a:lumMod val="50000"/>
                </a:schemeClr>
              </a:solidFill>
              <a:latin typeface="+mj-lt"/>
            </a:rPr>
            <a:t>50,80%</a:t>
          </a:r>
          <a:endParaRPr lang="ca-ES" sz="1200" b="1">
            <a:solidFill>
              <a:schemeClr val="bg2">
                <a:lumMod val="50000"/>
              </a:schemeClr>
            </a:solidFill>
            <a:latin typeface="+mj-lt"/>
          </a:endParaRPr>
        </a:p>
      </dgm:t>
    </dgm:pt>
    <dgm:pt modelId="{F7BA3211-6D71-4C49-9E37-8F1EA8E691BC}" type="parTrans" cxnId="{4B7199F5-57A1-433E-B5DF-6A545F055E68}">
      <dgm:prSet custT="1"/>
      <dgm:spPr>
        <a:solidFill>
          <a:schemeClr val="accent5">
            <a:lumMod val="50000"/>
          </a:schemeClr>
        </a:solidFill>
      </dgm:spPr>
      <dgm:t>
        <a:bodyPr/>
        <a:lstStyle/>
        <a:p>
          <a:endParaRPr lang="ca-ES" sz="800" b="0">
            <a:latin typeface="+mj-lt"/>
          </a:endParaRPr>
        </a:p>
      </dgm:t>
    </dgm:pt>
    <dgm:pt modelId="{0CAF3320-68EC-402B-86EE-3EAEEF73C5F2}" type="sibTrans" cxnId="{4B7199F5-57A1-433E-B5DF-6A545F055E68}">
      <dgm:prSet/>
      <dgm:spPr/>
      <dgm:t>
        <a:bodyPr/>
        <a:lstStyle/>
        <a:p>
          <a:endParaRPr lang="ca-ES" sz="2800" b="0">
            <a:latin typeface="+mj-lt"/>
          </a:endParaRPr>
        </a:p>
      </dgm:t>
    </dgm:pt>
    <dgm:pt modelId="{00AB756C-5541-4D44-A8D8-FDB9264A4B2F}">
      <dgm:prSet phldrT="[Text]" custT="1"/>
      <dgm:spPr>
        <a:solidFill>
          <a:schemeClr val="accent5">
            <a:lumMod val="75000"/>
          </a:schemeClr>
        </a:solidFill>
      </dgm:spPr>
      <dgm:t>
        <a:bodyPr/>
        <a:lstStyle/>
        <a:p>
          <a:pPr algn="ctr"/>
          <a:r>
            <a:rPr lang="ca-ES" sz="900" b="0" dirty="0">
              <a:latin typeface="+mj-lt"/>
            </a:rPr>
            <a:t>Presidència i Economia</a:t>
          </a:r>
          <a:r>
            <a:rPr lang="ca-ES" sz="1000" b="0" dirty="0">
              <a:latin typeface="+mj-lt"/>
            </a:rPr>
            <a:t/>
          </a:r>
          <a:br>
            <a:rPr lang="ca-ES" sz="1000" b="0" dirty="0">
              <a:latin typeface="+mj-lt"/>
            </a:rPr>
          </a:br>
          <a:r>
            <a:rPr lang="ca-ES" sz="700" b="0" dirty="0">
              <a:latin typeface="+mj-lt"/>
            </a:rPr>
            <a:t/>
          </a:r>
          <a:br>
            <a:rPr lang="ca-ES" sz="700" b="0" dirty="0">
              <a:latin typeface="+mj-lt"/>
            </a:rPr>
          </a:br>
          <a:r>
            <a:rPr lang="ca-ES" sz="900" b="0" dirty="0">
              <a:latin typeface="+mj-lt"/>
            </a:rPr>
            <a:t>  </a:t>
          </a:r>
          <a:r>
            <a:rPr lang="ca-ES" sz="1000" b="1" dirty="0">
              <a:solidFill>
                <a:schemeClr val="bg2">
                  <a:lumMod val="25000"/>
                </a:schemeClr>
              </a:solidFill>
              <a:latin typeface="+mj-lt"/>
            </a:rPr>
            <a:t>14,01%</a:t>
          </a:r>
          <a:endParaRPr lang="ca-ES" sz="900" b="1" dirty="0">
            <a:solidFill>
              <a:schemeClr val="bg2">
                <a:lumMod val="25000"/>
              </a:schemeClr>
            </a:solidFill>
            <a:latin typeface="+mj-lt"/>
          </a:endParaRPr>
        </a:p>
      </dgm:t>
    </dgm:pt>
    <dgm:pt modelId="{865854D9-D1F9-4A3D-8020-2569F3B10EFB}" type="parTrans" cxnId="{73633DF8-8469-4361-9443-E722585233B0}">
      <dgm:prSet custT="1"/>
      <dgm:spPr>
        <a:solidFill>
          <a:schemeClr val="accent5">
            <a:lumMod val="75000"/>
          </a:schemeClr>
        </a:solidFill>
      </dgm:spPr>
      <dgm:t>
        <a:bodyPr/>
        <a:lstStyle/>
        <a:p>
          <a:endParaRPr lang="ca-ES" sz="800" b="0">
            <a:latin typeface="+mj-lt"/>
          </a:endParaRPr>
        </a:p>
      </dgm:t>
    </dgm:pt>
    <dgm:pt modelId="{07757CAB-4988-4B99-BB43-70E017C298A8}" type="sibTrans" cxnId="{73633DF8-8469-4361-9443-E722585233B0}">
      <dgm:prSet/>
      <dgm:spPr/>
      <dgm:t>
        <a:bodyPr/>
        <a:lstStyle/>
        <a:p>
          <a:endParaRPr lang="ca-ES" sz="2800" b="0">
            <a:latin typeface="+mj-lt"/>
          </a:endParaRPr>
        </a:p>
      </dgm:t>
    </dgm:pt>
    <dgm:pt modelId="{C5554EFD-80FA-4AE0-B73D-1C9D9C25237F}">
      <dgm:prSet phldrT="[Text]" custT="1"/>
      <dgm:spPr>
        <a:solidFill>
          <a:schemeClr val="accent5">
            <a:lumMod val="75000"/>
          </a:schemeClr>
        </a:solidFill>
      </dgm:spPr>
      <dgm:t>
        <a:bodyPr/>
        <a:lstStyle/>
        <a:p>
          <a:r>
            <a:rPr lang="ca-ES" sz="1000" b="0">
              <a:latin typeface="+mj-lt"/>
            </a:rPr>
            <a:t>Drets Socials</a:t>
          </a:r>
        </a:p>
        <a:p>
          <a:r>
            <a:rPr lang="ca-ES" sz="900" b="0">
              <a:latin typeface="+mj-lt"/>
            </a:rPr>
            <a:t>  </a:t>
          </a:r>
          <a:r>
            <a:rPr lang="ca-ES" sz="1000" b="1">
              <a:solidFill>
                <a:schemeClr val="bg2">
                  <a:lumMod val="25000"/>
                </a:schemeClr>
              </a:solidFill>
              <a:latin typeface="+mj-lt"/>
            </a:rPr>
            <a:t>12,75%</a:t>
          </a:r>
        </a:p>
      </dgm:t>
    </dgm:pt>
    <dgm:pt modelId="{794A04F6-A24F-43E9-BFBD-374B93ABD270}" type="parTrans" cxnId="{5451E31A-916F-4DD6-83EC-A224E45C17A0}">
      <dgm:prSet custT="1"/>
      <dgm:spPr>
        <a:solidFill>
          <a:schemeClr val="accent5">
            <a:lumMod val="75000"/>
          </a:schemeClr>
        </a:solidFill>
      </dgm:spPr>
      <dgm:t>
        <a:bodyPr/>
        <a:lstStyle/>
        <a:p>
          <a:endParaRPr lang="ca-ES" sz="800" b="0">
            <a:latin typeface="+mj-lt"/>
          </a:endParaRPr>
        </a:p>
      </dgm:t>
    </dgm:pt>
    <dgm:pt modelId="{044E34EC-5055-4F0C-836C-700F994D8863}" type="sibTrans" cxnId="{5451E31A-916F-4DD6-83EC-A224E45C17A0}">
      <dgm:prSet/>
      <dgm:spPr/>
      <dgm:t>
        <a:bodyPr/>
        <a:lstStyle/>
        <a:p>
          <a:endParaRPr lang="ca-ES" sz="2800" b="0">
            <a:latin typeface="+mj-lt"/>
          </a:endParaRPr>
        </a:p>
      </dgm:t>
    </dgm:pt>
    <dgm:pt modelId="{6C9608DB-1CDD-425D-B28A-E0F8AE6EE338}">
      <dgm:prSet phldrT="[Text]" custT="1"/>
      <dgm:spPr>
        <a:solidFill>
          <a:schemeClr val="accent5"/>
        </a:solidFill>
      </dgm:spPr>
      <dgm:t>
        <a:bodyPr/>
        <a:lstStyle/>
        <a:p>
          <a:r>
            <a:rPr lang="ca-ES" sz="700" b="0" dirty="0">
              <a:latin typeface="+mj-lt"/>
            </a:rPr>
            <a:t>Seguretat i Prevenció</a:t>
          </a:r>
          <a:r>
            <a:rPr lang="ca-ES" sz="900" b="0" dirty="0">
              <a:latin typeface="+mj-lt"/>
            </a:rPr>
            <a:t/>
          </a:r>
          <a:br>
            <a:rPr lang="ca-ES" sz="900" b="0" dirty="0">
              <a:latin typeface="+mj-lt"/>
            </a:rPr>
          </a:br>
          <a:r>
            <a:rPr lang="ca-ES" sz="900" b="0" dirty="0">
              <a:latin typeface="+mj-lt"/>
            </a:rPr>
            <a:t/>
          </a:r>
          <a:br>
            <a:rPr lang="ca-ES" sz="900" b="0" dirty="0">
              <a:latin typeface="+mj-lt"/>
            </a:rPr>
          </a:br>
          <a:r>
            <a:rPr lang="ca-ES" sz="1050" b="1" dirty="0">
              <a:solidFill>
                <a:schemeClr val="bg2">
                  <a:lumMod val="25000"/>
                </a:schemeClr>
              </a:solidFill>
              <a:latin typeface="+mj-lt"/>
            </a:rPr>
            <a:t>1,55</a:t>
          </a:r>
          <a:r>
            <a:rPr lang="ca-ES" sz="1000" b="1" dirty="0">
              <a:solidFill>
                <a:schemeClr val="bg2">
                  <a:lumMod val="25000"/>
                </a:schemeClr>
              </a:solidFill>
              <a:latin typeface="+mj-lt"/>
            </a:rPr>
            <a:t>%</a:t>
          </a:r>
          <a:endParaRPr lang="ca-ES" sz="900" b="1" dirty="0">
            <a:solidFill>
              <a:schemeClr val="bg2">
                <a:lumMod val="25000"/>
              </a:schemeClr>
            </a:solidFill>
            <a:latin typeface="+mj-lt"/>
          </a:endParaRPr>
        </a:p>
      </dgm:t>
    </dgm:pt>
    <dgm:pt modelId="{65308F51-AAC4-4623-832D-CE0D80F53E96}" type="parTrans" cxnId="{CFC75417-DAB7-4191-B3CD-1EFF37246C87}">
      <dgm:prSet custT="1"/>
      <dgm:spPr>
        <a:solidFill>
          <a:schemeClr val="accent5"/>
        </a:solidFill>
      </dgm:spPr>
      <dgm:t>
        <a:bodyPr/>
        <a:lstStyle/>
        <a:p>
          <a:endParaRPr lang="ca-ES" sz="800" b="0">
            <a:latin typeface="+mj-lt"/>
          </a:endParaRPr>
        </a:p>
      </dgm:t>
    </dgm:pt>
    <dgm:pt modelId="{1D5AA960-549C-4D4F-8FC4-9844976E15E2}" type="sibTrans" cxnId="{CFC75417-DAB7-4191-B3CD-1EFF37246C87}">
      <dgm:prSet/>
      <dgm:spPr/>
      <dgm:t>
        <a:bodyPr/>
        <a:lstStyle/>
        <a:p>
          <a:endParaRPr lang="ca-ES" sz="2800" b="0">
            <a:latin typeface="+mj-lt"/>
          </a:endParaRPr>
        </a:p>
      </dgm:t>
    </dgm:pt>
    <dgm:pt modelId="{48883DBF-4F61-4928-A8D4-DAAAAFAF75E8}">
      <dgm:prSet custT="1"/>
      <dgm:spPr>
        <a:solidFill>
          <a:schemeClr val="accent5"/>
        </a:solidFill>
      </dgm:spPr>
      <dgm:t>
        <a:bodyPr/>
        <a:lstStyle/>
        <a:p>
          <a:pPr algn="ctr"/>
          <a:r>
            <a:rPr lang="ca-ES" sz="758" b="0">
              <a:latin typeface="+mj-lt"/>
            </a:rPr>
            <a:t>Drets de Ciutadania, Participació i Transparència</a:t>
          </a:r>
          <a:r>
            <a:rPr lang="ca-ES" sz="800" b="0">
              <a:latin typeface="+mj-lt"/>
            </a:rPr>
            <a:t/>
          </a:r>
          <a:br>
            <a:rPr lang="ca-ES" sz="800" b="0">
              <a:latin typeface="+mj-lt"/>
            </a:rPr>
          </a:br>
          <a:r>
            <a:rPr lang="ca-ES" sz="900" b="0">
              <a:latin typeface="+mj-lt"/>
            </a:rPr>
            <a:t/>
          </a:r>
          <a:br>
            <a:rPr lang="ca-ES" sz="900" b="0">
              <a:latin typeface="+mj-lt"/>
            </a:rPr>
          </a:br>
          <a:r>
            <a:rPr lang="ca-ES" sz="900" b="0">
              <a:latin typeface="+mj-lt"/>
            </a:rPr>
            <a:t>  </a:t>
          </a:r>
          <a:r>
            <a:rPr lang="ca-ES" sz="1050" b="1">
              <a:solidFill>
                <a:schemeClr val="bg2">
                  <a:lumMod val="25000"/>
                </a:schemeClr>
              </a:solidFill>
              <a:latin typeface="+mj-lt"/>
            </a:rPr>
            <a:t>12,54%</a:t>
          </a:r>
          <a:endParaRPr lang="ca-ES" sz="900" b="1">
            <a:solidFill>
              <a:schemeClr val="bg2">
                <a:lumMod val="25000"/>
              </a:schemeClr>
            </a:solidFill>
            <a:latin typeface="+mj-lt"/>
          </a:endParaRPr>
        </a:p>
      </dgm:t>
    </dgm:pt>
    <dgm:pt modelId="{9D2C8E25-39F6-4351-90A9-E02D4DC3AE48}" type="parTrans" cxnId="{966DAE5D-C2A2-4AF5-BFC6-46F1FDA1B8AE}">
      <dgm:prSet custT="1"/>
      <dgm:spPr>
        <a:solidFill>
          <a:schemeClr val="accent5"/>
        </a:solidFill>
      </dgm:spPr>
      <dgm:t>
        <a:bodyPr/>
        <a:lstStyle/>
        <a:p>
          <a:endParaRPr lang="ca-ES" sz="800" b="0">
            <a:latin typeface="+mj-lt"/>
          </a:endParaRPr>
        </a:p>
      </dgm:t>
    </dgm:pt>
    <dgm:pt modelId="{C9E24F1A-7CA0-4E9B-9209-4528B48F2B22}" type="sibTrans" cxnId="{966DAE5D-C2A2-4AF5-BFC6-46F1FDA1B8AE}">
      <dgm:prSet/>
      <dgm:spPr/>
      <dgm:t>
        <a:bodyPr/>
        <a:lstStyle/>
        <a:p>
          <a:endParaRPr lang="ca-ES" sz="2800" b="0">
            <a:latin typeface="+mj-lt"/>
          </a:endParaRPr>
        </a:p>
      </dgm:t>
    </dgm:pt>
    <dgm:pt modelId="{D2483CC5-0D11-4C5C-AE09-82A262E24668}">
      <dgm:prSet custT="1"/>
      <dgm:spPr>
        <a:solidFill>
          <a:schemeClr val="accent5">
            <a:lumMod val="60000"/>
            <a:lumOff val="40000"/>
          </a:schemeClr>
        </a:solidFill>
      </dgm:spPr>
      <dgm:t>
        <a:bodyPr/>
        <a:lstStyle/>
        <a:p>
          <a:r>
            <a:rPr lang="ca-ES" sz="900" b="0" dirty="0">
              <a:latin typeface="+mj-lt"/>
            </a:rPr>
            <a:t>Recursos</a:t>
          </a:r>
        </a:p>
        <a:p>
          <a:r>
            <a:rPr lang="ca-ES" sz="900" b="0" dirty="0">
              <a:latin typeface="+mj-lt"/>
            </a:rPr>
            <a:t/>
          </a:r>
          <a:br>
            <a:rPr lang="ca-ES" sz="900" b="0" dirty="0">
              <a:latin typeface="+mj-lt"/>
            </a:rPr>
          </a:br>
          <a:r>
            <a:rPr lang="ca-ES" sz="1050" b="1" dirty="0">
              <a:solidFill>
                <a:schemeClr val="bg2">
                  <a:lumMod val="25000"/>
                </a:schemeClr>
              </a:solidFill>
              <a:latin typeface="+mj-lt"/>
            </a:rPr>
            <a:t>8,35%</a:t>
          </a:r>
        </a:p>
      </dgm:t>
    </dgm:pt>
    <dgm:pt modelId="{16CAC995-3ECD-4668-A33F-8A5454499C3A}" type="parTrans" cxnId="{07DF6903-8167-4E2C-B213-416375FDF207}">
      <dgm:prSet custT="1"/>
      <dgm:spPr>
        <a:solidFill>
          <a:schemeClr val="accent5">
            <a:lumMod val="60000"/>
            <a:lumOff val="40000"/>
          </a:schemeClr>
        </a:solidFill>
      </dgm:spPr>
      <dgm:t>
        <a:bodyPr/>
        <a:lstStyle/>
        <a:p>
          <a:endParaRPr lang="ca-ES" sz="800" b="0">
            <a:latin typeface="+mj-lt"/>
          </a:endParaRPr>
        </a:p>
      </dgm:t>
    </dgm:pt>
    <dgm:pt modelId="{7A7783FE-D135-4A14-957B-1C48F18470D1}" type="sibTrans" cxnId="{07DF6903-8167-4E2C-B213-416375FDF207}">
      <dgm:prSet/>
      <dgm:spPr/>
      <dgm:t>
        <a:bodyPr/>
        <a:lstStyle/>
        <a:p>
          <a:endParaRPr lang="ca-ES" sz="2800" b="0">
            <a:latin typeface="+mj-lt"/>
          </a:endParaRPr>
        </a:p>
      </dgm:t>
    </dgm:pt>
    <dgm:pt modelId="{E334D6DC-3EFE-4ED1-A211-2C5057352AA6}" type="pres">
      <dgm:prSet presAssocID="{3AF0E145-F32D-4534-8085-1F7A1A83AAC8}" presName="Name0" presStyleCnt="0">
        <dgm:presLayoutVars>
          <dgm:chMax val="1"/>
          <dgm:dir/>
          <dgm:animLvl val="ctr"/>
          <dgm:resizeHandles val="exact"/>
        </dgm:presLayoutVars>
      </dgm:prSet>
      <dgm:spPr/>
      <dgm:t>
        <a:bodyPr/>
        <a:lstStyle/>
        <a:p>
          <a:endParaRPr lang="ca-ES"/>
        </a:p>
      </dgm:t>
    </dgm:pt>
    <dgm:pt modelId="{66DDD240-1111-4E22-BD5C-13D3DCCE2FAD}" type="pres">
      <dgm:prSet presAssocID="{855BDDE2-F7B4-4D5C-A485-C9D60A626535}" presName="centerShape" presStyleLbl="node0" presStyleIdx="0" presStyleCnt="1" custScaleX="188145" custScaleY="88554"/>
      <dgm:spPr/>
      <dgm:t>
        <a:bodyPr/>
        <a:lstStyle/>
        <a:p>
          <a:endParaRPr lang="ca-ES"/>
        </a:p>
      </dgm:t>
    </dgm:pt>
    <dgm:pt modelId="{DF42127D-93C8-4DE5-8079-C3B2B98BB45F}" type="pres">
      <dgm:prSet presAssocID="{F7BA3211-6D71-4C49-9E37-8F1EA8E691BC}" presName="parTrans" presStyleLbl="sibTrans2D1" presStyleIdx="0" presStyleCnt="6"/>
      <dgm:spPr/>
      <dgm:t>
        <a:bodyPr/>
        <a:lstStyle/>
        <a:p>
          <a:endParaRPr lang="ca-ES"/>
        </a:p>
      </dgm:t>
    </dgm:pt>
    <dgm:pt modelId="{883B9714-7F5F-4BCE-B61D-D9FD3B3E0E2D}" type="pres">
      <dgm:prSet presAssocID="{F7BA3211-6D71-4C49-9E37-8F1EA8E691BC}" presName="connectorText" presStyleLbl="sibTrans2D1" presStyleIdx="0" presStyleCnt="6"/>
      <dgm:spPr/>
      <dgm:t>
        <a:bodyPr/>
        <a:lstStyle/>
        <a:p>
          <a:endParaRPr lang="ca-ES"/>
        </a:p>
      </dgm:t>
    </dgm:pt>
    <dgm:pt modelId="{DBB09882-ADD9-43EC-9F6B-963B6C4501F2}" type="pres">
      <dgm:prSet presAssocID="{BC6D25CD-2208-4223-B50D-BE1F7F7B4A18}" presName="node" presStyleLbl="node1" presStyleIdx="0" presStyleCnt="6" custScaleX="159676" custScaleY="159676" custRadScaleRad="109079" custRadScaleInc="7890">
        <dgm:presLayoutVars>
          <dgm:bulletEnabled val="1"/>
        </dgm:presLayoutVars>
      </dgm:prSet>
      <dgm:spPr/>
      <dgm:t>
        <a:bodyPr/>
        <a:lstStyle/>
        <a:p>
          <a:endParaRPr lang="ca-ES"/>
        </a:p>
      </dgm:t>
    </dgm:pt>
    <dgm:pt modelId="{33BD58E5-BF71-4B8C-813A-91234C974F30}" type="pres">
      <dgm:prSet presAssocID="{865854D9-D1F9-4A3D-8020-2569F3B10EFB}" presName="parTrans" presStyleLbl="sibTrans2D1" presStyleIdx="1" presStyleCnt="6"/>
      <dgm:spPr/>
      <dgm:t>
        <a:bodyPr/>
        <a:lstStyle/>
        <a:p>
          <a:endParaRPr lang="ca-ES"/>
        </a:p>
      </dgm:t>
    </dgm:pt>
    <dgm:pt modelId="{B4BA247C-8806-4DEC-9938-ECC59150FF84}" type="pres">
      <dgm:prSet presAssocID="{865854D9-D1F9-4A3D-8020-2569F3B10EFB}" presName="connectorText" presStyleLbl="sibTrans2D1" presStyleIdx="1" presStyleCnt="6"/>
      <dgm:spPr/>
      <dgm:t>
        <a:bodyPr/>
        <a:lstStyle/>
        <a:p>
          <a:endParaRPr lang="ca-ES"/>
        </a:p>
      </dgm:t>
    </dgm:pt>
    <dgm:pt modelId="{FA2E485A-31E6-4EF2-AB53-A4A7E4C36916}" type="pres">
      <dgm:prSet presAssocID="{00AB756C-5541-4D44-A8D8-FDB9264A4B2F}" presName="node" presStyleLbl="node1" presStyleIdx="1" presStyleCnt="6" custScaleX="125339" custScaleY="121702" custRadScaleRad="109281" custRadScaleInc="31851">
        <dgm:presLayoutVars>
          <dgm:bulletEnabled val="1"/>
        </dgm:presLayoutVars>
      </dgm:prSet>
      <dgm:spPr/>
      <dgm:t>
        <a:bodyPr/>
        <a:lstStyle/>
        <a:p>
          <a:endParaRPr lang="ca-ES"/>
        </a:p>
      </dgm:t>
    </dgm:pt>
    <dgm:pt modelId="{2B552D1C-78B9-492D-96F3-5B751CE37593}" type="pres">
      <dgm:prSet presAssocID="{794A04F6-A24F-43E9-BFBD-374B93ABD270}" presName="parTrans" presStyleLbl="sibTrans2D1" presStyleIdx="2" presStyleCnt="6"/>
      <dgm:spPr/>
      <dgm:t>
        <a:bodyPr/>
        <a:lstStyle/>
        <a:p>
          <a:endParaRPr lang="ca-ES"/>
        </a:p>
      </dgm:t>
    </dgm:pt>
    <dgm:pt modelId="{1199ED45-1E6D-4668-A19F-07F7F7B2F413}" type="pres">
      <dgm:prSet presAssocID="{794A04F6-A24F-43E9-BFBD-374B93ABD270}" presName="connectorText" presStyleLbl="sibTrans2D1" presStyleIdx="2" presStyleCnt="6"/>
      <dgm:spPr/>
      <dgm:t>
        <a:bodyPr/>
        <a:lstStyle/>
        <a:p>
          <a:endParaRPr lang="ca-ES"/>
        </a:p>
      </dgm:t>
    </dgm:pt>
    <dgm:pt modelId="{99A6D4FB-E950-4230-9228-47BFDD909129}" type="pres">
      <dgm:prSet presAssocID="{C5554EFD-80FA-4AE0-B73D-1C9D9C25237F}" presName="node" presStyleLbl="node1" presStyleIdx="2" presStyleCnt="6" custScaleX="114756" custScaleY="114999" custRadScaleRad="98574" custRadScaleInc="5227">
        <dgm:presLayoutVars>
          <dgm:bulletEnabled val="1"/>
        </dgm:presLayoutVars>
      </dgm:prSet>
      <dgm:spPr/>
      <dgm:t>
        <a:bodyPr/>
        <a:lstStyle/>
        <a:p>
          <a:endParaRPr lang="ca-ES"/>
        </a:p>
      </dgm:t>
    </dgm:pt>
    <dgm:pt modelId="{DD7E5A3A-27E1-404B-9820-D2EDCA8BA7F9}" type="pres">
      <dgm:prSet presAssocID="{65308F51-AAC4-4623-832D-CE0D80F53E96}" presName="parTrans" presStyleLbl="sibTrans2D1" presStyleIdx="3" presStyleCnt="6"/>
      <dgm:spPr/>
      <dgm:t>
        <a:bodyPr/>
        <a:lstStyle/>
        <a:p>
          <a:endParaRPr lang="ca-ES"/>
        </a:p>
      </dgm:t>
    </dgm:pt>
    <dgm:pt modelId="{3CC0F42E-61BE-4017-BB9F-31E479809C00}" type="pres">
      <dgm:prSet presAssocID="{65308F51-AAC4-4623-832D-CE0D80F53E96}" presName="connectorText" presStyleLbl="sibTrans2D1" presStyleIdx="3" presStyleCnt="6"/>
      <dgm:spPr/>
      <dgm:t>
        <a:bodyPr/>
        <a:lstStyle/>
        <a:p>
          <a:endParaRPr lang="ca-ES"/>
        </a:p>
      </dgm:t>
    </dgm:pt>
    <dgm:pt modelId="{4E0C8FEF-BC19-4456-BDE0-82863F5662C4}" type="pres">
      <dgm:prSet presAssocID="{6C9608DB-1CDD-425D-B28A-E0F8AE6EE338}" presName="node" presStyleLbl="node1" presStyleIdx="3" presStyleCnt="6" custScaleX="95000" custScaleY="95000" custRadScaleRad="99329" custRadScaleInc="404093">
        <dgm:presLayoutVars>
          <dgm:bulletEnabled val="1"/>
        </dgm:presLayoutVars>
      </dgm:prSet>
      <dgm:spPr/>
      <dgm:t>
        <a:bodyPr/>
        <a:lstStyle/>
        <a:p>
          <a:endParaRPr lang="ca-ES"/>
        </a:p>
      </dgm:t>
    </dgm:pt>
    <dgm:pt modelId="{A2621F99-654B-4F20-BBE5-EB5D312D3FB5}" type="pres">
      <dgm:prSet presAssocID="{9D2C8E25-39F6-4351-90A9-E02D4DC3AE48}" presName="parTrans" presStyleLbl="sibTrans2D1" presStyleIdx="4" presStyleCnt="6"/>
      <dgm:spPr/>
      <dgm:t>
        <a:bodyPr/>
        <a:lstStyle/>
        <a:p>
          <a:endParaRPr lang="ca-ES"/>
        </a:p>
      </dgm:t>
    </dgm:pt>
    <dgm:pt modelId="{2B670655-A64C-4E1F-B5D8-211BBA327F4E}" type="pres">
      <dgm:prSet presAssocID="{9D2C8E25-39F6-4351-90A9-E02D4DC3AE48}" presName="connectorText" presStyleLbl="sibTrans2D1" presStyleIdx="4" presStyleCnt="6"/>
      <dgm:spPr/>
      <dgm:t>
        <a:bodyPr/>
        <a:lstStyle/>
        <a:p>
          <a:endParaRPr lang="ca-ES"/>
        </a:p>
      </dgm:t>
    </dgm:pt>
    <dgm:pt modelId="{241C492E-7259-44A0-BDEA-18788740D908}" type="pres">
      <dgm:prSet presAssocID="{48883DBF-4F61-4928-A8D4-DAAAAFAF75E8}" presName="node" presStyleLbl="node1" presStyleIdx="4" presStyleCnt="6" custScaleX="122165" custScaleY="117445" custRadScaleRad="86801" custRadScaleInc="-201980">
        <dgm:presLayoutVars>
          <dgm:bulletEnabled val="1"/>
        </dgm:presLayoutVars>
      </dgm:prSet>
      <dgm:spPr/>
      <dgm:t>
        <a:bodyPr/>
        <a:lstStyle/>
        <a:p>
          <a:endParaRPr lang="ca-ES"/>
        </a:p>
      </dgm:t>
    </dgm:pt>
    <dgm:pt modelId="{8ABF7F04-6725-45EE-9CF5-DA961A511FB3}" type="pres">
      <dgm:prSet presAssocID="{16CAC995-3ECD-4668-A33F-8A5454499C3A}" presName="parTrans" presStyleLbl="sibTrans2D1" presStyleIdx="5" presStyleCnt="6"/>
      <dgm:spPr/>
      <dgm:t>
        <a:bodyPr/>
        <a:lstStyle/>
        <a:p>
          <a:endParaRPr lang="ca-ES"/>
        </a:p>
      </dgm:t>
    </dgm:pt>
    <dgm:pt modelId="{415AA23B-9145-4AC5-BCC7-CFF9510A8590}" type="pres">
      <dgm:prSet presAssocID="{16CAC995-3ECD-4668-A33F-8A5454499C3A}" presName="connectorText" presStyleLbl="sibTrans2D1" presStyleIdx="5" presStyleCnt="6"/>
      <dgm:spPr/>
      <dgm:t>
        <a:bodyPr/>
        <a:lstStyle/>
        <a:p>
          <a:endParaRPr lang="ca-ES"/>
        </a:p>
      </dgm:t>
    </dgm:pt>
    <dgm:pt modelId="{55B15E94-9CA1-47E3-8DCA-8729E323A2AD}" type="pres">
      <dgm:prSet presAssocID="{D2483CC5-0D11-4C5C-AE09-82A262E24668}" presName="node" presStyleLbl="node1" presStyleIdx="5" presStyleCnt="6" custScaleX="101280" custScaleY="101280" custRadScaleRad="96967" custRadScaleInc="-173690">
        <dgm:presLayoutVars>
          <dgm:bulletEnabled val="1"/>
        </dgm:presLayoutVars>
      </dgm:prSet>
      <dgm:spPr/>
      <dgm:t>
        <a:bodyPr/>
        <a:lstStyle/>
        <a:p>
          <a:endParaRPr lang="ca-ES"/>
        </a:p>
      </dgm:t>
    </dgm:pt>
  </dgm:ptLst>
  <dgm:cxnLst>
    <dgm:cxn modelId="{07DF6903-8167-4E2C-B213-416375FDF207}" srcId="{855BDDE2-F7B4-4D5C-A485-C9D60A626535}" destId="{D2483CC5-0D11-4C5C-AE09-82A262E24668}" srcOrd="5" destOrd="0" parTransId="{16CAC995-3ECD-4668-A33F-8A5454499C3A}" sibTransId="{7A7783FE-D135-4A14-957B-1C48F18470D1}"/>
    <dgm:cxn modelId="{73D4761C-B008-4ED2-B98A-9C56C3488780}" type="presOf" srcId="{855BDDE2-F7B4-4D5C-A485-C9D60A626535}" destId="{66DDD240-1111-4E22-BD5C-13D3DCCE2FAD}" srcOrd="0" destOrd="0" presId="urn:microsoft.com/office/officeart/2005/8/layout/radial5"/>
    <dgm:cxn modelId="{A157C8A0-A40E-4862-A48C-1924020E2937}" type="presOf" srcId="{65308F51-AAC4-4623-832D-CE0D80F53E96}" destId="{DD7E5A3A-27E1-404B-9820-D2EDCA8BA7F9}" srcOrd="0" destOrd="0" presId="urn:microsoft.com/office/officeart/2005/8/layout/radial5"/>
    <dgm:cxn modelId="{CFC75417-DAB7-4191-B3CD-1EFF37246C87}" srcId="{855BDDE2-F7B4-4D5C-A485-C9D60A626535}" destId="{6C9608DB-1CDD-425D-B28A-E0F8AE6EE338}" srcOrd="3" destOrd="0" parTransId="{65308F51-AAC4-4623-832D-CE0D80F53E96}" sibTransId="{1D5AA960-549C-4D4F-8FC4-9844976E15E2}"/>
    <dgm:cxn modelId="{5451E31A-916F-4DD6-83EC-A224E45C17A0}" srcId="{855BDDE2-F7B4-4D5C-A485-C9D60A626535}" destId="{C5554EFD-80FA-4AE0-B73D-1C9D9C25237F}" srcOrd="2" destOrd="0" parTransId="{794A04F6-A24F-43E9-BFBD-374B93ABD270}" sibTransId="{044E34EC-5055-4F0C-836C-700F994D8863}"/>
    <dgm:cxn modelId="{1DB8E9C6-D879-4249-8591-10AE4202D292}" type="presOf" srcId="{865854D9-D1F9-4A3D-8020-2569F3B10EFB}" destId="{33BD58E5-BF71-4B8C-813A-91234C974F30}" srcOrd="0" destOrd="0" presId="urn:microsoft.com/office/officeart/2005/8/layout/radial5"/>
    <dgm:cxn modelId="{F4DF1884-9DDA-4372-A3B1-A83A11C7A345}" srcId="{3AF0E145-F32D-4534-8085-1F7A1A83AAC8}" destId="{855BDDE2-F7B4-4D5C-A485-C9D60A626535}" srcOrd="0" destOrd="0" parTransId="{101CE8BA-0EA2-4EB9-9686-50E8A67B5CFD}" sibTransId="{38E7358D-2597-469A-910D-63ECDC3CCD74}"/>
    <dgm:cxn modelId="{0C8E26BC-69A6-4F9F-B49F-D7CCC5B7FDDB}" type="presOf" srcId="{C5554EFD-80FA-4AE0-B73D-1C9D9C25237F}" destId="{99A6D4FB-E950-4230-9228-47BFDD909129}" srcOrd="0" destOrd="0" presId="urn:microsoft.com/office/officeart/2005/8/layout/radial5"/>
    <dgm:cxn modelId="{2B757069-07CA-4949-997B-A337A50B0F9A}" type="presOf" srcId="{16CAC995-3ECD-4668-A33F-8A5454499C3A}" destId="{8ABF7F04-6725-45EE-9CF5-DA961A511FB3}" srcOrd="0" destOrd="0" presId="urn:microsoft.com/office/officeart/2005/8/layout/radial5"/>
    <dgm:cxn modelId="{F717F4B7-15AA-4C79-8955-55884967EA59}" type="presOf" srcId="{794A04F6-A24F-43E9-BFBD-374B93ABD270}" destId="{2B552D1C-78B9-492D-96F3-5B751CE37593}" srcOrd="0" destOrd="0" presId="urn:microsoft.com/office/officeart/2005/8/layout/radial5"/>
    <dgm:cxn modelId="{EDB86A58-5AD2-4388-ACA3-1886BCC7F7AF}" type="presOf" srcId="{6C9608DB-1CDD-425D-B28A-E0F8AE6EE338}" destId="{4E0C8FEF-BC19-4456-BDE0-82863F5662C4}" srcOrd="0" destOrd="0" presId="urn:microsoft.com/office/officeart/2005/8/layout/radial5"/>
    <dgm:cxn modelId="{159D844C-2989-45F6-867A-F499BBA4A5EB}" type="presOf" srcId="{00AB756C-5541-4D44-A8D8-FDB9264A4B2F}" destId="{FA2E485A-31E6-4EF2-AB53-A4A7E4C36916}" srcOrd="0" destOrd="0" presId="urn:microsoft.com/office/officeart/2005/8/layout/radial5"/>
    <dgm:cxn modelId="{966DAE5D-C2A2-4AF5-BFC6-46F1FDA1B8AE}" srcId="{855BDDE2-F7B4-4D5C-A485-C9D60A626535}" destId="{48883DBF-4F61-4928-A8D4-DAAAAFAF75E8}" srcOrd="4" destOrd="0" parTransId="{9D2C8E25-39F6-4351-90A9-E02D4DC3AE48}" sibTransId="{C9E24F1A-7CA0-4E9B-9209-4528B48F2B22}"/>
    <dgm:cxn modelId="{0CAA7AC4-66D2-4C9B-A137-EC831ACF9298}" type="presOf" srcId="{9D2C8E25-39F6-4351-90A9-E02D4DC3AE48}" destId="{A2621F99-654B-4F20-BBE5-EB5D312D3FB5}" srcOrd="0" destOrd="0" presId="urn:microsoft.com/office/officeart/2005/8/layout/radial5"/>
    <dgm:cxn modelId="{48587640-4F29-4665-88FD-9C9BCB9ED153}" type="presOf" srcId="{16CAC995-3ECD-4668-A33F-8A5454499C3A}" destId="{415AA23B-9145-4AC5-BCC7-CFF9510A8590}" srcOrd="1" destOrd="0" presId="urn:microsoft.com/office/officeart/2005/8/layout/radial5"/>
    <dgm:cxn modelId="{212200F5-F173-4B3C-B667-B3C53C4A97DE}" type="presOf" srcId="{D2483CC5-0D11-4C5C-AE09-82A262E24668}" destId="{55B15E94-9CA1-47E3-8DCA-8729E323A2AD}" srcOrd="0" destOrd="0" presId="urn:microsoft.com/office/officeart/2005/8/layout/radial5"/>
    <dgm:cxn modelId="{BE1C05AA-20FA-429A-9E4E-7D328283CFAC}" type="presOf" srcId="{65308F51-AAC4-4623-832D-CE0D80F53E96}" destId="{3CC0F42E-61BE-4017-BB9F-31E479809C00}" srcOrd="1" destOrd="0" presId="urn:microsoft.com/office/officeart/2005/8/layout/radial5"/>
    <dgm:cxn modelId="{BA78A3F0-3967-4260-8F7F-018F7C5AC5EA}" type="presOf" srcId="{794A04F6-A24F-43E9-BFBD-374B93ABD270}" destId="{1199ED45-1E6D-4668-A19F-07F7F7B2F413}" srcOrd="1" destOrd="0" presId="urn:microsoft.com/office/officeart/2005/8/layout/radial5"/>
    <dgm:cxn modelId="{E4A13B0C-6E2C-41DA-8273-5176922A9B75}" type="presOf" srcId="{F7BA3211-6D71-4C49-9E37-8F1EA8E691BC}" destId="{DF42127D-93C8-4DE5-8079-C3B2B98BB45F}" srcOrd="0" destOrd="0" presId="urn:microsoft.com/office/officeart/2005/8/layout/radial5"/>
    <dgm:cxn modelId="{ED5AB630-5DA7-4BA8-8544-8E216AF9B676}" type="presOf" srcId="{F7BA3211-6D71-4C49-9E37-8F1EA8E691BC}" destId="{883B9714-7F5F-4BCE-B61D-D9FD3B3E0E2D}" srcOrd="1" destOrd="0" presId="urn:microsoft.com/office/officeart/2005/8/layout/radial5"/>
    <dgm:cxn modelId="{C3082CF7-7A1C-49F6-AE47-45F2A466C3DF}" type="presOf" srcId="{9D2C8E25-39F6-4351-90A9-E02D4DC3AE48}" destId="{2B670655-A64C-4E1F-B5D8-211BBA327F4E}" srcOrd="1" destOrd="0" presId="urn:microsoft.com/office/officeart/2005/8/layout/radial5"/>
    <dgm:cxn modelId="{73633DF8-8469-4361-9443-E722585233B0}" srcId="{855BDDE2-F7B4-4D5C-A485-C9D60A626535}" destId="{00AB756C-5541-4D44-A8D8-FDB9264A4B2F}" srcOrd="1" destOrd="0" parTransId="{865854D9-D1F9-4A3D-8020-2569F3B10EFB}" sibTransId="{07757CAB-4988-4B99-BB43-70E017C298A8}"/>
    <dgm:cxn modelId="{8EEAF806-AC80-4FEB-90E8-52B32CB2D874}" type="presOf" srcId="{3AF0E145-F32D-4534-8085-1F7A1A83AAC8}" destId="{E334D6DC-3EFE-4ED1-A211-2C5057352AA6}" srcOrd="0" destOrd="0" presId="urn:microsoft.com/office/officeart/2005/8/layout/radial5"/>
    <dgm:cxn modelId="{3E22BC16-5606-4BD9-9017-706081389246}" type="presOf" srcId="{BC6D25CD-2208-4223-B50D-BE1F7F7B4A18}" destId="{DBB09882-ADD9-43EC-9F6B-963B6C4501F2}" srcOrd="0" destOrd="0" presId="urn:microsoft.com/office/officeart/2005/8/layout/radial5"/>
    <dgm:cxn modelId="{7564CC30-0E3C-4FA3-9467-6A803E13B242}" type="presOf" srcId="{48883DBF-4F61-4928-A8D4-DAAAAFAF75E8}" destId="{241C492E-7259-44A0-BDEA-18788740D908}" srcOrd="0" destOrd="0" presId="urn:microsoft.com/office/officeart/2005/8/layout/radial5"/>
    <dgm:cxn modelId="{34954CEC-C733-40AB-AE4F-F0FA9AA849D3}" type="presOf" srcId="{865854D9-D1F9-4A3D-8020-2569F3B10EFB}" destId="{B4BA247C-8806-4DEC-9938-ECC59150FF84}" srcOrd="1" destOrd="0" presId="urn:microsoft.com/office/officeart/2005/8/layout/radial5"/>
    <dgm:cxn modelId="{4B7199F5-57A1-433E-B5DF-6A545F055E68}" srcId="{855BDDE2-F7B4-4D5C-A485-C9D60A626535}" destId="{BC6D25CD-2208-4223-B50D-BE1F7F7B4A18}" srcOrd="0" destOrd="0" parTransId="{F7BA3211-6D71-4C49-9E37-8F1EA8E691BC}" sibTransId="{0CAF3320-68EC-402B-86EE-3EAEEF73C5F2}"/>
    <dgm:cxn modelId="{86D7272E-3D70-4FEB-9364-42469E4823A8}" type="presParOf" srcId="{E334D6DC-3EFE-4ED1-A211-2C5057352AA6}" destId="{66DDD240-1111-4E22-BD5C-13D3DCCE2FAD}" srcOrd="0" destOrd="0" presId="urn:microsoft.com/office/officeart/2005/8/layout/radial5"/>
    <dgm:cxn modelId="{F5D8FBDE-3B5A-4CE4-A721-7DDEF8365E44}" type="presParOf" srcId="{E334D6DC-3EFE-4ED1-A211-2C5057352AA6}" destId="{DF42127D-93C8-4DE5-8079-C3B2B98BB45F}" srcOrd="1" destOrd="0" presId="urn:microsoft.com/office/officeart/2005/8/layout/radial5"/>
    <dgm:cxn modelId="{FC962004-C420-4C62-8D46-1260F8539E97}" type="presParOf" srcId="{DF42127D-93C8-4DE5-8079-C3B2B98BB45F}" destId="{883B9714-7F5F-4BCE-B61D-D9FD3B3E0E2D}" srcOrd="0" destOrd="0" presId="urn:microsoft.com/office/officeart/2005/8/layout/radial5"/>
    <dgm:cxn modelId="{C27BB996-70D3-42CC-8EF6-C84EE0C16A79}" type="presParOf" srcId="{E334D6DC-3EFE-4ED1-A211-2C5057352AA6}" destId="{DBB09882-ADD9-43EC-9F6B-963B6C4501F2}" srcOrd="2" destOrd="0" presId="urn:microsoft.com/office/officeart/2005/8/layout/radial5"/>
    <dgm:cxn modelId="{0D25F02A-AF37-483A-8238-D6A5301BA817}" type="presParOf" srcId="{E334D6DC-3EFE-4ED1-A211-2C5057352AA6}" destId="{33BD58E5-BF71-4B8C-813A-91234C974F30}" srcOrd="3" destOrd="0" presId="urn:microsoft.com/office/officeart/2005/8/layout/radial5"/>
    <dgm:cxn modelId="{2883B982-3A8F-4F05-A7A7-2D28C0D52AE2}" type="presParOf" srcId="{33BD58E5-BF71-4B8C-813A-91234C974F30}" destId="{B4BA247C-8806-4DEC-9938-ECC59150FF84}" srcOrd="0" destOrd="0" presId="urn:microsoft.com/office/officeart/2005/8/layout/radial5"/>
    <dgm:cxn modelId="{1B27A872-4DFF-418C-B19F-C1342B28B767}" type="presParOf" srcId="{E334D6DC-3EFE-4ED1-A211-2C5057352AA6}" destId="{FA2E485A-31E6-4EF2-AB53-A4A7E4C36916}" srcOrd="4" destOrd="0" presId="urn:microsoft.com/office/officeart/2005/8/layout/radial5"/>
    <dgm:cxn modelId="{747D1AC1-997A-4A57-9A0A-F6342757A8E2}" type="presParOf" srcId="{E334D6DC-3EFE-4ED1-A211-2C5057352AA6}" destId="{2B552D1C-78B9-492D-96F3-5B751CE37593}" srcOrd="5" destOrd="0" presId="urn:microsoft.com/office/officeart/2005/8/layout/radial5"/>
    <dgm:cxn modelId="{E05995A9-7D2D-4087-9FE3-DA918550267D}" type="presParOf" srcId="{2B552D1C-78B9-492D-96F3-5B751CE37593}" destId="{1199ED45-1E6D-4668-A19F-07F7F7B2F413}" srcOrd="0" destOrd="0" presId="urn:microsoft.com/office/officeart/2005/8/layout/radial5"/>
    <dgm:cxn modelId="{BEA63D66-C552-4F1B-92AA-5A946D3912A0}" type="presParOf" srcId="{E334D6DC-3EFE-4ED1-A211-2C5057352AA6}" destId="{99A6D4FB-E950-4230-9228-47BFDD909129}" srcOrd="6" destOrd="0" presId="urn:microsoft.com/office/officeart/2005/8/layout/radial5"/>
    <dgm:cxn modelId="{C222B3E2-9544-4D53-A73A-27626A3B1E2F}" type="presParOf" srcId="{E334D6DC-3EFE-4ED1-A211-2C5057352AA6}" destId="{DD7E5A3A-27E1-404B-9820-D2EDCA8BA7F9}" srcOrd="7" destOrd="0" presId="urn:microsoft.com/office/officeart/2005/8/layout/radial5"/>
    <dgm:cxn modelId="{8C8DD944-937F-4A15-9D9B-36877A7164CC}" type="presParOf" srcId="{DD7E5A3A-27E1-404B-9820-D2EDCA8BA7F9}" destId="{3CC0F42E-61BE-4017-BB9F-31E479809C00}" srcOrd="0" destOrd="0" presId="urn:microsoft.com/office/officeart/2005/8/layout/radial5"/>
    <dgm:cxn modelId="{F14BB195-92A8-40E5-939F-5C98CBAA4037}" type="presParOf" srcId="{E334D6DC-3EFE-4ED1-A211-2C5057352AA6}" destId="{4E0C8FEF-BC19-4456-BDE0-82863F5662C4}" srcOrd="8" destOrd="0" presId="urn:microsoft.com/office/officeart/2005/8/layout/radial5"/>
    <dgm:cxn modelId="{5F09176B-057A-4FC0-98DD-454D149F401F}" type="presParOf" srcId="{E334D6DC-3EFE-4ED1-A211-2C5057352AA6}" destId="{A2621F99-654B-4F20-BBE5-EB5D312D3FB5}" srcOrd="9" destOrd="0" presId="urn:microsoft.com/office/officeart/2005/8/layout/radial5"/>
    <dgm:cxn modelId="{EF6C1B95-0C4E-41B2-8D18-42C94C0E164F}" type="presParOf" srcId="{A2621F99-654B-4F20-BBE5-EB5D312D3FB5}" destId="{2B670655-A64C-4E1F-B5D8-211BBA327F4E}" srcOrd="0" destOrd="0" presId="urn:microsoft.com/office/officeart/2005/8/layout/radial5"/>
    <dgm:cxn modelId="{0216F4CB-F391-434F-950A-DA487A59D8A1}" type="presParOf" srcId="{E334D6DC-3EFE-4ED1-A211-2C5057352AA6}" destId="{241C492E-7259-44A0-BDEA-18788740D908}" srcOrd="10" destOrd="0" presId="urn:microsoft.com/office/officeart/2005/8/layout/radial5"/>
    <dgm:cxn modelId="{0F2D5F0A-71F0-4B6A-9145-1DB854EF4089}" type="presParOf" srcId="{E334D6DC-3EFE-4ED1-A211-2C5057352AA6}" destId="{8ABF7F04-6725-45EE-9CF5-DA961A511FB3}" srcOrd="11" destOrd="0" presId="urn:microsoft.com/office/officeart/2005/8/layout/radial5"/>
    <dgm:cxn modelId="{32CD2148-6ABD-4A77-BEDB-7050E9D648DD}" type="presParOf" srcId="{8ABF7F04-6725-45EE-9CF5-DA961A511FB3}" destId="{415AA23B-9145-4AC5-BCC7-CFF9510A8590}" srcOrd="0" destOrd="0" presId="urn:microsoft.com/office/officeart/2005/8/layout/radial5"/>
    <dgm:cxn modelId="{264D7533-C22B-4602-A97D-47303802F34B}" type="presParOf" srcId="{E334D6DC-3EFE-4ED1-A211-2C5057352AA6}" destId="{55B15E94-9CA1-47E3-8DCA-8729E323A2AD}"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5"/>
            <a:ext cx="2945862" cy="493096"/>
          </a:xfrm>
          <a:prstGeom prst="rect">
            <a:avLst/>
          </a:prstGeom>
        </p:spPr>
        <p:txBody>
          <a:bodyPr vert="horz" lIns="87406" tIns="43702" rIns="87406" bIns="43702" rtlCol="0"/>
          <a:lstStyle>
            <a:lvl1pPr algn="l">
              <a:defRPr sz="1100"/>
            </a:lvl1pPr>
          </a:lstStyle>
          <a:p>
            <a:endParaRPr lang="ca-ES"/>
          </a:p>
        </p:txBody>
      </p:sp>
      <p:sp>
        <p:nvSpPr>
          <p:cNvPr id="3" name="2 Marcador de fecha"/>
          <p:cNvSpPr>
            <a:spLocks noGrp="1"/>
          </p:cNvSpPr>
          <p:nvPr>
            <p:ph type="dt" sz="quarter" idx="1"/>
          </p:nvPr>
        </p:nvSpPr>
        <p:spPr>
          <a:xfrm>
            <a:off x="3850305" y="15"/>
            <a:ext cx="2945862" cy="493096"/>
          </a:xfrm>
          <a:prstGeom prst="rect">
            <a:avLst/>
          </a:prstGeom>
        </p:spPr>
        <p:txBody>
          <a:bodyPr vert="horz" lIns="87406" tIns="43702" rIns="87406" bIns="43702" rtlCol="0"/>
          <a:lstStyle>
            <a:lvl1pPr algn="r">
              <a:defRPr sz="1100"/>
            </a:lvl1pPr>
          </a:lstStyle>
          <a:p>
            <a:fld id="{CBA9E1BB-AF0D-46EE-B61E-CCEDD265B5AA}" type="datetimeFigureOut">
              <a:rPr lang="ca-ES" smtClean="0"/>
              <a:pPr/>
              <a:t>26/05/2017</a:t>
            </a:fld>
            <a:endParaRPr lang="ca-ES"/>
          </a:p>
        </p:txBody>
      </p:sp>
      <p:sp>
        <p:nvSpPr>
          <p:cNvPr id="4" name="3 Marcador de pie de página"/>
          <p:cNvSpPr>
            <a:spLocks noGrp="1"/>
          </p:cNvSpPr>
          <p:nvPr>
            <p:ph type="ftr" sz="quarter" idx="2"/>
          </p:nvPr>
        </p:nvSpPr>
        <p:spPr>
          <a:xfrm>
            <a:off x="2" y="9378049"/>
            <a:ext cx="2945862" cy="493096"/>
          </a:xfrm>
          <a:prstGeom prst="rect">
            <a:avLst/>
          </a:prstGeom>
        </p:spPr>
        <p:txBody>
          <a:bodyPr vert="horz" lIns="87406" tIns="43702" rIns="87406" bIns="43702" rtlCol="0" anchor="b"/>
          <a:lstStyle>
            <a:lvl1pPr algn="l">
              <a:defRPr sz="1100"/>
            </a:lvl1pPr>
          </a:lstStyle>
          <a:p>
            <a:endParaRPr lang="ca-ES"/>
          </a:p>
        </p:txBody>
      </p:sp>
      <p:sp>
        <p:nvSpPr>
          <p:cNvPr id="5" name="4 Marcador de número de diapositiva"/>
          <p:cNvSpPr>
            <a:spLocks noGrp="1"/>
          </p:cNvSpPr>
          <p:nvPr>
            <p:ph type="sldNum" sz="quarter" idx="3"/>
          </p:nvPr>
        </p:nvSpPr>
        <p:spPr>
          <a:xfrm>
            <a:off x="3850305" y="9378049"/>
            <a:ext cx="2945862" cy="493096"/>
          </a:xfrm>
          <a:prstGeom prst="rect">
            <a:avLst/>
          </a:prstGeom>
        </p:spPr>
        <p:txBody>
          <a:bodyPr vert="horz" lIns="87406" tIns="43702" rIns="87406" bIns="43702" rtlCol="0" anchor="b"/>
          <a:lstStyle>
            <a:lvl1pPr algn="r">
              <a:defRPr sz="1100"/>
            </a:lvl1pPr>
          </a:lstStyle>
          <a:p>
            <a:fld id="{A9F1BCCE-B346-4B8C-940E-732BD176D6E2}" type="slidenum">
              <a:rPr lang="ca-ES" smtClean="0"/>
              <a:pPr/>
              <a:t>‹#›</a:t>
            </a:fld>
            <a:endParaRPr lang="ca-ES"/>
          </a:p>
        </p:txBody>
      </p:sp>
    </p:spTree>
    <p:extLst>
      <p:ext uri="{BB962C8B-B14F-4D97-AF65-F5344CB8AC3E}">
        <p14:creationId xmlns:p14="http://schemas.microsoft.com/office/powerpoint/2010/main" val="24929743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1"/>
            <a:ext cx="2945862" cy="493096"/>
          </a:xfrm>
          <a:prstGeom prst="rect">
            <a:avLst/>
          </a:prstGeom>
        </p:spPr>
        <p:txBody>
          <a:bodyPr vert="horz" lIns="87002" tIns="43502" rIns="87002" bIns="43502" rtlCol="0"/>
          <a:lstStyle>
            <a:lvl1pPr algn="l">
              <a:defRPr sz="1100"/>
            </a:lvl1pPr>
          </a:lstStyle>
          <a:p>
            <a:endParaRPr lang="ca-ES" dirty="0"/>
          </a:p>
        </p:txBody>
      </p:sp>
      <p:sp>
        <p:nvSpPr>
          <p:cNvPr id="3" name="2 Marcador de fecha"/>
          <p:cNvSpPr>
            <a:spLocks noGrp="1"/>
          </p:cNvSpPr>
          <p:nvPr>
            <p:ph type="dt" idx="1"/>
          </p:nvPr>
        </p:nvSpPr>
        <p:spPr>
          <a:xfrm>
            <a:off x="3850305" y="21"/>
            <a:ext cx="2945862" cy="493096"/>
          </a:xfrm>
          <a:prstGeom prst="rect">
            <a:avLst/>
          </a:prstGeom>
        </p:spPr>
        <p:txBody>
          <a:bodyPr vert="horz" lIns="87002" tIns="43502" rIns="87002" bIns="43502" rtlCol="0"/>
          <a:lstStyle>
            <a:lvl1pPr algn="r">
              <a:defRPr sz="1100"/>
            </a:lvl1pPr>
          </a:lstStyle>
          <a:p>
            <a:fld id="{DD312AD8-9B25-410A-AB5C-274020B8190A}" type="datetimeFigureOut">
              <a:rPr lang="es-ES" smtClean="0"/>
              <a:pPr/>
              <a:t>26/05/2017</a:t>
            </a:fld>
            <a:endParaRPr lang="ca-ES" dirty="0"/>
          </a:p>
        </p:txBody>
      </p:sp>
      <p:sp>
        <p:nvSpPr>
          <p:cNvPr id="4" name="3 Marcador de imagen de diapositiva"/>
          <p:cNvSpPr>
            <a:spLocks noGrp="1" noRot="1" noChangeAspect="1"/>
          </p:cNvSpPr>
          <p:nvPr>
            <p:ph type="sldImg" idx="2"/>
          </p:nvPr>
        </p:nvSpPr>
        <p:spPr>
          <a:xfrm>
            <a:off x="717550" y="736600"/>
            <a:ext cx="5362575" cy="3713163"/>
          </a:xfrm>
          <a:prstGeom prst="rect">
            <a:avLst/>
          </a:prstGeom>
          <a:noFill/>
          <a:ln w="12700">
            <a:solidFill>
              <a:prstClr val="black"/>
            </a:solidFill>
          </a:ln>
        </p:spPr>
        <p:txBody>
          <a:bodyPr vert="horz" lIns="87002" tIns="43502" rIns="87002" bIns="43502" rtlCol="0" anchor="ctr"/>
          <a:lstStyle/>
          <a:p>
            <a:endParaRPr lang="ca-ES" dirty="0"/>
          </a:p>
        </p:txBody>
      </p:sp>
      <p:sp>
        <p:nvSpPr>
          <p:cNvPr id="5" name="4 Marcador de notas"/>
          <p:cNvSpPr>
            <a:spLocks noGrp="1"/>
          </p:cNvSpPr>
          <p:nvPr>
            <p:ph type="body" sz="quarter" idx="3"/>
          </p:nvPr>
        </p:nvSpPr>
        <p:spPr>
          <a:xfrm>
            <a:off x="679485" y="4689034"/>
            <a:ext cx="5438748" cy="4442468"/>
          </a:xfrm>
          <a:prstGeom prst="rect">
            <a:avLst/>
          </a:prstGeom>
        </p:spPr>
        <p:txBody>
          <a:bodyPr vert="horz" lIns="87002" tIns="43502" rIns="87002" bIns="4350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2" y="9378054"/>
            <a:ext cx="2945862" cy="493096"/>
          </a:xfrm>
          <a:prstGeom prst="rect">
            <a:avLst/>
          </a:prstGeom>
        </p:spPr>
        <p:txBody>
          <a:bodyPr vert="horz" lIns="87002" tIns="43502" rIns="87002" bIns="43502" rtlCol="0" anchor="b"/>
          <a:lstStyle>
            <a:lvl1pPr algn="l">
              <a:defRPr sz="1100"/>
            </a:lvl1pPr>
          </a:lstStyle>
          <a:p>
            <a:endParaRPr lang="ca-ES" dirty="0"/>
          </a:p>
        </p:txBody>
      </p:sp>
      <p:sp>
        <p:nvSpPr>
          <p:cNvPr id="7" name="6 Marcador de número de diapositiva"/>
          <p:cNvSpPr>
            <a:spLocks noGrp="1"/>
          </p:cNvSpPr>
          <p:nvPr>
            <p:ph type="sldNum" sz="quarter" idx="5"/>
          </p:nvPr>
        </p:nvSpPr>
        <p:spPr>
          <a:xfrm>
            <a:off x="3850305" y="9378054"/>
            <a:ext cx="2945862" cy="493096"/>
          </a:xfrm>
          <a:prstGeom prst="rect">
            <a:avLst/>
          </a:prstGeom>
        </p:spPr>
        <p:txBody>
          <a:bodyPr vert="horz" lIns="87002" tIns="43502" rIns="87002" bIns="43502" rtlCol="0" anchor="b"/>
          <a:lstStyle>
            <a:lvl1pPr algn="r">
              <a:defRPr sz="1100"/>
            </a:lvl1pPr>
          </a:lstStyle>
          <a:p>
            <a:fld id="{5E850347-1903-4B6B-881F-77A25169A84F}" type="slidenum">
              <a:rPr lang="ca-ES" smtClean="0"/>
              <a:pPr/>
              <a:t>‹#›</a:t>
            </a:fld>
            <a:endParaRPr lang="ca-ES" dirty="0"/>
          </a:p>
        </p:txBody>
      </p:sp>
    </p:spTree>
    <p:extLst>
      <p:ext uri="{BB962C8B-B14F-4D97-AF65-F5344CB8AC3E}">
        <p14:creationId xmlns:p14="http://schemas.microsoft.com/office/powerpoint/2010/main" val="2312244260"/>
      </p:ext>
    </p:extLst>
  </p:cSld>
  <p:clrMap bg1="lt1" tx1="dk1" bg2="lt2" tx2="dk2" accent1="accent1" accent2="accent2" accent3="accent3" accent4="accent4" accent5="accent5" accent6="accent6" hlink="hlink" folHlink="folHlink"/>
  <p:hf hdr="0" dt="0"/>
  <p:notesStyle>
    <a:lvl1pPr marL="0" algn="l" defTabSz="957816" rtl="0" eaLnBrk="1" latinLnBrk="0" hangingPunct="1">
      <a:defRPr sz="1300" kern="1200">
        <a:solidFill>
          <a:schemeClr val="tx1"/>
        </a:solidFill>
        <a:latin typeface="+mn-lt"/>
        <a:ea typeface="+mn-ea"/>
        <a:cs typeface="+mn-cs"/>
      </a:defRPr>
    </a:lvl1pPr>
    <a:lvl2pPr marL="478908" algn="l" defTabSz="957816" rtl="0" eaLnBrk="1" latinLnBrk="0" hangingPunct="1">
      <a:defRPr sz="1300" kern="1200">
        <a:solidFill>
          <a:schemeClr val="tx1"/>
        </a:solidFill>
        <a:latin typeface="+mn-lt"/>
        <a:ea typeface="+mn-ea"/>
        <a:cs typeface="+mn-cs"/>
      </a:defRPr>
    </a:lvl2pPr>
    <a:lvl3pPr marL="957816" algn="l" defTabSz="957816" rtl="0" eaLnBrk="1" latinLnBrk="0" hangingPunct="1">
      <a:defRPr sz="1300" kern="1200">
        <a:solidFill>
          <a:schemeClr val="tx1"/>
        </a:solidFill>
        <a:latin typeface="+mn-lt"/>
        <a:ea typeface="+mn-ea"/>
        <a:cs typeface="+mn-cs"/>
      </a:defRPr>
    </a:lvl3pPr>
    <a:lvl4pPr marL="1436724" algn="l" defTabSz="957816" rtl="0" eaLnBrk="1" latinLnBrk="0" hangingPunct="1">
      <a:defRPr sz="1300" kern="1200">
        <a:solidFill>
          <a:schemeClr val="tx1"/>
        </a:solidFill>
        <a:latin typeface="+mn-lt"/>
        <a:ea typeface="+mn-ea"/>
        <a:cs typeface="+mn-cs"/>
      </a:defRPr>
    </a:lvl4pPr>
    <a:lvl5pPr marL="1915631" algn="l" defTabSz="957816" rtl="0" eaLnBrk="1" latinLnBrk="0" hangingPunct="1">
      <a:defRPr sz="1300" kern="1200">
        <a:solidFill>
          <a:schemeClr val="tx1"/>
        </a:solidFill>
        <a:latin typeface="+mn-lt"/>
        <a:ea typeface="+mn-ea"/>
        <a:cs typeface="+mn-cs"/>
      </a:defRPr>
    </a:lvl5pPr>
    <a:lvl6pPr marL="2394539" algn="l" defTabSz="957816" rtl="0" eaLnBrk="1" latinLnBrk="0" hangingPunct="1">
      <a:defRPr sz="1300" kern="1200">
        <a:solidFill>
          <a:schemeClr val="tx1"/>
        </a:solidFill>
        <a:latin typeface="+mn-lt"/>
        <a:ea typeface="+mn-ea"/>
        <a:cs typeface="+mn-cs"/>
      </a:defRPr>
    </a:lvl6pPr>
    <a:lvl7pPr marL="2873447" algn="l" defTabSz="957816" rtl="0" eaLnBrk="1" latinLnBrk="0" hangingPunct="1">
      <a:defRPr sz="1300" kern="1200">
        <a:solidFill>
          <a:schemeClr val="tx1"/>
        </a:solidFill>
        <a:latin typeface="+mn-lt"/>
        <a:ea typeface="+mn-ea"/>
        <a:cs typeface="+mn-cs"/>
      </a:defRPr>
    </a:lvl7pPr>
    <a:lvl8pPr marL="3352355" algn="l" defTabSz="957816" rtl="0" eaLnBrk="1" latinLnBrk="0" hangingPunct="1">
      <a:defRPr sz="1300" kern="1200">
        <a:solidFill>
          <a:schemeClr val="tx1"/>
        </a:solidFill>
        <a:latin typeface="+mn-lt"/>
        <a:ea typeface="+mn-ea"/>
        <a:cs typeface="+mn-cs"/>
      </a:defRPr>
    </a:lvl8pPr>
    <a:lvl9pPr marL="3831263" algn="l" defTabSz="95781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peu de pàgina 3"/>
          <p:cNvSpPr>
            <a:spLocks noGrp="1"/>
          </p:cNvSpPr>
          <p:nvPr>
            <p:ph type="ftr" sz="quarter" idx="10"/>
          </p:nvPr>
        </p:nvSpPr>
        <p:spPr/>
        <p:txBody>
          <a:bodyPr/>
          <a:lstStyle/>
          <a:p>
            <a:endParaRPr lang="ca-ES" dirty="0"/>
          </a:p>
        </p:txBody>
      </p:sp>
      <p:sp>
        <p:nvSpPr>
          <p:cNvPr id="5" name="Contenidor de número de diapositiva 4"/>
          <p:cNvSpPr>
            <a:spLocks noGrp="1"/>
          </p:cNvSpPr>
          <p:nvPr>
            <p:ph type="sldNum" sz="quarter" idx="11"/>
          </p:nvPr>
        </p:nvSpPr>
        <p:spPr/>
        <p:txBody>
          <a:bodyPr/>
          <a:lstStyle/>
          <a:p>
            <a:fld id="{5E850347-1903-4B6B-881F-77A25169A84F}" type="slidenum">
              <a:rPr lang="ca-ES" smtClean="0"/>
              <a:pPr/>
              <a:t>9</a:t>
            </a:fld>
            <a:endParaRPr lang="ca-ES" dirty="0"/>
          </a:p>
        </p:txBody>
      </p:sp>
    </p:spTree>
    <p:extLst>
      <p:ext uri="{BB962C8B-B14F-4D97-AF65-F5344CB8AC3E}">
        <p14:creationId xmlns:p14="http://schemas.microsoft.com/office/powerpoint/2010/main" val="51958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ció personalitz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8063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Presentació personalitzada">
    <p:spTree>
      <p:nvGrpSpPr>
        <p:cNvPr id="1" name=""/>
        <p:cNvGrpSpPr/>
        <p:nvPr/>
      </p:nvGrpSpPr>
      <p:grpSpPr>
        <a:xfrm>
          <a:off x="0" y="0"/>
          <a:ext cx="0" cy="0"/>
          <a:chOff x="0" y="0"/>
          <a:chExt cx="0" cy="0"/>
        </a:xfrm>
      </p:grpSpPr>
      <p:sp>
        <p:nvSpPr>
          <p:cNvPr id="2" name="Títol 1"/>
          <p:cNvSpPr>
            <a:spLocks noGrp="1"/>
          </p:cNvSpPr>
          <p:nvPr>
            <p:ph type="title"/>
          </p:nvPr>
        </p:nvSpPr>
        <p:spPr>
          <a:xfrm>
            <a:off x="1784648" y="974036"/>
            <a:ext cx="8354888" cy="638944"/>
          </a:xfrm>
          <a:prstGeom prst="rect">
            <a:avLst/>
          </a:prstGeom>
        </p:spPr>
        <p:txBody>
          <a:bodyPr/>
          <a:lstStyle/>
          <a:p>
            <a:r>
              <a:rPr lang="ca-ES" dirty="0" smtClean="0"/>
              <a:t>Feu clic aquí per editar l'estil</a:t>
            </a:r>
            <a:endParaRPr lang="ca-ES" dirty="0"/>
          </a:p>
        </p:txBody>
      </p:sp>
      <p:sp>
        <p:nvSpPr>
          <p:cNvPr id="3" name="Contenidor de número de diapositiva 2"/>
          <p:cNvSpPr>
            <a:spLocks noGrp="1"/>
          </p:cNvSpPr>
          <p:nvPr>
            <p:ph type="sldNum" sz="quarter" idx="10"/>
          </p:nvPr>
        </p:nvSpPr>
        <p:spPr>
          <a:xfrm>
            <a:off x="7099300" y="6356350"/>
            <a:ext cx="2311400" cy="365125"/>
          </a:xfrm>
          <a:prstGeom prst="rect">
            <a:avLst/>
          </a:prstGeom>
        </p:spPr>
        <p:txBody>
          <a:bodyPr/>
          <a:lstStyle/>
          <a:p>
            <a:fld id="{A9A026BA-8EAF-4E45-964F-72984C4D082C}" type="slidenum">
              <a:rPr lang="ca-ES" smtClean="0"/>
              <a:t>‹#›</a:t>
            </a:fld>
            <a:endParaRPr lang="ca-ES"/>
          </a:p>
        </p:txBody>
      </p:sp>
      <p:sp>
        <p:nvSpPr>
          <p:cNvPr id="4" name="Contenidor de text 6"/>
          <p:cNvSpPr>
            <a:spLocks noGrp="1"/>
          </p:cNvSpPr>
          <p:nvPr>
            <p:ph type="body" sz="quarter" idx="11" hasCustomPrompt="1"/>
          </p:nvPr>
        </p:nvSpPr>
        <p:spPr>
          <a:xfrm>
            <a:off x="1064568" y="984922"/>
            <a:ext cx="647427" cy="640800"/>
          </a:xfrm>
          <a:prstGeom prst="rect">
            <a:avLst/>
          </a:prstGeom>
        </p:spPr>
        <p:txBody>
          <a:bodyPr/>
          <a:lstStyle>
            <a:lvl1pPr marL="0" indent="0">
              <a:buNone/>
              <a:defRPr sz="3500" b="1">
                <a:solidFill>
                  <a:srgbClr val="C00000"/>
                </a:solidFill>
                <a:effectLst>
                  <a:outerShdw blurRad="38100" dist="38100" dir="2700000" algn="tl">
                    <a:srgbClr val="000000">
                      <a:alpha val="43137"/>
                    </a:srgbClr>
                  </a:outerShdw>
                </a:effectLst>
              </a:defRPr>
            </a:lvl1pPr>
          </a:lstStyle>
          <a:p>
            <a:pPr lvl="0"/>
            <a:r>
              <a:rPr lang="es-ES_tradnl" dirty="0" smtClean="0"/>
              <a:t>01</a:t>
            </a:r>
            <a:endParaRPr lang="ca-ES" dirty="0"/>
          </a:p>
        </p:txBody>
      </p:sp>
    </p:spTree>
    <p:extLst>
      <p:ext uri="{BB962C8B-B14F-4D97-AF65-F5344CB8AC3E}">
        <p14:creationId xmlns:p14="http://schemas.microsoft.com/office/powerpoint/2010/main" val="3887156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ció personalitzada">
    <p:spTree>
      <p:nvGrpSpPr>
        <p:cNvPr id="1" name=""/>
        <p:cNvGrpSpPr/>
        <p:nvPr/>
      </p:nvGrpSpPr>
      <p:grpSpPr>
        <a:xfrm>
          <a:off x="0" y="0"/>
          <a:ext cx="0" cy="0"/>
          <a:chOff x="0" y="0"/>
          <a:chExt cx="0" cy="0"/>
        </a:xfrm>
      </p:grpSpPr>
      <p:sp>
        <p:nvSpPr>
          <p:cNvPr id="2" name="Títol 1"/>
          <p:cNvSpPr>
            <a:spLocks noGrp="1"/>
          </p:cNvSpPr>
          <p:nvPr>
            <p:ph type="title"/>
          </p:nvPr>
        </p:nvSpPr>
        <p:spPr>
          <a:xfrm>
            <a:off x="1064568" y="974036"/>
            <a:ext cx="8354888" cy="638944"/>
          </a:xfrm>
        </p:spPr>
        <p:txBody>
          <a:bodyPr/>
          <a:lstStyle/>
          <a:p>
            <a:r>
              <a:rPr lang="ca-ES" dirty="0" smtClean="0"/>
              <a:t>Feu clic aquí per editar l'estil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a:t>
            </a:fld>
            <a:endParaRPr lang="ca-ES"/>
          </a:p>
        </p:txBody>
      </p:sp>
    </p:spTree>
    <p:extLst>
      <p:ext uri="{BB962C8B-B14F-4D97-AF65-F5344CB8AC3E}">
        <p14:creationId xmlns:p14="http://schemas.microsoft.com/office/powerpoint/2010/main" val="27242629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sentació personalitzada">
    <p:spTree>
      <p:nvGrpSpPr>
        <p:cNvPr id="1" name=""/>
        <p:cNvGrpSpPr/>
        <p:nvPr/>
      </p:nvGrpSpPr>
      <p:grpSpPr>
        <a:xfrm>
          <a:off x="0" y="0"/>
          <a:ext cx="0" cy="0"/>
          <a:chOff x="0" y="0"/>
          <a:chExt cx="0" cy="0"/>
        </a:xfrm>
      </p:grpSpPr>
      <p:sp>
        <p:nvSpPr>
          <p:cNvPr id="2" name="Títol 1"/>
          <p:cNvSpPr>
            <a:spLocks noGrp="1"/>
          </p:cNvSpPr>
          <p:nvPr>
            <p:ph type="title"/>
          </p:nvPr>
        </p:nvSpPr>
        <p:spPr>
          <a:xfrm>
            <a:off x="1784648" y="984922"/>
            <a:ext cx="7778824" cy="638944"/>
          </a:xfrm>
        </p:spPr>
        <p:txBody>
          <a:bodyPr/>
          <a:lstStyle>
            <a:lvl1pPr>
              <a:defRPr/>
            </a:lvl1pPr>
          </a:lstStyle>
          <a:p>
            <a:r>
              <a:rPr lang="ca-ES" dirty="0" smtClean="0"/>
              <a:t>Feu clic aquí per editar l'estil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a:t>
            </a:fld>
            <a:endParaRPr lang="ca-ES"/>
          </a:p>
        </p:txBody>
      </p:sp>
      <p:sp>
        <p:nvSpPr>
          <p:cNvPr id="7" name="Contenidor de text 6"/>
          <p:cNvSpPr>
            <a:spLocks noGrp="1"/>
          </p:cNvSpPr>
          <p:nvPr>
            <p:ph type="body" sz="quarter" idx="11" hasCustomPrompt="1"/>
          </p:nvPr>
        </p:nvSpPr>
        <p:spPr>
          <a:xfrm>
            <a:off x="1064568" y="984922"/>
            <a:ext cx="647427" cy="640800"/>
          </a:xfrm>
          <a:prstGeom prst="rect">
            <a:avLst/>
          </a:prstGeom>
        </p:spPr>
        <p:txBody>
          <a:bodyPr/>
          <a:lstStyle>
            <a:lvl1pPr marL="0" indent="0">
              <a:buNone/>
              <a:defRPr sz="3500" b="1">
                <a:solidFill>
                  <a:srgbClr val="C00000"/>
                </a:solidFill>
                <a:effectLst>
                  <a:outerShdw blurRad="38100" dist="38100" dir="2700000" algn="tl">
                    <a:srgbClr val="000000">
                      <a:alpha val="43137"/>
                    </a:srgbClr>
                  </a:outerShdw>
                </a:effectLst>
              </a:defRPr>
            </a:lvl1pPr>
          </a:lstStyle>
          <a:p>
            <a:pPr lvl="0"/>
            <a:r>
              <a:rPr lang="es-ES_tradnl" dirty="0" smtClean="0"/>
              <a:t>01</a:t>
            </a:r>
            <a:endParaRPr lang="ca-ES" dirty="0"/>
          </a:p>
        </p:txBody>
      </p:sp>
    </p:spTree>
    <p:extLst>
      <p:ext uri="{BB962C8B-B14F-4D97-AF65-F5344CB8AC3E}">
        <p14:creationId xmlns:p14="http://schemas.microsoft.com/office/powerpoint/2010/main" val="820102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resentació personalitzada">
    <p:spTree>
      <p:nvGrpSpPr>
        <p:cNvPr id="1" name=""/>
        <p:cNvGrpSpPr/>
        <p:nvPr/>
      </p:nvGrpSpPr>
      <p:grpSpPr>
        <a:xfrm>
          <a:off x="0" y="0"/>
          <a:ext cx="0" cy="0"/>
          <a:chOff x="0" y="0"/>
          <a:chExt cx="0" cy="0"/>
        </a:xfrm>
      </p:grpSpPr>
      <p:sp>
        <p:nvSpPr>
          <p:cNvPr id="2" name="Títol 1"/>
          <p:cNvSpPr>
            <a:spLocks noGrp="1"/>
          </p:cNvSpPr>
          <p:nvPr>
            <p:ph type="title" hasCustomPrompt="1"/>
          </p:nvPr>
        </p:nvSpPr>
        <p:spPr>
          <a:xfrm>
            <a:off x="2061256" y="764704"/>
            <a:ext cx="7399784" cy="432048"/>
          </a:xfrm>
        </p:spPr>
        <p:txBody>
          <a:bodyPr/>
          <a:lstStyle>
            <a:lvl1pPr>
              <a:defRPr/>
            </a:lvl1pPr>
          </a:lstStyle>
          <a:p>
            <a:r>
              <a:rPr lang="ca-ES" dirty="0" smtClean="0"/>
              <a:t>Feu clic aquí per editar l'estil: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a:t>
            </a:fld>
            <a:endParaRPr lang="ca-ES"/>
          </a:p>
        </p:txBody>
      </p:sp>
      <p:sp>
        <p:nvSpPr>
          <p:cNvPr id="7" name="Contenidor de text 6"/>
          <p:cNvSpPr>
            <a:spLocks noGrp="1"/>
          </p:cNvSpPr>
          <p:nvPr>
            <p:ph type="body" sz="quarter" idx="11" hasCustomPrompt="1"/>
          </p:nvPr>
        </p:nvSpPr>
        <p:spPr>
          <a:xfrm>
            <a:off x="1064568" y="764704"/>
            <a:ext cx="1080120" cy="433303"/>
          </a:xfrm>
          <a:prstGeom prst="rect">
            <a:avLst/>
          </a:prstGeom>
        </p:spPr>
        <p:txBody>
          <a:bodyPr anchor="ctr"/>
          <a:lstStyle>
            <a:lvl1pPr marL="0" indent="0">
              <a:buNone/>
              <a:defRPr sz="3500" b="1">
                <a:solidFill>
                  <a:srgbClr val="C00000"/>
                </a:solidFill>
                <a:effectLst>
                  <a:outerShdw blurRad="38100" dist="38100" dir="2700000" algn="tl">
                    <a:srgbClr val="000000">
                      <a:alpha val="43137"/>
                    </a:srgbClr>
                  </a:outerShdw>
                </a:effectLst>
              </a:defRPr>
            </a:lvl1pPr>
          </a:lstStyle>
          <a:p>
            <a:pPr lvl="0"/>
            <a:r>
              <a:rPr lang="es-ES_tradnl" dirty="0" smtClean="0"/>
              <a:t>01.A</a:t>
            </a:r>
            <a:endParaRPr lang="ca-ES" dirty="0"/>
          </a:p>
        </p:txBody>
      </p:sp>
      <p:sp>
        <p:nvSpPr>
          <p:cNvPr id="8" name="Contenidor de text 7"/>
          <p:cNvSpPr>
            <a:spLocks noGrp="1"/>
          </p:cNvSpPr>
          <p:nvPr>
            <p:ph type="body" sz="quarter" idx="12" hasCustomPrompt="1"/>
          </p:nvPr>
        </p:nvSpPr>
        <p:spPr>
          <a:xfrm>
            <a:off x="2055246" y="1175203"/>
            <a:ext cx="7401600" cy="431800"/>
          </a:xfrm>
          <a:prstGeom prst="rect">
            <a:avLst/>
          </a:prstGeom>
        </p:spPr>
        <p:txBody>
          <a:bodyPr anchor="ctr"/>
          <a:lstStyle>
            <a:lvl1pPr marL="0" indent="0">
              <a:buNone/>
              <a:defRPr sz="2400" b="0" i="1">
                <a:effectLst>
                  <a:outerShdw blurRad="38100" dist="38100" dir="2700000" algn="tl">
                    <a:srgbClr val="000000">
                      <a:alpha val="43137"/>
                    </a:srgbClr>
                  </a:outerShdw>
                </a:effectLst>
              </a:defRPr>
            </a:lvl1pPr>
          </a:lstStyle>
          <a:p>
            <a:pPr lvl="0"/>
            <a:r>
              <a:rPr lang="ca-ES" dirty="0" smtClean="0"/>
              <a:t>Operador Executor</a:t>
            </a:r>
            <a:endParaRPr lang="ca-ES" dirty="0"/>
          </a:p>
        </p:txBody>
      </p:sp>
    </p:spTree>
    <p:extLst>
      <p:ext uri="{BB962C8B-B14F-4D97-AF65-F5344CB8AC3E}">
        <p14:creationId xmlns:p14="http://schemas.microsoft.com/office/powerpoint/2010/main" val="2011962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resentació personalitzada">
    <p:spTree>
      <p:nvGrpSpPr>
        <p:cNvPr id="1" name=""/>
        <p:cNvGrpSpPr/>
        <p:nvPr/>
      </p:nvGrpSpPr>
      <p:grpSpPr>
        <a:xfrm>
          <a:off x="0" y="0"/>
          <a:ext cx="0" cy="0"/>
          <a:chOff x="0" y="0"/>
          <a:chExt cx="0" cy="0"/>
        </a:xfrm>
      </p:grpSpPr>
      <p:sp>
        <p:nvSpPr>
          <p:cNvPr id="3" name="Contenidor de número de diapositiva 2"/>
          <p:cNvSpPr>
            <a:spLocks noGrp="1"/>
          </p:cNvSpPr>
          <p:nvPr>
            <p:ph type="sldNum" sz="quarter" idx="10"/>
          </p:nvPr>
        </p:nvSpPr>
        <p:spPr/>
        <p:txBody>
          <a:bodyPr/>
          <a:lstStyle/>
          <a:p>
            <a:fld id="{A9A026BA-8EAF-4E45-964F-72984C4D082C}" type="slidenum">
              <a:rPr lang="ca-ES" smtClean="0"/>
              <a:t>‹#›</a:t>
            </a:fld>
            <a:endParaRPr lang="ca-ES"/>
          </a:p>
        </p:txBody>
      </p:sp>
      <p:sp>
        <p:nvSpPr>
          <p:cNvPr id="6" name="Títol 1"/>
          <p:cNvSpPr>
            <a:spLocks noGrp="1"/>
          </p:cNvSpPr>
          <p:nvPr>
            <p:ph type="title"/>
          </p:nvPr>
        </p:nvSpPr>
        <p:spPr>
          <a:xfrm>
            <a:off x="1784648" y="984922"/>
            <a:ext cx="7778824" cy="355846"/>
          </a:xfrm>
        </p:spPr>
        <p:txBody>
          <a:bodyPr/>
          <a:lstStyle>
            <a:lvl1pPr>
              <a:defRPr/>
            </a:lvl1pPr>
          </a:lstStyle>
          <a:p>
            <a:r>
              <a:rPr lang="ca-ES" dirty="0" smtClean="0"/>
              <a:t>Feu clic aquí per editar l'estil</a:t>
            </a:r>
            <a:endParaRPr lang="ca-ES" dirty="0"/>
          </a:p>
        </p:txBody>
      </p:sp>
      <p:sp>
        <p:nvSpPr>
          <p:cNvPr id="9" name="Contenidor de text 6"/>
          <p:cNvSpPr>
            <a:spLocks noGrp="1"/>
          </p:cNvSpPr>
          <p:nvPr>
            <p:ph type="body" sz="quarter" idx="11" hasCustomPrompt="1"/>
          </p:nvPr>
        </p:nvSpPr>
        <p:spPr>
          <a:xfrm>
            <a:off x="1064568" y="984922"/>
            <a:ext cx="647427" cy="640800"/>
          </a:xfrm>
          <a:prstGeom prst="rect">
            <a:avLst/>
          </a:prstGeom>
        </p:spPr>
        <p:txBody>
          <a:bodyPr/>
          <a:lstStyle>
            <a:lvl1pPr marL="0" indent="0">
              <a:buNone/>
              <a:defRPr sz="3500" b="1">
                <a:solidFill>
                  <a:srgbClr val="C00000"/>
                </a:solidFill>
                <a:effectLst>
                  <a:outerShdw blurRad="38100" dist="38100" dir="2700000" algn="tl">
                    <a:srgbClr val="000000">
                      <a:alpha val="43137"/>
                    </a:srgbClr>
                  </a:outerShdw>
                </a:effectLst>
              </a:defRPr>
            </a:lvl1pPr>
          </a:lstStyle>
          <a:p>
            <a:pPr lvl="0"/>
            <a:r>
              <a:rPr lang="es-ES_tradnl" dirty="0" smtClean="0"/>
              <a:t>01</a:t>
            </a:r>
            <a:endParaRPr lang="ca-ES" dirty="0"/>
          </a:p>
        </p:txBody>
      </p:sp>
      <p:sp>
        <p:nvSpPr>
          <p:cNvPr id="5" name="Contenidor de text 4"/>
          <p:cNvSpPr>
            <a:spLocks noGrp="1"/>
          </p:cNvSpPr>
          <p:nvPr>
            <p:ph type="body" sz="quarter" idx="12" hasCustomPrompt="1"/>
          </p:nvPr>
        </p:nvSpPr>
        <p:spPr>
          <a:xfrm>
            <a:off x="1784648" y="1341437"/>
            <a:ext cx="7779600" cy="356400"/>
          </a:xfrm>
          <a:prstGeom prst="rect">
            <a:avLst/>
          </a:prstGeom>
        </p:spPr>
        <p:txBody>
          <a:bodyPr anchor="ctr"/>
          <a:lstStyle>
            <a:lvl1pPr marL="0" indent="0">
              <a:buNone/>
              <a:defRPr sz="2400" i="1">
                <a:effectLst>
                  <a:outerShdw blurRad="38100" dist="38100" dir="2700000" algn="tl">
                    <a:srgbClr val="000000">
                      <a:alpha val="43137"/>
                    </a:srgbClr>
                  </a:outerShdw>
                </a:effectLst>
              </a:defRPr>
            </a:lvl1pPr>
          </a:lstStyle>
          <a:p>
            <a:pPr lvl="0"/>
            <a:r>
              <a:rPr lang="es-ES_tradnl" dirty="0" err="1" smtClean="0"/>
              <a:t>Expropiacions</a:t>
            </a:r>
            <a:endParaRPr lang="ca-ES" dirty="0"/>
          </a:p>
        </p:txBody>
      </p:sp>
    </p:spTree>
    <p:extLst>
      <p:ext uri="{BB962C8B-B14F-4D97-AF65-F5344CB8AC3E}">
        <p14:creationId xmlns:p14="http://schemas.microsoft.com/office/powerpoint/2010/main" val="4438850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Presentació personalitzada">
    <p:spTree>
      <p:nvGrpSpPr>
        <p:cNvPr id="1" name=""/>
        <p:cNvGrpSpPr/>
        <p:nvPr/>
      </p:nvGrpSpPr>
      <p:grpSpPr>
        <a:xfrm>
          <a:off x="0" y="0"/>
          <a:ext cx="0" cy="0"/>
          <a:chOff x="0" y="0"/>
          <a:chExt cx="0" cy="0"/>
        </a:xfrm>
      </p:grpSpPr>
      <p:sp>
        <p:nvSpPr>
          <p:cNvPr id="2" name="Títol 1"/>
          <p:cNvSpPr>
            <a:spLocks noGrp="1"/>
          </p:cNvSpPr>
          <p:nvPr>
            <p:ph type="title"/>
          </p:nvPr>
        </p:nvSpPr>
        <p:spPr>
          <a:xfrm>
            <a:off x="1784648" y="974036"/>
            <a:ext cx="8354888" cy="638944"/>
          </a:xfrm>
        </p:spPr>
        <p:txBody>
          <a:bodyPr/>
          <a:lstStyle/>
          <a:p>
            <a:r>
              <a:rPr lang="ca-ES" dirty="0" smtClean="0"/>
              <a:t>Feu clic aquí per editar l'estil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a:t>
            </a:fld>
            <a:endParaRPr lang="ca-ES"/>
          </a:p>
        </p:txBody>
      </p:sp>
      <p:sp>
        <p:nvSpPr>
          <p:cNvPr id="4" name="Contenidor de text 6"/>
          <p:cNvSpPr>
            <a:spLocks noGrp="1"/>
          </p:cNvSpPr>
          <p:nvPr>
            <p:ph type="body" sz="quarter" idx="11" hasCustomPrompt="1"/>
          </p:nvPr>
        </p:nvSpPr>
        <p:spPr>
          <a:xfrm>
            <a:off x="1064568" y="984922"/>
            <a:ext cx="647427" cy="640800"/>
          </a:xfrm>
          <a:prstGeom prst="rect">
            <a:avLst/>
          </a:prstGeom>
        </p:spPr>
        <p:txBody>
          <a:bodyPr/>
          <a:lstStyle>
            <a:lvl1pPr marL="0" indent="0">
              <a:buNone/>
              <a:defRPr sz="3500" b="1">
                <a:solidFill>
                  <a:srgbClr val="C00000"/>
                </a:solidFill>
                <a:effectLst>
                  <a:outerShdw blurRad="38100" dist="38100" dir="2700000" algn="tl">
                    <a:srgbClr val="000000">
                      <a:alpha val="43137"/>
                    </a:srgbClr>
                  </a:outerShdw>
                </a:effectLst>
              </a:defRPr>
            </a:lvl1pPr>
          </a:lstStyle>
          <a:p>
            <a:pPr lvl="0"/>
            <a:r>
              <a:rPr lang="es-ES_tradnl" dirty="0" smtClean="0"/>
              <a:t>01</a:t>
            </a:r>
            <a:endParaRPr lang="ca-ES" dirty="0"/>
          </a:p>
        </p:txBody>
      </p:sp>
    </p:spTree>
    <p:extLst>
      <p:ext uri="{BB962C8B-B14F-4D97-AF65-F5344CB8AC3E}">
        <p14:creationId xmlns:p14="http://schemas.microsoft.com/office/powerpoint/2010/main" val="9230089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cid:image001.jpg@01CDA727.CF9CDF20" TargetMode="External"/><Relationship Id="rId3" Type="http://schemas.openxmlformats.org/officeDocument/2006/relationships/theme" Target="../theme/theme1.xml"/><Relationship Id="rId7" Type="http://schemas.openxmlformats.org/officeDocument/2006/relationships/image" Target="../media/image4.jpe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emf"/><Relationship Id="rId5" Type="http://schemas.openxmlformats.org/officeDocument/2006/relationships/image" Target="../media/image2.jpeg"/><Relationship Id="rId10" Type="http://schemas.openxmlformats.org/officeDocument/2006/relationships/image" Target="cid:1f80b6eb-263f-4bf0-8090-c3cce9d8034d@bcn.cat" TargetMode="External"/><Relationship Id="rId4" Type="http://schemas.openxmlformats.org/officeDocument/2006/relationships/image" Target="../media/image1.jpeg"/><Relationship Id="rId9"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tge 2"/>
          <p:cNvPicPr>
            <a:picLocks noChangeAspect="1"/>
          </p:cNvPicPr>
          <p:nvPr userDrawn="1"/>
        </p:nvPicPr>
        <p:blipFill rotWithShape="1">
          <a:blip r:embed="rId4" cstate="print">
            <a:extLst>
              <a:ext uri="{28A0092B-C50C-407E-A947-70E740481C1C}">
                <a14:useLocalDpi xmlns:a14="http://schemas.microsoft.com/office/drawing/2010/main" val="0"/>
              </a:ext>
            </a:extLst>
          </a:blip>
          <a:srcRect l="11979" r="67188" b="36311"/>
          <a:stretch/>
        </p:blipFill>
        <p:spPr>
          <a:xfrm flipH="1">
            <a:off x="506506" y="260649"/>
            <a:ext cx="412612" cy="380975"/>
          </a:xfrm>
          <a:prstGeom prst="rect">
            <a:avLst/>
          </a:prstGeom>
        </p:spPr>
      </p:pic>
      <p:cxnSp>
        <p:nvCxnSpPr>
          <p:cNvPr id="4" name="Connector recte 3"/>
          <p:cNvCxnSpPr/>
          <p:nvPr userDrawn="1"/>
        </p:nvCxnSpPr>
        <p:spPr>
          <a:xfrm>
            <a:off x="1062832" y="1619275"/>
            <a:ext cx="8377106" cy="0"/>
          </a:xfrm>
          <a:prstGeom prst="line">
            <a:avLst/>
          </a:prstGeom>
          <a:ln w="12700">
            <a:solidFill>
              <a:srgbClr val="CC0000"/>
            </a:solidFill>
          </a:ln>
        </p:spPr>
        <p:style>
          <a:lnRef idx="1">
            <a:schemeClr val="accent2"/>
          </a:lnRef>
          <a:fillRef idx="0">
            <a:schemeClr val="accent2"/>
          </a:fillRef>
          <a:effectRef idx="0">
            <a:schemeClr val="accent2"/>
          </a:effectRef>
          <a:fontRef idx="minor">
            <a:schemeClr val="tx1"/>
          </a:fontRef>
        </p:style>
      </p:cxnSp>
      <p:cxnSp>
        <p:nvCxnSpPr>
          <p:cNvPr id="5" name="Connector recte 4"/>
          <p:cNvCxnSpPr/>
          <p:nvPr userDrawn="1"/>
        </p:nvCxnSpPr>
        <p:spPr>
          <a:xfrm>
            <a:off x="1052567" y="6299795"/>
            <a:ext cx="8377106" cy="0"/>
          </a:xfrm>
          <a:prstGeom prst="line">
            <a:avLst/>
          </a:prstGeom>
          <a:ln w="12700">
            <a:solidFill>
              <a:srgbClr val="CC0000"/>
            </a:solidFill>
          </a:ln>
        </p:spPr>
        <p:style>
          <a:lnRef idx="1">
            <a:schemeClr val="accent2"/>
          </a:lnRef>
          <a:fillRef idx="0">
            <a:schemeClr val="accent2"/>
          </a:fillRef>
          <a:effectRef idx="0">
            <a:schemeClr val="accent2"/>
          </a:effectRef>
          <a:fontRef idx="minor">
            <a:schemeClr val="tx1"/>
          </a:fontRef>
        </p:style>
      </p:cxnSp>
      <p:sp>
        <p:nvSpPr>
          <p:cNvPr id="6" name="QuadreDeText 7"/>
          <p:cNvSpPr txBox="1"/>
          <p:nvPr userDrawn="1"/>
        </p:nvSpPr>
        <p:spPr>
          <a:xfrm>
            <a:off x="885118" y="231707"/>
            <a:ext cx="6516154" cy="339773"/>
          </a:xfrm>
          <a:prstGeom prst="rect">
            <a:avLst/>
          </a:prstGeom>
          <a:noFill/>
        </p:spPr>
        <p:txBody>
          <a:bodyPr wrap="square" rtlCol="0">
            <a:spAutoFit/>
          </a:bodyPr>
          <a:lstStyle/>
          <a:p>
            <a:pPr>
              <a:lnSpc>
                <a:spcPts val="2300"/>
              </a:lnSpc>
            </a:pPr>
            <a:r>
              <a:rPr lang="ca-ES" sz="900" b="1" dirty="0" smtClean="0">
                <a:latin typeface="Arial" pitchFamily="34" charset="0"/>
                <a:cs typeface="Arial" pitchFamily="34" charset="0"/>
              </a:rPr>
              <a:t>Gerència de Presidència</a:t>
            </a:r>
            <a:r>
              <a:rPr lang="ca-ES" sz="900" b="1" baseline="0" dirty="0" smtClean="0">
                <a:latin typeface="Arial" pitchFamily="34" charset="0"/>
                <a:cs typeface="Arial" pitchFamily="34" charset="0"/>
              </a:rPr>
              <a:t> i Economia</a:t>
            </a:r>
            <a:r>
              <a:rPr lang="ca-ES" sz="900" dirty="0" smtClean="0">
                <a:latin typeface="Arial" pitchFamily="34" charset="0"/>
                <a:cs typeface="Arial" pitchFamily="34" charset="0"/>
              </a:rPr>
              <a:t>| Direcció de Patrimoni i Inversions | Direcció de Serveis d’Inversions</a:t>
            </a:r>
            <a:endParaRPr lang="ca-ES" sz="900" dirty="0">
              <a:latin typeface="Arial" pitchFamily="34" charset="0"/>
              <a:cs typeface="Arial" pitchFamily="34" charset="0"/>
            </a:endParaRPr>
          </a:p>
        </p:txBody>
      </p:sp>
      <p:grpSp>
        <p:nvGrpSpPr>
          <p:cNvPr id="8" name="Agrupa 7"/>
          <p:cNvGrpSpPr/>
          <p:nvPr userDrawn="1"/>
        </p:nvGrpSpPr>
        <p:grpSpPr>
          <a:xfrm>
            <a:off x="2000672" y="1844824"/>
            <a:ext cx="5715039" cy="4286280"/>
            <a:chOff x="-142907" y="0"/>
            <a:chExt cx="9479776" cy="7000899"/>
          </a:xfrm>
        </p:grpSpPr>
        <p:pic>
          <p:nvPicPr>
            <p:cNvPr id="9" name="Picture 5"/>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142907" y="0"/>
              <a:ext cx="9479776" cy="7000899"/>
            </a:xfrm>
            <a:prstGeom prst="rect">
              <a:avLst/>
            </a:prstGeom>
            <a:noFill/>
            <a:ln w="9525">
              <a:noFill/>
              <a:miter lim="800000"/>
              <a:headEnd/>
              <a:tailEnd/>
            </a:ln>
            <a:effectLst/>
          </p:spPr>
        </p:pic>
        <p:pic>
          <p:nvPicPr>
            <p:cNvPr id="10" name="Picture 4"/>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571472" y="285728"/>
              <a:ext cx="6163158" cy="4122745"/>
            </a:xfrm>
            <a:prstGeom prst="rect">
              <a:avLst/>
            </a:prstGeom>
            <a:noFill/>
            <a:ln w="9525">
              <a:noFill/>
              <a:miter lim="800000"/>
              <a:headEnd/>
              <a:tailEnd/>
            </a:ln>
            <a:effectLst/>
          </p:spPr>
        </p:pic>
        <p:pic>
          <p:nvPicPr>
            <p:cNvPr id="11" name="Imatge 10" descr="mitre03"/>
            <p:cNvPicPr/>
            <p:nvPr/>
          </p:nvPicPr>
          <p:blipFill>
            <a:blip r:embed="rId7" r:link="rId8">
              <a:duotone>
                <a:schemeClr val="accent2">
                  <a:shade val="45000"/>
                  <a:satMod val="135000"/>
                </a:schemeClr>
                <a:prstClr val="white"/>
              </a:duotone>
            </a:blip>
            <a:srcRect/>
            <a:stretch>
              <a:fillRect/>
            </a:stretch>
          </p:blipFill>
          <p:spPr bwMode="auto">
            <a:xfrm>
              <a:off x="3857620" y="4000504"/>
              <a:ext cx="3724275" cy="2266950"/>
            </a:xfrm>
            <a:prstGeom prst="rect">
              <a:avLst/>
            </a:prstGeom>
            <a:noFill/>
            <a:ln w="9525">
              <a:noFill/>
              <a:miter lim="800000"/>
              <a:headEnd/>
              <a:tailEnd/>
            </a:ln>
          </p:spPr>
        </p:pic>
        <p:pic>
          <p:nvPicPr>
            <p:cNvPr id="12" name="Imatge 11" descr="cid:1f80b6eb-263f-4bf0-8090-c3cce9d8034d@bcn.cat"/>
            <p:cNvPicPr/>
            <p:nvPr/>
          </p:nvPicPr>
          <p:blipFill>
            <a:blip r:embed="rId9" r:link="rId10" cstate="print">
              <a:grayscl/>
            </a:blip>
            <a:srcRect/>
            <a:stretch>
              <a:fillRect/>
            </a:stretch>
          </p:blipFill>
          <p:spPr bwMode="auto">
            <a:xfrm>
              <a:off x="285720" y="1714488"/>
              <a:ext cx="2071670" cy="5286388"/>
            </a:xfrm>
            <a:prstGeom prst="rect">
              <a:avLst/>
            </a:prstGeom>
            <a:noFill/>
            <a:ln w="9525">
              <a:noFill/>
              <a:miter lim="800000"/>
              <a:headEnd/>
              <a:tailEnd/>
            </a:ln>
          </p:spPr>
        </p:pic>
        <p:pic>
          <p:nvPicPr>
            <p:cNvPr id="13" name="Imatge 12"/>
            <p:cNvPicPr/>
            <p:nvPr/>
          </p:nvPicPr>
          <p:blipFill>
            <a:blip r:embed="rId11">
              <a:duotone>
                <a:schemeClr val="accent6">
                  <a:shade val="45000"/>
                  <a:satMod val="135000"/>
                </a:schemeClr>
                <a:prstClr val="white"/>
              </a:duotone>
            </a:blip>
            <a:srcRect/>
            <a:stretch>
              <a:fillRect/>
            </a:stretch>
          </p:blipFill>
          <p:spPr bwMode="auto">
            <a:xfrm>
              <a:off x="1357290" y="4357694"/>
              <a:ext cx="3250679" cy="2366969"/>
            </a:xfrm>
            <a:prstGeom prst="rect">
              <a:avLst/>
            </a:prstGeom>
            <a:noFill/>
            <a:ln w="9525">
              <a:noFill/>
              <a:miter lim="800000"/>
              <a:headEnd/>
              <a:tailEnd/>
            </a:ln>
          </p:spPr>
        </p:pic>
        <p:pic>
          <p:nvPicPr>
            <p:cNvPr id="14" name="Picture 2"/>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6143636" y="910778"/>
              <a:ext cx="3167058" cy="2375788"/>
            </a:xfrm>
            <a:prstGeom prst="rect">
              <a:avLst/>
            </a:prstGeom>
            <a:noFill/>
            <a:ln w="9525">
              <a:noFill/>
              <a:miter lim="800000"/>
              <a:headEnd/>
              <a:tailEnd/>
            </a:ln>
            <a:effectLst/>
          </p:spPr>
        </p:pic>
      </p:grpSp>
      <p:sp>
        <p:nvSpPr>
          <p:cNvPr id="15" name="Contenidor de text 2"/>
          <p:cNvSpPr txBox="1">
            <a:spLocks/>
          </p:cNvSpPr>
          <p:nvPr userDrawn="1"/>
        </p:nvSpPr>
        <p:spPr>
          <a:xfrm>
            <a:off x="1136651" y="836712"/>
            <a:ext cx="8208838" cy="792063"/>
          </a:xfrm>
          <a:prstGeom prst="rect">
            <a:avLst/>
          </a:prstGeom>
          <a:ln>
            <a:noFill/>
            <a:prstDash val="solid"/>
          </a:ln>
        </p:spPr>
        <p:txBody>
          <a:bodyPr/>
          <a:lstStyle>
            <a:lvl1pPr marL="0" indent="0" algn="l" defTabSz="914400" rtl="0" eaLnBrk="1" latinLnBrk="0" hangingPunct="1">
              <a:spcBef>
                <a:spcPct val="20000"/>
              </a:spcBef>
              <a:buFont typeface="Arial" pitchFamily="34" charset="0"/>
              <a:buNone/>
              <a:defRPr sz="2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2400"/>
              </a:lnSpc>
            </a:pPr>
            <a:r>
              <a:rPr lang="ca-ES" sz="2000" b="1" dirty="0" smtClean="0">
                <a:solidFill>
                  <a:srgbClr val="B80000"/>
                </a:solidFill>
                <a:latin typeface="Arial" pitchFamily="34" charset="0"/>
                <a:cs typeface="Arial" pitchFamily="34" charset="0"/>
              </a:rPr>
              <a:t>Inversions municipals: </a:t>
            </a:r>
          </a:p>
          <a:p>
            <a:pPr algn="ctr">
              <a:lnSpc>
                <a:spcPts val="2400"/>
              </a:lnSpc>
            </a:pPr>
            <a:r>
              <a:rPr lang="ca-ES" sz="2000" b="1" dirty="0" smtClean="0">
                <a:solidFill>
                  <a:srgbClr val="B80000"/>
                </a:solidFill>
                <a:latin typeface="Arial" pitchFamily="34" charset="0"/>
                <a:cs typeface="Arial" pitchFamily="34" charset="0"/>
              </a:rPr>
              <a:t>tancament de l’exercici 2015</a:t>
            </a:r>
            <a:endParaRPr lang="ca-ES" sz="2000" b="1" dirty="0">
              <a:solidFill>
                <a:srgbClr val="B80000"/>
              </a:solidFill>
              <a:latin typeface="Arial" pitchFamily="34" charset="0"/>
              <a:cs typeface="Arial" pitchFamily="34" charset="0"/>
            </a:endParaRPr>
          </a:p>
        </p:txBody>
      </p:sp>
      <p:sp>
        <p:nvSpPr>
          <p:cNvPr id="2" name="QuadreDeText 1"/>
          <p:cNvSpPr txBox="1"/>
          <p:nvPr userDrawn="1"/>
        </p:nvSpPr>
        <p:spPr>
          <a:xfrm>
            <a:off x="7545288" y="6381328"/>
            <a:ext cx="1728192" cy="338554"/>
          </a:xfrm>
          <a:prstGeom prst="rect">
            <a:avLst/>
          </a:prstGeom>
          <a:noFill/>
        </p:spPr>
        <p:txBody>
          <a:bodyPr wrap="square" rtlCol="0">
            <a:spAutoFit/>
          </a:bodyPr>
          <a:lstStyle/>
          <a:p>
            <a:r>
              <a:rPr lang="es-ES_tradnl" sz="1600" b="1" kern="1200" baseline="0" dirty="0" err="1" smtClean="0">
                <a:solidFill>
                  <a:srgbClr val="B80000"/>
                </a:solidFill>
                <a:latin typeface="Arial" pitchFamily="34" charset="0"/>
                <a:ea typeface="+mn-ea"/>
                <a:cs typeface="Arial" pitchFamily="34" charset="0"/>
              </a:rPr>
              <a:t>Maig</a:t>
            </a:r>
            <a:r>
              <a:rPr lang="es-ES_tradnl" sz="1600" b="1" kern="1200" baseline="0" dirty="0" smtClean="0">
                <a:solidFill>
                  <a:srgbClr val="B80000"/>
                </a:solidFill>
                <a:latin typeface="Arial" pitchFamily="34" charset="0"/>
                <a:ea typeface="+mn-ea"/>
                <a:cs typeface="Arial" pitchFamily="34" charset="0"/>
              </a:rPr>
              <a:t> 2016</a:t>
            </a:r>
            <a:endParaRPr lang="ca-ES" sz="1600" b="1" kern="1200" baseline="0" dirty="0">
              <a:solidFill>
                <a:srgbClr val="B80000"/>
              </a:solidFill>
              <a:latin typeface="Arial" pitchFamily="34" charset="0"/>
              <a:ea typeface="+mn-ea"/>
              <a:cs typeface="Arial" pitchFamily="34" charset="0"/>
            </a:endParaRPr>
          </a:p>
        </p:txBody>
      </p:sp>
    </p:spTree>
    <p:extLst>
      <p:ext uri="{BB962C8B-B14F-4D97-AF65-F5344CB8AC3E}">
        <p14:creationId xmlns:p14="http://schemas.microsoft.com/office/powerpoint/2010/main" val="2516251575"/>
      </p:ext>
    </p:extLst>
  </p:cSld>
  <p:clrMap bg1="lt1" tx1="dk1" bg2="lt2" tx2="dk2" accent1="accent1" accent2="accent2" accent3="accent3" accent4="accent4" accent5="accent5" accent6="accent6" hlink="hlink" folHlink="folHlink"/>
  <p:sldLayoutIdLst>
    <p:sldLayoutId id="2147483692" r:id="rId1"/>
    <p:sldLayoutId id="2147483698"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bg1"/>
        </a:solidFill>
        <a:effectLst/>
      </p:bgPr>
    </p:bg>
    <p:spTree>
      <p:nvGrpSpPr>
        <p:cNvPr id="1" name=""/>
        <p:cNvGrpSpPr/>
        <p:nvPr/>
      </p:nvGrpSpPr>
      <p:grpSpPr>
        <a:xfrm>
          <a:off x="0" y="0"/>
          <a:ext cx="0" cy="0"/>
          <a:chOff x="0" y="0"/>
          <a:chExt cx="0" cy="0"/>
        </a:xfrm>
      </p:grpSpPr>
      <p:pic>
        <p:nvPicPr>
          <p:cNvPr id="2" name="Imatge 1"/>
          <p:cNvPicPr>
            <a:picLocks noChangeAspect="1"/>
          </p:cNvPicPr>
          <p:nvPr userDrawn="1"/>
        </p:nvPicPr>
        <p:blipFill rotWithShape="1">
          <a:blip r:embed="rId7" cstate="print">
            <a:extLst>
              <a:ext uri="{28A0092B-C50C-407E-A947-70E740481C1C}">
                <a14:useLocalDpi xmlns:a14="http://schemas.microsoft.com/office/drawing/2010/main" val="0"/>
              </a:ext>
            </a:extLst>
          </a:blip>
          <a:srcRect l="11979" r="67188" b="36311"/>
          <a:stretch/>
        </p:blipFill>
        <p:spPr>
          <a:xfrm flipH="1">
            <a:off x="506506" y="260649"/>
            <a:ext cx="412612" cy="380975"/>
          </a:xfrm>
          <a:prstGeom prst="rect">
            <a:avLst/>
          </a:prstGeom>
        </p:spPr>
      </p:pic>
      <p:cxnSp>
        <p:nvCxnSpPr>
          <p:cNvPr id="5" name="Connector recte 4"/>
          <p:cNvCxnSpPr/>
          <p:nvPr userDrawn="1"/>
        </p:nvCxnSpPr>
        <p:spPr>
          <a:xfrm>
            <a:off x="1062832" y="1619275"/>
            <a:ext cx="8377106" cy="0"/>
          </a:xfrm>
          <a:prstGeom prst="line">
            <a:avLst/>
          </a:prstGeom>
          <a:ln w="12700">
            <a:solidFill>
              <a:srgbClr val="CC0000"/>
            </a:solidFill>
          </a:ln>
        </p:spPr>
        <p:style>
          <a:lnRef idx="1">
            <a:schemeClr val="accent2"/>
          </a:lnRef>
          <a:fillRef idx="0">
            <a:schemeClr val="accent2"/>
          </a:fillRef>
          <a:effectRef idx="0">
            <a:schemeClr val="accent2"/>
          </a:effectRef>
          <a:fontRef idx="minor">
            <a:schemeClr val="tx1"/>
          </a:fontRef>
        </p:style>
      </p:cxnSp>
      <p:cxnSp>
        <p:nvCxnSpPr>
          <p:cNvPr id="11" name="Connector recte 10"/>
          <p:cNvCxnSpPr/>
          <p:nvPr userDrawn="1"/>
        </p:nvCxnSpPr>
        <p:spPr>
          <a:xfrm>
            <a:off x="1052567" y="6299795"/>
            <a:ext cx="8377106" cy="0"/>
          </a:xfrm>
          <a:prstGeom prst="line">
            <a:avLst/>
          </a:prstGeom>
          <a:ln w="12700">
            <a:solidFill>
              <a:srgbClr val="CC0000"/>
            </a:solidFill>
          </a:ln>
        </p:spPr>
        <p:style>
          <a:lnRef idx="1">
            <a:schemeClr val="accent2"/>
          </a:lnRef>
          <a:fillRef idx="0">
            <a:schemeClr val="accent2"/>
          </a:fillRef>
          <a:effectRef idx="0">
            <a:schemeClr val="accent2"/>
          </a:effectRef>
          <a:fontRef idx="minor">
            <a:schemeClr val="tx1"/>
          </a:fontRef>
        </p:style>
      </p:cxnSp>
      <p:sp>
        <p:nvSpPr>
          <p:cNvPr id="8" name="QuadreDeText 7"/>
          <p:cNvSpPr txBox="1"/>
          <p:nvPr userDrawn="1"/>
        </p:nvSpPr>
        <p:spPr>
          <a:xfrm>
            <a:off x="952475" y="314303"/>
            <a:ext cx="3714776" cy="276999"/>
          </a:xfrm>
          <a:prstGeom prst="rect">
            <a:avLst/>
          </a:prstGeom>
          <a:noFill/>
        </p:spPr>
        <p:txBody>
          <a:bodyPr wrap="square" rtlCol="0">
            <a:spAutoFit/>
          </a:bodyPr>
          <a:lstStyle/>
          <a:p>
            <a:r>
              <a:rPr lang="ca-ES" sz="1200" b="1" i="1" dirty="0" smtClean="0"/>
              <a:t>Exercici 2015: Informe de tancament </a:t>
            </a:r>
            <a:endParaRPr lang="ca-ES" sz="1200" b="1" i="1" dirty="0"/>
          </a:p>
        </p:txBody>
      </p:sp>
      <p:sp>
        <p:nvSpPr>
          <p:cNvPr id="9" name="Contenidor de títol 8"/>
          <p:cNvSpPr>
            <a:spLocks noGrp="1"/>
          </p:cNvSpPr>
          <p:nvPr>
            <p:ph type="title"/>
          </p:nvPr>
        </p:nvSpPr>
        <p:spPr>
          <a:xfrm>
            <a:off x="1064568" y="919606"/>
            <a:ext cx="8354888" cy="638944"/>
          </a:xfrm>
          <a:prstGeom prst="rect">
            <a:avLst/>
          </a:prstGeom>
        </p:spPr>
        <p:txBody>
          <a:bodyPr vert="horz" lIns="91440" tIns="45720" rIns="91440" bIns="45720" rtlCol="0" anchor="ctr">
            <a:normAutofit/>
          </a:bodyPr>
          <a:lstStyle/>
          <a:p>
            <a:r>
              <a:rPr lang="es-ES_tradnl" dirty="0" smtClean="0"/>
              <a:t>Índex</a:t>
            </a:r>
            <a:endParaRPr lang="ca-ES" dirty="0"/>
          </a:p>
        </p:txBody>
      </p:sp>
      <p:sp>
        <p:nvSpPr>
          <p:cNvPr id="12" name="Contenidor de número de diapositiva 11"/>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026BA-8EAF-4E45-964F-72984C4D082C}" type="slidenum">
              <a:rPr lang="ca-ES" smtClean="0"/>
              <a:t>‹#›</a:t>
            </a:fld>
            <a:endParaRPr lang="ca-E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iming>
    <p:tnLst>
      <p:par>
        <p:cTn id="1" dur="indefinite" restart="never" nodeType="tmRoot"/>
      </p:par>
    </p:tnLst>
  </p:timing>
  <p:hf hdr="0" ftr="0" dt="0"/>
  <p:txStyles>
    <p:titleStyle>
      <a:lvl1pPr algn="l" defTabSz="957816"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59181" indent="-359181" algn="l" defTabSz="95781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s-E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microsoft.com/office/2007/relationships/hdphoto" Target="../media/hdphoto1.wdp"/><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458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061256" y="1123489"/>
            <a:ext cx="7399784" cy="432048"/>
          </a:xfrm>
        </p:spPr>
        <p:txBody>
          <a:bodyPr>
            <a:normAutofit fontScale="90000"/>
          </a:bodyPr>
          <a:lstStyle/>
          <a:p>
            <a:r>
              <a:rPr lang="ca-ES" dirty="0" smtClean="0"/>
              <a:t>Pressupost 2015: Evolució despeses de capital</a:t>
            </a:r>
            <a:endParaRPr lang="ca-ES" dirty="0"/>
          </a:p>
        </p:txBody>
      </p:sp>
      <p:sp>
        <p:nvSpPr>
          <p:cNvPr id="3" name="Contenidor de número de diapositiva 2"/>
          <p:cNvSpPr>
            <a:spLocks noGrp="1"/>
          </p:cNvSpPr>
          <p:nvPr>
            <p:ph type="sldNum" sz="quarter" idx="10"/>
          </p:nvPr>
        </p:nvSpPr>
        <p:spPr>
          <a:xfrm>
            <a:off x="7113240" y="6356833"/>
            <a:ext cx="2311400" cy="365125"/>
          </a:xfrm>
        </p:spPr>
        <p:txBody>
          <a:bodyPr/>
          <a:lstStyle/>
          <a:p>
            <a:fld id="{A9A026BA-8EAF-4E45-964F-72984C4D082C}" type="slidenum">
              <a:rPr lang="ca-ES" smtClean="0"/>
              <a:t>10</a:t>
            </a:fld>
            <a:endParaRPr lang="ca-ES" dirty="0"/>
          </a:p>
        </p:txBody>
      </p:sp>
      <p:sp>
        <p:nvSpPr>
          <p:cNvPr id="4" name="Contenidor de text 3"/>
          <p:cNvSpPr>
            <a:spLocks noGrp="1"/>
          </p:cNvSpPr>
          <p:nvPr>
            <p:ph type="body" sz="quarter" idx="11"/>
          </p:nvPr>
        </p:nvSpPr>
        <p:spPr>
          <a:xfrm>
            <a:off x="1064568" y="1123489"/>
            <a:ext cx="1080120" cy="433303"/>
          </a:xfrm>
        </p:spPr>
        <p:txBody>
          <a:bodyPr/>
          <a:lstStyle/>
          <a:p>
            <a:r>
              <a:rPr lang="es-ES_tradnl" dirty="0" smtClean="0"/>
              <a:t>03.a</a:t>
            </a:r>
            <a:endParaRPr lang="ca-ES" dirty="0"/>
          </a:p>
        </p:txBody>
      </p:sp>
      <p:cxnSp>
        <p:nvCxnSpPr>
          <p:cNvPr id="6" name="Connector recte 5"/>
          <p:cNvCxnSpPr/>
          <p:nvPr/>
        </p:nvCxnSpPr>
        <p:spPr>
          <a:xfrm>
            <a:off x="4942952" y="2060848"/>
            <a:ext cx="10048" cy="3888432"/>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26" name="Connector de fletxa recta 25"/>
          <p:cNvCxnSpPr/>
          <p:nvPr/>
        </p:nvCxnSpPr>
        <p:spPr>
          <a:xfrm>
            <a:off x="3440832" y="2852936"/>
            <a:ext cx="0" cy="360040"/>
          </a:xfrm>
          <a:prstGeom prst="straightConnector1">
            <a:avLst/>
          </a:prstGeom>
          <a:ln>
            <a:solidFill>
              <a:schemeClr val="accent5">
                <a:lumMod val="75000"/>
              </a:schemeClr>
            </a:solidFill>
            <a:tailEnd type="arrow"/>
          </a:ln>
        </p:spPr>
        <p:style>
          <a:lnRef idx="2">
            <a:schemeClr val="accent5"/>
          </a:lnRef>
          <a:fillRef idx="0">
            <a:schemeClr val="accent5"/>
          </a:fillRef>
          <a:effectRef idx="1">
            <a:schemeClr val="accent5"/>
          </a:effectRef>
          <a:fontRef idx="minor">
            <a:schemeClr val="tx1"/>
          </a:fontRef>
        </p:style>
      </p:cxnSp>
      <p:grpSp>
        <p:nvGrpSpPr>
          <p:cNvPr id="30" name="Agrupa 29"/>
          <p:cNvGrpSpPr/>
          <p:nvPr/>
        </p:nvGrpSpPr>
        <p:grpSpPr>
          <a:xfrm>
            <a:off x="2348824" y="2132856"/>
            <a:ext cx="2286000" cy="321837"/>
            <a:chOff x="3584848" y="2432959"/>
            <a:chExt cx="2286000" cy="321837"/>
          </a:xfrm>
        </p:grpSpPr>
        <p:sp>
          <p:nvSpPr>
            <p:cNvPr id="29" name="Rectangle 28"/>
            <p:cNvSpPr/>
            <p:nvPr/>
          </p:nvSpPr>
          <p:spPr>
            <a:xfrm>
              <a:off x="3584848" y="2447019"/>
              <a:ext cx="2286000" cy="307777"/>
            </a:xfrm>
            <a:prstGeom prst="rect">
              <a:avLst/>
            </a:prstGeom>
            <a:solidFill>
              <a:schemeClr val="accent5">
                <a:lumMod val="50000"/>
              </a:schemeClr>
            </a:solidFill>
            <a:ln w="28575">
              <a:solidFill>
                <a:schemeClr val="accent5">
                  <a:lumMod val="40000"/>
                  <a:lumOff val="60000"/>
                </a:schemeClr>
              </a:solidFill>
            </a:ln>
          </p:spPr>
          <p:txBody>
            <a:bodyPr wrap="square" rtlCol="0" anchor="ctr">
              <a:spAutoFit/>
            </a:bodyPr>
            <a:lstStyle/>
            <a:p>
              <a:pPr algn="ctr"/>
              <a:endParaRPr lang="ca-ES" sz="1400" b="1" u="sng">
                <a:solidFill>
                  <a:schemeClr val="bg1"/>
                </a:solidFill>
                <a:effectLst>
                  <a:outerShdw blurRad="38100" dist="38100" dir="2700000" algn="tl">
                    <a:srgbClr val="000000">
                      <a:alpha val="43137"/>
                    </a:srgbClr>
                  </a:outerShdw>
                </a:effectLst>
                <a:latin typeface="Cambria" pitchFamily="18" charset="0"/>
              </a:endParaRPr>
            </a:p>
          </p:txBody>
        </p:sp>
        <p:sp>
          <p:nvSpPr>
            <p:cNvPr id="59" name="QuadreDeText 58"/>
            <p:cNvSpPr txBox="1"/>
            <p:nvPr/>
          </p:nvSpPr>
          <p:spPr>
            <a:xfrm>
              <a:off x="3656856" y="2432959"/>
              <a:ext cx="2121033" cy="307777"/>
            </a:xfrm>
            <a:prstGeom prst="rect">
              <a:avLst/>
            </a:prstGeom>
            <a:noFill/>
          </p:spPr>
          <p:txBody>
            <a:bodyPr wrap="square" rtlCol="0" anchor="ctr">
              <a:spAutoFit/>
            </a:bodyPr>
            <a:lstStyle/>
            <a:p>
              <a:pPr algn="ctr"/>
              <a:r>
                <a:rPr lang="ca-ES" sz="1400" b="1" u="sng" dirty="0" smtClean="0">
                  <a:solidFill>
                    <a:schemeClr val="bg1"/>
                  </a:solidFill>
                  <a:effectLst>
                    <a:outerShdw blurRad="38100" dist="38100" dir="2700000" algn="tl">
                      <a:srgbClr val="000000">
                        <a:alpha val="43137"/>
                      </a:srgbClr>
                    </a:outerShdw>
                  </a:effectLst>
                  <a:latin typeface="Cambria" pitchFamily="18" charset="0"/>
                </a:rPr>
                <a:t>Crèdit definitiu </a:t>
              </a:r>
              <a:r>
                <a:rPr lang="ca-ES" sz="1050" b="1" u="sng" dirty="0" smtClean="0">
                  <a:solidFill>
                    <a:schemeClr val="bg1"/>
                  </a:solidFill>
                  <a:effectLst>
                    <a:outerShdw blurRad="38100" dist="38100" dir="2700000" algn="tl">
                      <a:srgbClr val="000000">
                        <a:alpha val="43137"/>
                      </a:srgbClr>
                    </a:outerShdw>
                  </a:effectLst>
                  <a:latin typeface="Cambria" pitchFamily="18" charset="0"/>
                </a:rPr>
                <a:t>(**)</a:t>
              </a:r>
              <a:endParaRPr lang="ca-ES" sz="1400" b="1" u="sng" dirty="0">
                <a:solidFill>
                  <a:schemeClr val="bg1"/>
                </a:solidFill>
                <a:effectLst>
                  <a:outerShdw blurRad="38100" dist="38100" dir="2700000" algn="tl">
                    <a:srgbClr val="000000">
                      <a:alpha val="43137"/>
                    </a:srgbClr>
                  </a:outerShdw>
                </a:effectLst>
                <a:latin typeface="Cambria" pitchFamily="18" charset="0"/>
              </a:endParaRPr>
            </a:p>
          </p:txBody>
        </p:sp>
      </p:grpSp>
      <p:sp>
        <p:nvSpPr>
          <p:cNvPr id="31" name="Rectangle 30"/>
          <p:cNvSpPr/>
          <p:nvPr/>
        </p:nvSpPr>
        <p:spPr>
          <a:xfrm>
            <a:off x="2504728" y="2564904"/>
            <a:ext cx="1944216" cy="216024"/>
          </a:xfrm>
          <a:prstGeom prst="rect">
            <a:avLst/>
          </a:prstGeom>
          <a:solidFill>
            <a:schemeClr val="accent5">
              <a:lumMod val="60000"/>
              <a:lumOff val="40000"/>
            </a:schemeClr>
          </a:solidFill>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ca-ES" sz="1400" b="1" dirty="0">
                <a:solidFill>
                  <a:schemeClr val="bg1"/>
                </a:solidFill>
                <a:latin typeface="Cambria" pitchFamily="18" charset="0"/>
              </a:rPr>
              <a:t>Total: </a:t>
            </a:r>
            <a:r>
              <a:rPr lang="ca-ES" sz="1400" b="1" dirty="0" smtClean="0">
                <a:solidFill>
                  <a:schemeClr val="bg1"/>
                </a:solidFill>
                <a:latin typeface="Cambria" pitchFamily="18" charset="0"/>
              </a:rPr>
              <a:t>464,95 </a:t>
            </a:r>
            <a:r>
              <a:rPr lang="ca-ES" sz="1400" b="1" dirty="0">
                <a:solidFill>
                  <a:schemeClr val="bg1"/>
                </a:solidFill>
                <a:latin typeface="Cambria" pitchFamily="18" charset="0"/>
              </a:rPr>
              <a:t>M€</a:t>
            </a:r>
          </a:p>
        </p:txBody>
      </p:sp>
      <p:sp>
        <p:nvSpPr>
          <p:cNvPr id="34" name="Rectangle 33"/>
          <p:cNvSpPr/>
          <p:nvPr/>
        </p:nvSpPr>
        <p:spPr>
          <a:xfrm>
            <a:off x="2216696" y="3284984"/>
            <a:ext cx="2502000" cy="1872208"/>
          </a:xfrm>
          <a:prstGeom prst="rect">
            <a:avLst/>
          </a:prstGeom>
          <a:solidFill>
            <a:schemeClr val="accent5">
              <a:lumMod val="60000"/>
              <a:lumOff val="40000"/>
            </a:schemeClr>
          </a:solidFill>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latin typeface="Cambria" pitchFamily="18" charset="0"/>
            </a:endParaRPr>
          </a:p>
        </p:txBody>
      </p:sp>
      <p:graphicFrame>
        <p:nvGraphicFramePr>
          <p:cNvPr id="35" name="Taula 34"/>
          <p:cNvGraphicFramePr>
            <a:graphicFrameLocks noGrp="1"/>
          </p:cNvGraphicFramePr>
          <p:nvPr>
            <p:extLst>
              <p:ext uri="{D42A27DB-BD31-4B8C-83A1-F6EECF244321}">
                <p14:modId xmlns:p14="http://schemas.microsoft.com/office/powerpoint/2010/main" val="1498666382"/>
              </p:ext>
            </p:extLst>
          </p:nvPr>
        </p:nvGraphicFramePr>
        <p:xfrm>
          <a:off x="2360712" y="3573016"/>
          <a:ext cx="2160240" cy="1213364"/>
        </p:xfrm>
        <a:graphic>
          <a:graphicData uri="http://schemas.openxmlformats.org/drawingml/2006/table">
            <a:tbl>
              <a:tblPr firstRow="1" bandRow="1">
                <a:tableStyleId>{2D5ABB26-0587-4C30-8999-92F81FD0307C}</a:tableStyleId>
              </a:tblPr>
              <a:tblGrid>
                <a:gridCol w="1121296"/>
                <a:gridCol w="1038944"/>
              </a:tblGrid>
              <a:tr h="412732">
                <a:tc>
                  <a:txBody>
                    <a:bodyPr/>
                    <a:lstStyle/>
                    <a:p>
                      <a:r>
                        <a:rPr lang="es-ES_tradnl" sz="1500" dirty="0" smtClean="0">
                          <a:ln>
                            <a:solidFill>
                              <a:schemeClr val="bg1"/>
                            </a:solidFill>
                          </a:ln>
                          <a:solidFill>
                            <a:schemeClr val="bg1"/>
                          </a:solidFill>
                          <a:latin typeface="Cambria" pitchFamily="18" charset="0"/>
                        </a:rPr>
                        <a:t>Cap. VI</a:t>
                      </a:r>
                      <a:endParaRPr lang="ca-ES" sz="1500" dirty="0">
                        <a:ln>
                          <a:solidFill>
                            <a:schemeClr val="bg1"/>
                          </a:solidFill>
                        </a:ln>
                        <a:solidFill>
                          <a:schemeClr val="bg1"/>
                        </a:solidFill>
                        <a:latin typeface="Cambria"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ES_tradnl" sz="1500" dirty="0" smtClean="0">
                          <a:ln>
                            <a:solidFill>
                              <a:schemeClr val="bg1"/>
                            </a:solidFill>
                          </a:ln>
                          <a:solidFill>
                            <a:schemeClr val="bg1"/>
                          </a:solidFill>
                          <a:latin typeface="Cambria" pitchFamily="18" charset="0"/>
                        </a:rPr>
                        <a:t>470,34M€</a:t>
                      </a:r>
                      <a:endParaRPr lang="ca-ES" sz="1500" dirty="0">
                        <a:ln>
                          <a:solidFill>
                            <a:schemeClr val="bg1"/>
                          </a:solidFill>
                        </a:ln>
                        <a:solidFill>
                          <a:schemeClr val="bg1"/>
                        </a:solidFill>
                        <a:latin typeface="Cambria"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0316">
                <a:tc>
                  <a:txBody>
                    <a:bodyPr/>
                    <a:lstStyle/>
                    <a:p>
                      <a:pPr marL="0" algn="l" defTabSz="957816" rtl="0" eaLnBrk="1" latinLnBrk="0" hangingPunct="1"/>
                      <a:r>
                        <a:rPr lang="es-ES_tradnl" sz="1500" kern="1200" dirty="0" smtClean="0">
                          <a:ln>
                            <a:solidFill>
                              <a:schemeClr val="bg1"/>
                            </a:solidFill>
                          </a:ln>
                          <a:solidFill>
                            <a:schemeClr val="bg1"/>
                          </a:solidFill>
                          <a:latin typeface="Cambria" pitchFamily="18" charset="0"/>
                          <a:ea typeface="+mn-ea"/>
                          <a:cs typeface="+mn-cs"/>
                        </a:rPr>
                        <a:t>Cap. VII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57816" rtl="0" eaLnBrk="1" latinLnBrk="0" hangingPunct="1"/>
                      <a:r>
                        <a:rPr lang="es-ES_tradnl" sz="1500" kern="1200" dirty="0" smtClean="0">
                          <a:ln>
                            <a:solidFill>
                              <a:schemeClr val="bg1"/>
                            </a:solidFill>
                          </a:ln>
                          <a:solidFill>
                            <a:schemeClr val="bg1"/>
                          </a:solidFill>
                          <a:latin typeface="Cambria" pitchFamily="18" charset="0"/>
                          <a:ea typeface="+mn-ea"/>
                          <a:cs typeface="+mn-cs"/>
                        </a:rPr>
                        <a:t>51,28M€</a:t>
                      </a:r>
                      <a:endParaRPr lang="ca-ES" sz="1500" kern="1200" dirty="0">
                        <a:ln>
                          <a:solidFill>
                            <a:schemeClr val="bg1"/>
                          </a:solidFill>
                        </a:ln>
                        <a:solidFill>
                          <a:schemeClr val="bg1"/>
                        </a:solidFill>
                        <a:latin typeface="Cambria"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0316">
                <a:tc>
                  <a:txBody>
                    <a:bodyPr/>
                    <a:lstStyle/>
                    <a:p>
                      <a:pPr marL="0" algn="l" defTabSz="957816" rtl="0" eaLnBrk="1" latinLnBrk="0" hangingPunct="1"/>
                      <a:r>
                        <a:rPr lang="es-ES_tradnl" sz="1500" kern="1200" dirty="0" smtClean="0">
                          <a:ln>
                            <a:solidFill>
                              <a:schemeClr val="bg1"/>
                            </a:solidFill>
                          </a:ln>
                          <a:solidFill>
                            <a:schemeClr val="bg1"/>
                          </a:solidFill>
                          <a:latin typeface="Cambria" pitchFamily="18" charset="0"/>
                          <a:ea typeface="+mn-ea"/>
                          <a:cs typeface="+mn-cs"/>
                        </a:rPr>
                        <a:t>IRC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57816" rtl="0" eaLnBrk="1" latinLnBrk="0" hangingPunct="1"/>
                      <a:r>
                        <a:rPr lang="ca-ES" sz="1500" kern="1200" dirty="0" smtClean="0">
                          <a:ln>
                            <a:solidFill>
                              <a:schemeClr val="bg1"/>
                            </a:solidFill>
                          </a:ln>
                          <a:solidFill>
                            <a:schemeClr val="bg1"/>
                          </a:solidFill>
                          <a:latin typeface="Cambria" pitchFamily="18" charset="0"/>
                          <a:ea typeface="+mn-ea"/>
                          <a:cs typeface="+mn-cs"/>
                        </a:rPr>
                        <a:t>6,33M€</a:t>
                      </a:r>
                      <a:endParaRPr lang="ca-ES" sz="1500" kern="1200" dirty="0">
                        <a:ln>
                          <a:solidFill>
                            <a:schemeClr val="bg1"/>
                          </a:solidFill>
                        </a:ln>
                        <a:solidFill>
                          <a:schemeClr val="bg1"/>
                        </a:solidFill>
                        <a:latin typeface="Cambria"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cxnSp>
        <p:nvCxnSpPr>
          <p:cNvPr id="60" name="Connector de fletxa recta 59"/>
          <p:cNvCxnSpPr/>
          <p:nvPr/>
        </p:nvCxnSpPr>
        <p:spPr>
          <a:xfrm>
            <a:off x="6321152" y="2543388"/>
            <a:ext cx="0" cy="648072"/>
          </a:xfrm>
          <a:prstGeom prst="straightConnector1">
            <a:avLst/>
          </a:prstGeom>
          <a:ln>
            <a:solidFill>
              <a:schemeClr val="accent3"/>
            </a:solidFill>
            <a:tailEnd type="arrow"/>
          </a:ln>
        </p:spPr>
        <p:style>
          <a:lnRef idx="2">
            <a:schemeClr val="accent5"/>
          </a:lnRef>
          <a:fillRef idx="0">
            <a:schemeClr val="accent5"/>
          </a:fillRef>
          <a:effectRef idx="1">
            <a:schemeClr val="accent5"/>
          </a:effectRef>
          <a:fontRef idx="minor">
            <a:schemeClr val="tx1"/>
          </a:fontRef>
        </p:style>
      </p:cxnSp>
      <p:grpSp>
        <p:nvGrpSpPr>
          <p:cNvPr id="61" name="Agrupa 60"/>
          <p:cNvGrpSpPr/>
          <p:nvPr/>
        </p:nvGrpSpPr>
        <p:grpSpPr>
          <a:xfrm>
            <a:off x="5241032" y="2132856"/>
            <a:ext cx="2286000" cy="321837"/>
            <a:chOff x="3584848" y="2432959"/>
            <a:chExt cx="2286000" cy="321837"/>
          </a:xfrm>
        </p:grpSpPr>
        <p:sp>
          <p:nvSpPr>
            <p:cNvPr id="62" name="Rectangle 61"/>
            <p:cNvSpPr/>
            <p:nvPr/>
          </p:nvSpPr>
          <p:spPr>
            <a:xfrm>
              <a:off x="3584848" y="2447019"/>
              <a:ext cx="2286000" cy="307777"/>
            </a:xfrm>
            <a:prstGeom prst="rect">
              <a:avLst/>
            </a:prstGeom>
            <a:solidFill>
              <a:schemeClr val="accent3">
                <a:lumMod val="75000"/>
              </a:schemeClr>
            </a:solidFill>
            <a:ln w="28575">
              <a:solidFill>
                <a:schemeClr val="accent3">
                  <a:lumMod val="60000"/>
                  <a:lumOff val="40000"/>
                </a:schemeClr>
              </a:solidFill>
            </a:ln>
          </p:spPr>
          <p:txBody>
            <a:bodyPr wrap="square" rtlCol="0" anchor="ctr">
              <a:spAutoFit/>
            </a:bodyPr>
            <a:lstStyle/>
            <a:p>
              <a:pPr algn="ctr"/>
              <a:endParaRPr lang="ca-ES" sz="1400" b="1" u="sng">
                <a:solidFill>
                  <a:schemeClr val="bg1"/>
                </a:solidFill>
                <a:effectLst>
                  <a:outerShdw blurRad="38100" dist="38100" dir="2700000" algn="tl">
                    <a:srgbClr val="000000">
                      <a:alpha val="43137"/>
                    </a:srgbClr>
                  </a:outerShdw>
                </a:effectLst>
                <a:latin typeface="Cambria" pitchFamily="18" charset="0"/>
              </a:endParaRPr>
            </a:p>
          </p:txBody>
        </p:sp>
        <p:sp>
          <p:nvSpPr>
            <p:cNvPr id="63" name="QuadreDeText 62"/>
            <p:cNvSpPr txBox="1"/>
            <p:nvPr/>
          </p:nvSpPr>
          <p:spPr>
            <a:xfrm>
              <a:off x="3656856" y="2432959"/>
              <a:ext cx="2121033" cy="307777"/>
            </a:xfrm>
            <a:prstGeom prst="rect">
              <a:avLst/>
            </a:prstGeom>
            <a:noFill/>
          </p:spPr>
          <p:txBody>
            <a:bodyPr wrap="square" rtlCol="0" anchor="ctr">
              <a:spAutoFit/>
            </a:bodyPr>
            <a:lstStyle/>
            <a:p>
              <a:pPr algn="ctr"/>
              <a:r>
                <a:rPr lang="ca-ES" sz="1400" b="1" u="sng" dirty="0">
                  <a:solidFill>
                    <a:schemeClr val="bg1"/>
                  </a:solidFill>
                  <a:effectLst>
                    <a:outerShdw blurRad="38100" dist="38100" dir="2700000" algn="tl">
                      <a:srgbClr val="000000">
                        <a:alpha val="43137"/>
                      </a:srgbClr>
                    </a:outerShdw>
                  </a:effectLst>
                  <a:latin typeface="Cambria" pitchFamily="18" charset="0"/>
                </a:rPr>
                <a:t>Liquidació </a:t>
              </a:r>
              <a:r>
                <a:rPr lang="ca-ES" sz="1050" b="1" u="sng" dirty="0">
                  <a:solidFill>
                    <a:schemeClr val="bg1"/>
                  </a:solidFill>
                  <a:effectLst>
                    <a:outerShdw blurRad="38100" dist="38100" dir="2700000" algn="tl">
                      <a:srgbClr val="000000">
                        <a:alpha val="43137"/>
                      </a:srgbClr>
                    </a:outerShdw>
                  </a:effectLst>
                  <a:latin typeface="Cambria" pitchFamily="18" charset="0"/>
                </a:rPr>
                <a:t>(**)</a:t>
              </a:r>
              <a:endParaRPr lang="ca-ES" sz="1400" b="1" u="sng" dirty="0">
                <a:solidFill>
                  <a:schemeClr val="bg1"/>
                </a:solidFill>
                <a:effectLst>
                  <a:outerShdw blurRad="38100" dist="38100" dir="2700000" algn="tl">
                    <a:srgbClr val="000000">
                      <a:alpha val="43137"/>
                    </a:srgbClr>
                  </a:outerShdw>
                </a:effectLst>
                <a:latin typeface="Cambria" pitchFamily="18" charset="0"/>
              </a:endParaRPr>
            </a:p>
          </p:txBody>
        </p:sp>
      </p:grpSp>
      <p:sp>
        <p:nvSpPr>
          <p:cNvPr id="65" name="Rectangle 64"/>
          <p:cNvSpPr/>
          <p:nvPr/>
        </p:nvSpPr>
        <p:spPr>
          <a:xfrm>
            <a:off x="5169024" y="3284984"/>
            <a:ext cx="2502000" cy="1872208"/>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dirty="0">
              <a:latin typeface="Cambria" pitchFamily="18" charset="0"/>
            </a:endParaRPr>
          </a:p>
        </p:txBody>
      </p:sp>
      <p:graphicFrame>
        <p:nvGraphicFramePr>
          <p:cNvPr id="66" name="Taula 65"/>
          <p:cNvGraphicFramePr>
            <a:graphicFrameLocks noGrp="1"/>
          </p:cNvGraphicFramePr>
          <p:nvPr>
            <p:extLst>
              <p:ext uri="{D42A27DB-BD31-4B8C-83A1-F6EECF244321}">
                <p14:modId xmlns:p14="http://schemas.microsoft.com/office/powerpoint/2010/main" val="1441195861"/>
              </p:ext>
            </p:extLst>
          </p:nvPr>
        </p:nvGraphicFramePr>
        <p:xfrm>
          <a:off x="5313040" y="3573016"/>
          <a:ext cx="2232248" cy="548640"/>
        </p:xfrm>
        <a:graphic>
          <a:graphicData uri="http://schemas.openxmlformats.org/drawingml/2006/table">
            <a:tbl>
              <a:tblPr firstRow="1" bandRow="1">
                <a:tableStyleId>{2D5ABB26-0587-4C30-8999-92F81FD0307C}</a:tableStyleId>
              </a:tblPr>
              <a:tblGrid>
                <a:gridCol w="1368152"/>
                <a:gridCol w="864096"/>
              </a:tblGrid>
              <a:tr h="504056">
                <a:tc>
                  <a:txBody>
                    <a:bodyPr/>
                    <a:lstStyle/>
                    <a:p>
                      <a:pPr algn="l"/>
                      <a:r>
                        <a:rPr lang="ca-ES" sz="1500" noProof="0" dirty="0" smtClean="0">
                          <a:ln>
                            <a:solidFill>
                              <a:schemeClr val="bg1"/>
                            </a:solidFill>
                          </a:ln>
                          <a:solidFill>
                            <a:schemeClr val="bg1"/>
                          </a:solidFill>
                          <a:latin typeface="Cambria" pitchFamily="18" charset="0"/>
                        </a:rPr>
                        <a:t>Liquidat</a:t>
                      </a:r>
                      <a:r>
                        <a:rPr lang="ca-ES" sz="1500" baseline="0" noProof="0" dirty="0" smtClean="0">
                          <a:ln>
                            <a:solidFill>
                              <a:schemeClr val="bg1"/>
                            </a:solidFill>
                          </a:ln>
                          <a:solidFill>
                            <a:schemeClr val="bg1"/>
                          </a:solidFill>
                          <a:latin typeface="Cambria" pitchFamily="18" charset="0"/>
                        </a:rPr>
                        <a:t>  448,65M€</a:t>
                      </a:r>
                      <a:endParaRPr lang="ca-ES" sz="1500" noProof="0" dirty="0">
                        <a:ln>
                          <a:solidFill>
                            <a:schemeClr val="bg1"/>
                          </a:solidFill>
                        </a:ln>
                        <a:solidFill>
                          <a:schemeClr val="bg1"/>
                        </a:solidFill>
                        <a:latin typeface="Cambria"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s-ES_tradnl" sz="1500" dirty="0" smtClean="0">
                          <a:ln>
                            <a:solidFill>
                              <a:schemeClr val="bg1"/>
                            </a:solidFill>
                          </a:ln>
                          <a:solidFill>
                            <a:schemeClr val="bg1"/>
                          </a:solidFill>
                          <a:latin typeface="Cambria" pitchFamily="18" charset="0"/>
                        </a:rPr>
                        <a:t>96,50%</a:t>
                      </a:r>
                      <a:endParaRPr lang="ca-ES" sz="1500" dirty="0">
                        <a:ln>
                          <a:solidFill>
                            <a:schemeClr val="bg1"/>
                          </a:solidFill>
                        </a:ln>
                        <a:solidFill>
                          <a:schemeClr val="bg1"/>
                        </a:solidFill>
                        <a:latin typeface="Cambria"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r>
            </a:tbl>
          </a:graphicData>
        </a:graphic>
      </p:graphicFrame>
      <p:sp>
        <p:nvSpPr>
          <p:cNvPr id="5" name="Rectangle 4"/>
          <p:cNvSpPr/>
          <p:nvPr/>
        </p:nvSpPr>
        <p:spPr>
          <a:xfrm>
            <a:off x="1064568" y="1700808"/>
            <a:ext cx="8712968" cy="292388"/>
          </a:xfrm>
          <a:prstGeom prst="rect">
            <a:avLst/>
          </a:prstGeom>
        </p:spPr>
        <p:txBody>
          <a:bodyPr wrap="square">
            <a:spAutoFit/>
          </a:bodyPr>
          <a:lstStyle/>
          <a:p>
            <a:pPr algn="just"/>
            <a:r>
              <a:rPr lang="ca-ES" sz="1300" dirty="0">
                <a:latin typeface="+mj-lt"/>
              </a:rPr>
              <a:t>L’evolució de la partida “Operacions de capital” del pressupost es detalla a continuació:</a:t>
            </a:r>
          </a:p>
        </p:txBody>
      </p:sp>
      <p:graphicFrame>
        <p:nvGraphicFramePr>
          <p:cNvPr id="22" name="Gràfic 21"/>
          <p:cNvGraphicFramePr>
            <a:graphicFrameLocks/>
          </p:cNvGraphicFramePr>
          <p:nvPr>
            <p:extLst>
              <p:ext uri="{D42A27DB-BD31-4B8C-83A1-F6EECF244321}">
                <p14:modId xmlns:p14="http://schemas.microsoft.com/office/powerpoint/2010/main" val="2044815493"/>
              </p:ext>
            </p:extLst>
          </p:nvPr>
        </p:nvGraphicFramePr>
        <p:xfrm>
          <a:off x="4736976" y="4293096"/>
          <a:ext cx="3384376" cy="1584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Gràfic 26"/>
          <p:cNvGraphicFramePr>
            <a:graphicFrameLocks/>
          </p:cNvGraphicFramePr>
          <p:nvPr>
            <p:extLst>
              <p:ext uri="{D42A27DB-BD31-4B8C-83A1-F6EECF244321}">
                <p14:modId xmlns:p14="http://schemas.microsoft.com/office/powerpoint/2010/main" val="206961582"/>
              </p:ext>
            </p:extLst>
          </p:nvPr>
        </p:nvGraphicFramePr>
        <p:xfrm>
          <a:off x="4837576" y="4509120"/>
          <a:ext cx="2995744" cy="1793508"/>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p:cNvSpPr/>
          <p:nvPr/>
        </p:nvSpPr>
        <p:spPr>
          <a:xfrm>
            <a:off x="929864" y="6249864"/>
            <a:ext cx="8127592" cy="369332"/>
          </a:xfrm>
          <a:prstGeom prst="rect">
            <a:avLst/>
          </a:prstGeom>
        </p:spPr>
        <p:txBody>
          <a:bodyPr wrap="square">
            <a:spAutoFit/>
          </a:bodyPr>
          <a:lstStyle/>
          <a:p>
            <a:r>
              <a:rPr lang="ca-ES" sz="900" i="1" dirty="0" smtClean="0">
                <a:latin typeface="Cambria" pitchFamily="18" charset="0"/>
              </a:rPr>
              <a:t>(*) Per acord de la Comissió de govern de data 22/04/2015 s’aprova l’expedient nº 51/2015 d’incorporació de romanents de crèdit de 2014 a 2015 per un import total de 6,33M€ dels quals 1,15M€  que corresponen a la part municipal han estat finançats via pressupost de 2015.</a:t>
            </a:r>
            <a:endParaRPr lang="ca-ES" sz="900" i="1" dirty="0">
              <a:latin typeface="Cambria" pitchFamily="18" charset="0"/>
            </a:endParaRPr>
          </a:p>
        </p:txBody>
      </p:sp>
      <p:sp>
        <p:nvSpPr>
          <p:cNvPr id="32" name="Rectangle 31"/>
          <p:cNvSpPr/>
          <p:nvPr/>
        </p:nvSpPr>
        <p:spPr>
          <a:xfrm>
            <a:off x="920552" y="6537292"/>
            <a:ext cx="8352928" cy="369332"/>
          </a:xfrm>
          <a:prstGeom prst="rect">
            <a:avLst/>
          </a:prstGeom>
        </p:spPr>
        <p:txBody>
          <a:bodyPr wrap="square">
            <a:spAutoFit/>
          </a:bodyPr>
          <a:lstStyle/>
          <a:p>
            <a:r>
              <a:rPr lang="ca-ES" sz="900" i="1" dirty="0" smtClean="0">
                <a:latin typeface="Cambria" pitchFamily="18" charset="0"/>
              </a:rPr>
              <a:t>(**)No s’inclou les </a:t>
            </a:r>
            <a:r>
              <a:rPr lang="ca-ES" sz="900" i="1" dirty="0">
                <a:latin typeface="Cambria" pitchFamily="18" charset="0"/>
              </a:rPr>
              <a:t>inversions pròpies de les empreses del Grup Ajuntament, principalment, Barcelona de Serveis Municipals (BSM) i del Patronat Municipal de l’Habitatge (</a:t>
            </a:r>
            <a:r>
              <a:rPr lang="ca-ES" sz="900" i="1" dirty="0" smtClean="0">
                <a:latin typeface="Cambria" pitchFamily="18" charset="0"/>
              </a:rPr>
              <a:t>PMH)</a:t>
            </a:r>
            <a:endParaRPr lang="ca-ES" sz="900" i="1" dirty="0">
              <a:latin typeface="Cambria" pitchFamily="18" charset="0"/>
            </a:endParaRPr>
          </a:p>
        </p:txBody>
      </p:sp>
    </p:spTree>
    <p:extLst>
      <p:ext uri="{BB962C8B-B14F-4D97-AF65-F5344CB8AC3E}">
        <p14:creationId xmlns:p14="http://schemas.microsoft.com/office/powerpoint/2010/main" val="3468591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Evolució despeses de capital</a:t>
            </a:r>
            <a:endParaRPr lang="ca-ES" dirty="0"/>
          </a:p>
        </p:txBody>
      </p:sp>
      <p:sp>
        <p:nvSpPr>
          <p:cNvPr id="3" name="Contenidor de número de diapositiva 2"/>
          <p:cNvSpPr>
            <a:spLocks noGrp="1"/>
          </p:cNvSpPr>
          <p:nvPr>
            <p:ph type="sldNum" sz="quarter" idx="10"/>
          </p:nvPr>
        </p:nvSpPr>
        <p:spPr>
          <a:xfrm>
            <a:off x="7157459" y="6312458"/>
            <a:ext cx="2311400" cy="365125"/>
          </a:xfrm>
        </p:spPr>
        <p:txBody>
          <a:bodyPr/>
          <a:lstStyle/>
          <a:p>
            <a:fld id="{A9A026BA-8EAF-4E45-964F-72984C4D082C}" type="slidenum">
              <a:rPr lang="ca-ES" smtClean="0"/>
              <a:t>11</a:t>
            </a:fld>
            <a:endParaRPr lang="ca-ES" dirty="0"/>
          </a:p>
        </p:txBody>
      </p:sp>
      <p:sp>
        <p:nvSpPr>
          <p:cNvPr id="4" name="Contenidor de text 3"/>
          <p:cNvSpPr>
            <a:spLocks noGrp="1"/>
          </p:cNvSpPr>
          <p:nvPr>
            <p:ph type="body" sz="quarter" idx="11"/>
          </p:nvPr>
        </p:nvSpPr>
        <p:spPr/>
        <p:txBody>
          <a:bodyPr/>
          <a:lstStyle/>
          <a:p>
            <a:r>
              <a:rPr lang="es-ES_tradnl" dirty="0" smtClean="0"/>
              <a:t>03.a</a:t>
            </a:r>
            <a:endParaRPr lang="ca-ES" dirty="0"/>
          </a:p>
        </p:txBody>
      </p:sp>
      <p:sp>
        <p:nvSpPr>
          <p:cNvPr id="5" name="Contenidor de text 4"/>
          <p:cNvSpPr>
            <a:spLocks noGrp="1"/>
          </p:cNvSpPr>
          <p:nvPr>
            <p:ph type="body" sz="quarter" idx="12"/>
          </p:nvPr>
        </p:nvSpPr>
        <p:spPr/>
        <p:txBody>
          <a:bodyPr/>
          <a:lstStyle/>
          <a:p>
            <a:r>
              <a:rPr lang="ca-ES" dirty="0" smtClean="0"/>
              <a:t>Evolució mensual</a:t>
            </a:r>
            <a:endParaRPr lang="ca-ES" dirty="0"/>
          </a:p>
        </p:txBody>
      </p:sp>
      <p:sp>
        <p:nvSpPr>
          <p:cNvPr id="11" name="QuadreDeText 10"/>
          <p:cNvSpPr txBox="1"/>
          <p:nvPr/>
        </p:nvSpPr>
        <p:spPr>
          <a:xfrm>
            <a:off x="994728" y="6302628"/>
            <a:ext cx="8494776" cy="230832"/>
          </a:xfrm>
          <a:prstGeom prst="rect">
            <a:avLst/>
          </a:prstGeom>
          <a:noFill/>
        </p:spPr>
        <p:txBody>
          <a:bodyPr wrap="square" rtlCol="0">
            <a:spAutoFit/>
          </a:bodyPr>
          <a:lstStyle/>
          <a:p>
            <a:r>
              <a:rPr lang="ca-ES" sz="900" i="1" dirty="0" smtClean="0">
                <a:latin typeface="Cambria" pitchFamily="18" charset="0"/>
              </a:rPr>
              <a:t>Font: Dades comptables a 31 de desembre / extracció efectuada a data 3 de </a:t>
            </a:r>
            <a:r>
              <a:rPr lang="ca-ES" sz="900" i="1" dirty="0">
                <a:latin typeface="Cambria" pitchFamily="18" charset="0"/>
              </a:rPr>
              <a:t>f</a:t>
            </a:r>
            <a:r>
              <a:rPr lang="ca-ES" sz="900" i="1" dirty="0" smtClean="0">
                <a:latin typeface="Cambria" pitchFamily="18" charset="0"/>
              </a:rPr>
              <a:t>ebrer de 2016 ; en euros</a:t>
            </a:r>
            <a:endParaRPr lang="ca-ES" sz="900" i="1" dirty="0">
              <a:latin typeface="Cambria" pitchFamily="18" charset="0"/>
            </a:endParaRPr>
          </a:p>
        </p:txBody>
      </p:sp>
      <p:graphicFrame>
        <p:nvGraphicFramePr>
          <p:cNvPr id="7" name="Taula 6"/>
          <p:cNvGraphicFramePr>
            <a:graphicFrameLocks noGrp="1"/>
          </p:cNvGraphicFramePr>
          <p:nvPr>
            <p:extLst>
              <p:ext uri="{D42A27DB-BD31-4B8C-83A1-F6EECF244321}">
                <p14:modId xmlns:p14="http://schemas.microsoft.com/office/powerpoint/2010/main" val="2217301779"/>
              </p:ext>
            </p:extLst>
          </p:nvPr>
        </p:nvGraphicFramePr>
        <p:xfrm>
          <a:off x="1064568" y="1700808"/>
          <a:ext cx="5004152" cy="2446020"/>
        </p:xfrm>
        <a:graphic>
          <a:graphicData uri="http://schemas.openxmlformats.org/drawingml/2006/table">
            <a:tbl>
              <a:tblPr/>
              <a:tblGrid>
                <a:gridCol w="1368152"/>
                <a:gridCol w="1260000"/>
                <a:gridCol w="1260000"/>
                <a:gridCol w="1116000"/>
              </a:tblGrid>
              <a:tr h="481330">
                <a:tc>
                  <a:txBody>
                    <a:bodyPr/>
                    <a:lstStyle/>
                    <a:p>
                      <a:pPr algn="ctr" rtl="0" fontAlgn="ctr"/>
                      <a:r>
                        <a:rPr lang="ca-ES" sz="1000" b="1" i="0" u="none" strike="noStrike" dirty="0" smtClean="0">
                          <a:solidFill>
                            <a:srgbClr val="FFFFFF"/>
                          </a:solidFill>
                          <a:effectLst/>
                          <a:latin typeface="Cambria"/>
                        </a:rPr>
                        <a:t>Mesos</a:t>
                      </a:r>
                      <a:endParaRPr lang="ca-ES" sz="1000" b="1" i="0" u="none" strike="noStrike" dirty="0">
                        <a:solidFill>
                          <a:srgbClr val="FFFFFF"/>
                        </a:solidFill>
                        <a:effectLst/>
                        <a:latin typeface="Cambria"/>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31869B"/>
                      </a:solidFill>
                      <a:prstDash val="solid"/>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a:rPr>
                        <a:t>Crèdit definitiu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31869B"/>
                      </a:solidFill>
                      <a:prstDash val="solid"/>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a:rPr>
                        <a:t>Liquidat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31869B"/>
                      </a:solidFill>
                      <a:prstDash val="solid"/>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31869B"/>
                      </a:solidFill>
                      <a:prstDash val="solid"/>
                      <a:round/>
                      <a:headEnd type="none" w="med" len="med"/>
                      <a:tailEnd type="none" w="med" len="med"/>
                    </a:lnB>
                    <a:solidFill>
                      <a:srgbClr val="31869B"/>
                    </a:solidFill>
                  </a:tcPr>
                </a:tc>
              </a:tr>
              <a:tr h="161925">
                <a:tc>
                  <a:txBody>
                    <a:bodyPr/>
                    <a:lstStyle/>
                    <a:p>
                      <a:pPr algn="l" rtl="0" fontAlgn="ctr"/>
                      <a:r>
                        <a:rPr lang="ca-ES" sz="1000" b="0" i="0" u="none" strike="noStrike">
                          <a:solidFill>
                            <a:srgbClr val="000000"/>
                          </a:solidFill>
                          <a:effectLst/>
                          <a:latin typeface="Cambria"/>
                        </a:rPr>
                        <a:t>Gener</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366.850.342,10</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20.000.000,00</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5,45%</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Febrer</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dirty="0">
                          <a:solidFill>
                            <a:srgbClr val="000000"/>
                          </a:solidFill>
                          <a:effectLst/>
                          <a:latin typeface="Cambria"/>
                        </a:rPr>
                        <a:t>366.850.342,10</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35.263.073,03</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r" rtl="0" fontAlgn="ctr"/>
                      <a:r>
                        <a:rPr lang="ca-ES" sz="1000" b="0" i="0" u="none" strike="noStrike">
                          <a:solidFill>
                            <a:srgbClr val="000000"/>
                          </a:solidFill>
                          <a:effectLst/>
                          <a:latin typeface="Cambria"/>
                        </a:rPr>
                        <a:t>9,61%</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83515">
                <a:tc>
                  <a:txBody>
                    <a:bodyPr/>
                    <a:lstStyle/>
                    <a:p>
                      <a:pPr algn="l" rtl="0" fontAlgn="ctr"/>
                      <a:r>
                        <a:rPr lang="ca-ES" sz="1000" b="0" i="0" u="none" strike="noStrike">
                          <a:solidFill>
                            <a:srgbClr val="000000"/>
                          </a:solidFill>
                          <a:effectLst/>
                          <a:latin typeface="Cambria"/>
                        </a:rPr>
                        <a:t>Març</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368.074.340,10</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97.828.468,10</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r" rtl="0" fontAlgn="ctr"/>
                      <a:r>
                        <a:rPr lang="ca-ES" sz="1000" b="0" i="0" u="none" strike="noStrike">
                          <a:solidFill>
                            <a:srgbClr val="000000"/>
                          </a:solidFill>
                          <a:effectLst/>
                          <a:latin typeface="Cambria"/>
                        </a:rPr>
                        <a:t>26,58%</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Abril</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375.039.676,69</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114.446.291,36</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30,52%</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Maig</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406.184.909,44</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142.693.653,10</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r" rtl="0" fontAlgn="ctr"/>
                      <a:r>
                        <a:rPr lang="ca-ES" sz="1000" b="0" i="0" u="none" strike="noStrike">
                          <a:solidFill>
                            <a:srgbClr val="000000"/>
                          </a:solidFill>
                          <a:effectLst/>
                          <a:latin typeface="Cambria"/>
                        </a:rPr>
                        <a:t>35,13%</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Juny</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406.184.909,44</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165.624.308,12</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40,78%</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Juliol</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406.294.909,44</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233.649.972,96</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57,51%</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Agost</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406.294.909,44</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235.737.652,81</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58,02%</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Setembre</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405.607.122,39</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266.242.613,90</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65,64%</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Octubre</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459.582.470,34</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282.681.266,62</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61,51%</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Novembre</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459.648.655,58</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322.130.021,74</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a:solidFill>
                            <a:srgbClr val="000000"/>
                          </a:solidFill>
                          <a:effectLst/>
                          <a:latin typeface="Cambria"/>
                        </a:rPr>
                        <a:t>70,08%</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r h="161925">
                <a:tc>
                  <a:txBody>
                    <a:bodyPr/>
                    <a:lstStyle/>
                    <a:p>
                      <a:pPr algn="l" rtl="0" fontAlgn="ctr"/>
                      <a:r>
                        <a:rPr lang="ca-ES" sz="1000" b="0" i="0" u="none" strike="noStrike">
                          <a:solidFill>
                            <a:srgbClr val="000000"/>
                          </a:solidFill>
                          <a:effectLst/>
                          <a:latin typeface="Cambria"/>
                        </a:rPr>
                        <a:t>Desembre</a:t>
                      </a:r>
                    </a:p>
                  </a:txBody>
                  <a:tcPr marL="171450"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dirty="0">
                          <a:solidFill>
                            <a:srgbClr val="000000"/>
                          </a:solidFill>
                          <a:effectLst/>
                          <a:latin typeface="Cambria"/>
                        </a:rPr>
                        <a:t>464.946.290,12</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dirty="0">
                          <a:solidFill>
                            <a:srgbClr val="000000"/>
                          </a:solidFill>
                          <a:effectLst/>
                          <a:latin typeface="Cambria"/>
                        </a:rPr>
                        <a:t>448.650.558,86</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c>
                  <a:txBody>
                    <a:bodyPr/>
                    <a:lstStyle/>
                    <a:p>
                      <a:pPr algn="r" rtl="0" fontAlgn="ctr"/>
                      <a:r>
                        <a:rPr lang="ca-ES" sz="1000" b="0" i="0" u="none" strike="noStrike" dirty="0">
                          <a:solidFill>
                            <a:srgbClr val="000000"/>
                          </a:solidFill>
                          <a:effectLst/>
                          <a:latin typeface="Cambria"/>
                        </a:rPr>
                        <a:t>96,50%</a:t>
                      </a:r>
                    </a:p>
                  </a:txBody>
                  <a:tcPr marL="9525" marR="171450"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solidFill>
                      <a:srgbClr val="FFFFFF"/>
                    </a:solidFill>
                  </a:tcPr>
                </a:tc>
              </a:tr>
            </a:tbl>
          </a:graphicData>
        </a:graphic>
      </p:graphicFrame>
      <p:graphicFrame>
        <p:nvGraphicFramePr>
          <p:cNvPr id="14" name="1 Gráfico"/>
          <p:cNvGraphicFramePr>
            <a:graphicFrameLocks/>
          </p:cNvGraphicFramePr>
          <p:nvPr>
            <p:extLst>
              <p:ext uri="{D42A27DB-BD31-4B8C-83A1-F6EECF244321}">
                <p14:modId xmlns:p14="http://schemas.microsoft.com/office/powerpoint/2010/main" val="2026942276"/>
              </p:ext>
            </p:extLst>
          </p:nvPr>
        </p:nvGraphicFramePr>
        <p:xfrm>
          <a:off x="1136576" y="3878836"/>
          <a:ext cx="7621282" cy="2423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0574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a:t>Pressupost </a:t>
            </a:r>
            <a:r>
              <a:rPr lang="ca-ES" dirty="0" smtClean="0"/>
              <a:t>2015: </a:t>
            </a:r>
            <a:r>
              <a:rPr lang="ca-ES" dirty="0"/>
              <a:t>Execució despeses de capital</a:t>
            </a:r>
          </a:p>
        </p:txBody>
      </p:sp>
      <p:sp>
        <p:nvSpPr>
          <p:cNvPr id="3" name="Contenidor de número de diapositiva 2"/>
          <p:cNvSpPr>
            <a:spLocks noGrp="1"/>
          </p:cNvSpPr>
          <p:nvPr>
            <p:ph type="sldNum" sz="quarter" idx="10"/>
          </p:nvPr>
        </p:nvSpPr>
        <p:spPr>
          <a:xfrm>
            <a:off x="7169766" y="6309320"/>
            <a:ext cx="2311400" cy="365125"/>
          </a:xfrm>
        </p:spPr>
        <p:txBody>
          <a:bodyPr/>
          <a:lstStyle/>
          <a:p>
            <a:fld id="{A9A026BA-8EAF-4E45-964F-72984C4D082C}" type="slidenum">
              <a:rPr lang="ca-ES" smtClean="0"/>
              <a:t>12</a:t>
            </a:fld>
            <a:endParaRPr lang="ca-ES" dirty="0"/>
          </a:p>
        </p:txBody>
      </p:sp>
      <p:sp>
        <p:nvSpPr>
          <p:cNvPr id="4" name="Contenidor de text 3"/>
          <p:cNvSpPr>
            <a:spLocks noGrp="1"/>
          </p:cNvSpPr>
          <p:nvPr>
            <p:ph type="body" sz="quarter" idx="11"/>
          </p:nvPr>
        </p:nvSpPr>
        <p:spPr/>
        <p:txBody>
          <a:bodyPr/>
          <a:lstStyle/>
          <a:p>
            <a:r>
              <a:rPr lang="es-ES_tradnl" dirty="0" smtClean="0"/>
              <a:t>03.b</a:t>
            </a:r>
            <a:endParaRPr lang="ca-ES" dirty="0"/>
          </a:p>
        </p:txBody>
      </p:sp>
      <p:sp>
        <p:nvSpPr>
          <p:cNvPr id="5" name="Contenidor de text 4"/>
          <p:cNvSpPr>
            <a:spLocks noGrp="1"/>
          </p:cNvSpPr>
          <p:nvPr>
            <p:ph type="body" sz="quarter" idx="12"/>
          </p:nvPr>
        </p:nvSpPr>
        <p:spPr/>
        <p:txBody>
          <a:bodyPr/>
          <a:lstStyle/>
          <a:p>
            <a:r>
              <a:rPr lang="ca-ES" dirty="0" smtClean="0"/>
              <a:t>Tipologia </a:t>
            </a:r>
            <a:endParaRPr lang="ca-ES" dirty="0"/>
          </a:p>
        </p:txBody>
      </p:sp>
      <p:sp>
        <p:nvSpPr>
          <p:cNvPr id="15" name="16 CuadroTexto"/>
          <p:cNvSpPr txBox="1"/>
          <p:nvPr/>
        </p:nvSpPr>
        <p:spPr>
          <a:xfrm>
            <a:off x="1064568" y="1628800"/>
            <a:ext cx="8208912" cy="1015663"/>
          </a:xfrm>
          <a:prstGeom prst="rect">
            <a:avLst/>
          </a:prstGeom>
          <a:noFill/>
        </p:spPr>
        <p:txBody>
          <a:bodyPr wrap="square" rtlCol="0">
            <a:spAutoFit/>
          </a:bodyPr>
          <a:lstStyle>
            <a:defPPr>
              <a:defRPr lang="es-ES"/>
            </a:defPPr>
            <a:lvl1pPr algn="just">
              <a:defRPr sz="1200">
                <a:latin typeface="Cambria" pitchFamily="18" charset="0"/>
              </a:defRPr>
            </a:lvl1pPr>
          </a:lstStyle>
          <a:p>
            <a:r>
              <a:rPr lang="ca-ES" dirty="0"/>
              <a:t>La distribució de la inversió segons la tipologia, es reparteix majoritàriament entre projectes relacionats amb la millora de l’espai públic </a:t>
            </a:r>
            <a:r>
              <a:rPr lang="ca-ES" dirty="0" smtClean="0"/>
              <a:t>(35,88%) </a:t>
            </a:r>
            <a:r>
              <a:rPr lang="ca-ES" dirty="0"/>
              <a:t>i amb construcció, millora i manteniment d’equipaments </a:t>
            </a:r>
            <a:r>
              <a:rPr lang="ca-ES" dirty="0" smtClean="0"/>
              <a:t>(36,74%).</a:t>
            </a:r>
            <a:endParaRPr lang="ca-ES" dirty="0"/>
          </a:p>
          <a:p>
            <a:endParaRPr lang="ca-ES" dirty="0"/>
          </a:p>
          <a:p>
            <a:r>
              <a:rPr lang="ca-ES" dirty="0" smtClean="0"/>
              <a:t>Un 11,71% s’ha destinat en projectes relacionats amb l’habitatge, un 8,88% en </a:t>
            </a:r>
            <a:r>
              <a:rPr lang="ca-ES" dirty="0"/>
              <a:t>gestió del sòl, </a:t>
            </a:r>
            <a:r>
              <a:rPr lang="ca-ES" dirty="0" smtClean="0"/>
              <a:t>un 17,69% va destinat a </a:t>
            </a:r>
            <a:r>
              <a:rPr lang="ca-ES" dirty="0"/>
              <a:t>l’ampliació i millora dels sistemes d’informació, comunicació i </a:t>
            </a:r>
            <a:r>
              <a:rPr lang="ca-ES" dirty="0" smtClean="0"/>
              <a:t>telecomunicacions.</a:t>
            </a:r>
            <a:endParaRPr lang="ca-ES" dirty="0"/>
          </a:p>
        </p:txBody>
      </p:sp>
      <p:grpSp>
        <p:nvGrpSpPr>
          <p:cNvPr id="24" name="Agrupa 23"/>
          <p:cNvGrpSpPr/>
          <p:nvPr/>
        </p:nvGrpSpPr>
        <p:grpSpPr>
          <a:xfrm>
            <a:off x="1424608" y="2780928"/>
            <a:ext cx="7200800" cy="3355634"/>
            <a:chOff x="0" y="0"/>
            <a:chExt cx="3536460" cy="3323281"/>
          </a:xfrm>
        </p:grpSpPr>
        <p:sp>
          <p:nvSpPr>
            <p:cNvPr id="25" name="Rectangle 24"/>
            <p:cNvSpPr/>
            <p:nvPr/>
          </p:nvSpPr>
          <p:spPr>
            <a:xfrm>
              <a:off x="0" y="1"/>
              <a:ext cx="2069897" cy="1795849"/>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a-ES" sz="1200" b="1" i="0" u="none" strike="noStrike">
                  <a:solidFill>
                    <a:schemeClr val="tx1"/>
                  </a:solidFill>
                  <a:effectLst/>
                  <a:latin typeface="+mj-lt"/>
                  <a:ea typeface="+mn-ea"/>
                  <a:cs typeface="+mn-cs"/>
                </a:rPr>
                <a:t>160,98 M€ </a:t>
              </a:r>
              <a:r>
                <a:rPr lang="ca-ES" sz="1200">
                  <a:solidFill>
                    <a:schemeClr val="tx1"/>
                  </a:solidFill>
                  <a:latin typeface="+mj-lt"/>
                </a:rPr>
                <a:t> </a:t>
              </a:r>
            </a:p>
            <a:p>
              <a:pPr algn="l"/>
              <a:r>
                <a:rPr lang="ca-ES" sz="900" b="1" i="0" u="none" strike="noStrike">
                  <a:solidFill>
                    <a:schemeClr val="tx1"/>
                  </a:solidFill>
                  <a:effectLst/>
                  <a:latin typeface="+mj-lt"/>
                  <a:ea typeface="+mn-ea"/>
                  <a:cs typeface="+mn-cs"/>
                </a:rPr>
                <a:t>Espai públic (35,88%)</a:t>
              </a:r>
              <a:r>
                <a:rPr lang="ca-ES" sz="900">
                  <a:solidFill>
                    <a:schemeClr val="tx1"/>
                  </a:solidFill>
                  <a:latin typeface="+mj-lt"/>
                </a:rPr>
                <a:t> </a:t>
              </a:r>
            </a:p>
          </p:txBody>
        </p:sp>
        <p:sp>
          <p:nvSpPr>
            <p:cNvPr id="26" name="Rectangle 25"/>
            <p:cNvSpPr/>
            <p:nvPr/>
          </p:nvSpPr>
          <p:spPr>
            <a:xfrm>
              <a:off x="0" y="1649207"/>
              <a:ext cx="1874520" cy="16740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a-ES" sz="1200" b="1" i="0">
                  <a:solidFill>
                    <a:schemeClr val="tx1"/>
                  </a:solidFill>
                  <a:latin typeface="+mj-lt"/>
                </a:rPr>
                <a:t>164,85 M€</a:t>
              </a:r>
              <a:br>
                <a:rPr lang="ca-ES" sz="1200" b="1" i="0">
                  <a:solidFill>
                    <a:schemeClr val="tx1"/>
                  </a:solidFill>
                  <a:latin typeface="+mj-lt"/>
                </a:rPr>
              </a:br>
              <a:r>
                <a:rPr lang="ca-ES" sz="900" b="1" i="0">
                  <a:solidFill>
                    <a:schemeClr val="tx1"/>
                  </a:solidFill>
                  <a:latin typeface="+mj-lt"/>
                </a:rPr>
                <a:t>Equipament (36,74%)</a:t>
              </a:r>
            </a:p>
          </p:txBody>
        </p:sp>
        <p:sp>
          <p:nvSpPr>
            <p:cNvPr id="27" name="Rectangle 26"/>
            <p:cNvSpPr/>
            <p:nvPr/>
          </p:nvSpPr>
          <p:spPr>
            <a:xfrm>
              <a:off x="1851660" y="0"/>
              <a:ext cx="1684800" cy="1333729"/>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a-ES" sz="1200" b="1">
                  <a:solidFill>
                    <a:schemeClr val="tx1"/>
                  </a:solidFill>
                  <a:latin typeface="+mj-lt"/>
                </a:rPr>
                <a:t>39,86</a:t>
              </a:r>
              <a:r>
                <a:rPr lang="ca-ES" sz="1200" b="1" baseline="0">
                  <a:solidFill>
                    <a:schemeClr val="tx1"/>
                  </a:solidFill>
                  <a:latin typeface="+mj-lt"/>
                </a:rPr>
                <a:t> M€</a:t>
              </a:r>
              <a:br>
                <a:rPr lang="ca-ES" sz="1200" b="1" baseline="0">
                  <a:solidFill>
                    <a:schemeClr val="tx1"/>
                  </a:solidFill>
                  <a:latin typeface="+mj-lt"/>
                </a:rPr>
              </a:br>
              <a:r>
                <a:rPr lang="ca-ES" sz="900" b="1" baseline="0">
                  <a:solidFill>
                    <a:schemeClr val="tx1"/>
                  </a:solidFill>
                  <a:latin typeface="+mj-lt"/>
                </a:rPr>
                <a:t>Sòl (8,88%)</a:t>
              </a:r>
              <a:endParaRPr lang="ca-ES" sz="900" b="1">
                <a:solidFill>
                  <a:schemeClr val="tx1"/>
                </a:solidFill>
                <a:latin typeface="+mj-lt"/>
              </a:endParaRPr>
            </a:p>
          </p:txBody>
        </p:sp>
        <p:sp>
          <p:nvSpPr>
            <p:cNvPr id="28" name="Rectangle 27"/>
            <p:cNvSpPr/>
            <p:nvPr/>
          </p:nvSpPr>
          <p:spPr>
            <a:xfrm>
              <a:off x="1851660" y="1112815"/>
              <a:ext cx="1684020" cy="1173188"/>
            </a:xfrm>
            <a:prstGeom prst="rect">
              <a:avLst/>
            </a:prstGeom>
            <a:solidFill>
              <a:srgbClr val="7A5D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a-ES" sz="1200" b="1">
                  <a:solidFill>
                    <a:schemeClr val="tx1"/>
                  </a:solidFill>
                  <a:latin typeface="+mj-lt"/>
                </a:rPr>
                <a:t>52,55 M€</a:t>
              </a:r>
            </a:p>
            <a:p>
              <a:pPr algn="l"/>
              <a:r>
                <a:rPr lang="ca-ES" sz="900" b="1">
                  <a:solidFill>
                    <a:schemeClr val="tx1"/>
                  </a:solidFill>
                  <a:latin typeface="+mj-lt"/>
                </a:rPr>
                <a:t>Habitatge (11,71%) </a:t>
              </a:r>
            </a:p>
          </p:txBody>
        </p:sp>
        <p:sp>
          <p:nvSpPr>
            <p:cNvPr id="29" name="Rectangle 28"/>
            <p:cNvSpPr/>
            <p:nvPr/>
          </p:nvSpPr>
          <p:spPr>
            <a:xfrm>
              <a:off x="1851660" y="1872541"/>
              <a:ext cx="700903" cy="413459"/>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a-ES" sz="900" b="1" dirty="0">
                  <a:solidFill>
                    <a:schemeClr val="tx1"/>
                  </a:solidFill>
                </a:rPr>
                <a:t>1,10M€</a:t>
              </a:r>
              <a:r>
                <a:rPr lang="ca-ES" sz="800" b="1" dirty="0">
                  <a:solidFill>
                    <a:schemeClr val="tx1"/>
                  </a:solidFill>
                </a:rPr>
                <a:t/>
              </a:r>
              <a:br>
                <a:rPr lang="ca-ES" sz="800" b="1" dirty="0">
                  <a:solidFill>
                    <a:schemeClr val="tx1"/>
                  </a:solidFill>
                </a:rPr>
              </a:br>
              <a:r>
                <a:rPr lang="ca-ES" sz="700" b="1" dirty="0">
                  <a:solidFill>
                    <a:schemeClr val="tx1"/>
                  </a:solidFill>
                </a:rPr>
                <a:t>Coordinació</a:t>
              </a:r>
              <a:r>
                <a:rPr lang="ca-ES" sz="700" b="1" baseline="0" dirty="0">
                  <a:solidFill>
                    <a:schemeClr val="tx1"/>
                  </a:solidFill>
                </a:rPr>
                <a:t> d'Inversions </a:t>
              </a:r>
              <a:br>
                <a:rPr lang="ca-ES" sz="700" b="1" baseline="0" dirty="0">
                  <a:solidFill>
                    <a:schemeClr val="tx1"/>
                  </a:solidFill>
                </a:rPr>
              </a:br>
              <a:r>
                <a:rPr lang="ca-ES" sz="700" b="1" baseline="0" dirty="0">
                  <a:solidFill>
                    <a:schemeClr val="tx1"/>
                  </a:solidFill>
                </a:rPr>
                <a:t>(0,25%)</a:t>
              </a:r>
              <a:endParaRPr lang="ca-ES" sz="700" b="1" dirty="0">
                <a:solidFill>
                  <a:schemeClr val="tx1"/>
                </a:solidFill>
              </a:endParaRPr>
            </a:p>
          </p:txBody>
        </p:sp>
        <p:sp>
          <p:nvSpPr>
            <p:cNvPr id="30" name="Rectangle 29"/>
            <p:cNvSpPr/>
            <p:nvPr/>
          </p:nvSpPr>
          <p:spPr>
            <a:xfrm>
              <a:off x="1851660" y="2293621"/>
              <a:ext cx="1040064" cy="1027440"/>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a-ES" sz="1200" b="1">
                  <a:solidFill>
                    <a:schemeClr val="tx1"/>
                  </a:solidFill>
                  <a:latin typeface="+mj-lt"/>
                </a:rPr>
                <a:t>17,69 M€</a:t>
              </a:r>
              <a:br>
                <a:rPr lang="ca-ES" sz="1200" b="1">
                  <a:solidFill>
                    <a:schemeClr val="tx1"/>
                  </a:solidFill>
                  <a:latin typeface="+mj-lt"/>
                </a:rPr>
              </a:br>
              <a:r>
                <a:rPr lang="ca-ES" sz="900" b="1">
                  <a:solidFill>
                    <a:schemeClr val="tx1"/>
                  </a:solidFill>
                  <a:latin typeface="+mj-lt"/>
                </a:rPr>
                <a:t>Sistemes d'informació </a:t>
              </a:r>
              <a:br>
                <a:rPr lang="ca-ES" sz="900" b="1">
                  <a:solidFill>
                    <a:schemeClr val="tx1"/>
                  </a:solidFill>
                  <a:latin typeface="+mj-lt"/>
                </a:rPr>
              </a:br>
              <a:r>
                <a:rPr lang="ca-ES" sz="900" b="1">
                  <a:solidFill>
                    <a:schemeClr val="tx1"/>
                  </a:solidFill>
                  <a:latin typeface="+mj-lt"/>
                </a:rPr>
                <a:t>(3,94%)</a:t>
              </a:r>
            </a:p>
          </p:txBody>
        </p:sp>
        <p:sp>
          <p:nvSpPr>
            <p:cNvPr id="31" name="Rectangle 30"/>
            <p:cNvSpPr/>
            <p:nvPr/>
          </p:nvSpPr>
          <p:spPr>
            <a:xfrm>
              <a:off x="2839147" y="2293621"/>
              <a:ext cx="696533" cy="1027440"/>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a-ES" sz="1200" b="1">
                  <a:solidFill>
                    <a:schemeClr val="tx1"/>
                  </a:solidFill>
                  <a:latin typeface="+mj-lt"/>
                </a:rPr>
                <a:t>11,60 M€</a:t>
              </a:r>
              <a:br>
                <a:rPr lang="ca-ES" sz="1200" b="1">
                  <a:solidFill>
                    <a:schemeClr val="tx1"/>
                  </a:solidFill>
                  <a:latin typeface="+mj-lt"/>
                </a:rPr>
              </a:br>
              <a:r>
                <a:rPr lang="ca-ES" sz="900" b="1">
                  <a:solidFill>
                    <a:schemeClr val="tx1"/>
                  </a:solidFill>
                  <a:latin typeface="+mj-lt"/>
                </a:rPr>
                <a:t>Transferència</a:t>
              </a:r>
              <a:r>
                <a:rPr lang="ca-ES" sz="900" b="1" baseline="0">
                  <a:solidFill>
                    <a:schemeClr val="tx1"/>
                  </a:solidFill>
                  <a:latin typeface="+mj-lt"/>
                </a:rPr>
                <a:t> </a:t>
              </a:r>
            </a:p>
            <a:p>
              <a:pPr algn="l"/>
              <a:r>
                <a:rPr lang="ca-ES" sz="900" b="1" baseline="0">
                  <a:solidFill>
                    <a:schemeClr val="tx1"/>
                  </a:solidFill>
                  <a:latin typeface="+mj-lt"/>
                </a:rPr>
                <a:t>de capital</a:t>
              </a:r>
              <a:br>
                <a:rPr lang="ca-ES" sz="900" b="1" baseline="0">
                  <a:solidFill>
                    <a:schemeClr val="tx1"/>
                  </a:solidFill>
                  <a:latin typeface="+mj-lt"/>
                </a:rPr>
              </a:br>
              <a:r>
                <a:rPr lang="ca-ES" sz="900" b="1" baseline="0">
                  <a:solidFill>
                    <a:schemeClr val="tx1"/>
                  </a:solidFill>
                  <a:latin typeface="+mj-lt"/>
                </a:rPr>
                <a:t>(2,59%)</a:t>
              </a:r>
              <a:endParaRPr lang="ca-ES" sz="900" b="1">
                <a:solidFill>
                  <a:schemeClr val="tx1"/>
                </a:solidFill>
                <a:latin typeface="+mj-lt"/>
              </a:endParaRPr>
            </a:p>
          </p:txBody>
        </p:sp>
      </p:grpSp>
    </p:spTree>
    <p:extLst>
      <p:ext uri="{BB962C8B-B14F-4D97-AF65-F5344CB8AC3E}">
        <p14:creationId xmlns:p14="http://schemas.microsoft.com/office/powerpoint/2010/main" val="2720744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Execució despeses de capital</a:t>
            </a:r>
            <a:endParaRPr lang="ca-ES" dirty="0"/>
          </a:p>
        </p:txBody>
      </p:sp>
      <p:sp>
        <p:nvSpPr>
          <p:cNvPr id="3" name="Contenidor de número de diapositiva 2"/>
          <p:cNvSpPr>
            <a:spLocks noGrp="1"/>
          </p:cNvSpPr>
          <p:nvPr>
            <p:ph type="sldNum" sz="quarter" idx="10"/>
          </p:nvPr>
        </p:nvSpPr>
        <p:spPr>
          <a:xfrm>
            <a:off x="7185248" y="6290727"/>
            <a:ext cx="2311400" cy="365125"/>
          </a:xfrm>
        </p:spPr>
        <p:txBody>
          <a:bodyPr/>
          <a:lstStyle/>
          <a:p>
            <a:fld id="{A9A026BA-8EAF-4E45-964F-72984C4D082C}" type="slidenum">
              <a:rPr lang="ca-ES" smtClean="0"/>
              <a:t>13</a:t>
            </a:fld>
            <a:endParaRPr lang="ca-ES" dirty="0"/>
          </a:p>
        </p:txBody>
      </p:sp>
      <p:sp>
        <p:nvSpPr>
          <p:cNvPr id="4" name="Contenidor de text 3"/>
          <p:cNvSpPr>
            <a:spLocks noGrp="1"/>
          </p:cNvSpPr>
          <p:nvPr>
            <p:ph type="body" sz="quarter" idx="11"/>
          </p:nvPr>
        </p:nvSpPr>
        <p:spPr/>
        <p:txBody>
          <a:bodyPr/>
          <a:lstStyle/>
          <a:p>
            <a:r>
              <a:rPr lang="es-ES_tradnl" dirty="0" smtClean="0"/>
              <a:t>03.b</a:t>
            </a:r>
            <a:endParaRPr lang="ca-ES" dirty="0"/>
          </a:p>
        </p:txBody>
      </p:sp>
      <p:sp>
        <p:nvSpPr>
          <p:cNvPr id="5" name="Contenidor de text 4"/>
          <p:cNvSpPr>
            <a:spLocks noGrp="1"/>
          </p:cNvSpPr>
          <p:nvPr>
            <p:ph type="body" sz="quarter" idx="12"/>
          </p:nvPr>
        </p:nvSpPr>
        <p:spPr/>
        <p:txBody>
          <a:bodyPr/>
          <a:lstStyle/>
          <a:p>
            <a:r>
              <a:rPr lang="ca-ES" dirty="0" smtClean="0"/>
              <a:t>Perspectiva Executor</a:t>
            </a:r>
            <a:endParaRPr lang="ca-ES" dirty="0"/>
          </a:p>
        </p:txBody>
      </p:sp>
      <p:sp>
        <p:nvSpPr>
          <p:cNvPr id="9" name="Rectangle 8"/>
          <p:cNvSpPr/>
          <p:nvPr/>
        </p:nvSpPr>
        <p:spPr>
          <a:xfrm>
            <a:off x="1053148" y="1628800"/>
            <a:ext cx="8292340" cy="492443"/>
          </a:xfrm>
          <a:prstGeom prst="rect">
            <a:avLst/>
          </a:prstGeom>
        </p:spPr>
        <p:txBody>
          <a:bodyPr wrap="square">
            <a:spAutoFit/>
          </a:bodyPr>
          <a:lstStyle/>
          <a:p>
            <a:r>
              <a:rPr lang="ca-ES" sz="1300" dirty="0" smtClean="0">
                <a:latin typeface="+mj-lt"/>
              </a:rPr>
              <a:t>En el següent quadre es visualitza la distribució de la inversió prevista i liquidada de l’exercici 2015 en funció de qui l’ha executada:</a:t>
            </a:r>
            <a:endParaRPr lang="ca-ES" sz="1300" dirty="0">
              <a:latin typeface="+mj-lt"/>
            </a:endParaRPr>
          </a:p>
        </p:txBody>
      </p:sp>
      <p:graphicFrame>
        <p:nvGraphicFramePr>
          <p:cNvPr id="14" name="Taula 13"/>
          <p:cNvGraphicFramePr>
            <a:graphicFrameLocks noGrp="1"/>
          </p:cNvGraphicFramePr>
          <p:nvPr>
            <p:extLst>
              <p:ext uri="{D42A27DB-BD31-4B8C-83A1-F6EECF244321}">
                <p14:modId xmlns:p14="http://schemas.microsoft.com/office/powerpoint/2010/main" val="1451776265"/>
              </p:ext>
            </p:extLst>
          </p:nvPr>
        </p:nvGraphicFramePr>
        <p:xfrm>
          <a:off x="1116000" y="2232000"/>
          <a:ext cx="8244800" cy="3562350"/>
        </p:xfrm>
        <a:graphic>
          <a:graphicData uri="http://schemas.openxmlformats.org/drawingml/2006/table">
            <a:tbl>
              <a:tblPr/>
              <a:tblGrid>
                <a:gridCol w="2943154"/>
                <a:gridCol w="1116000"/>
                <a:gridCol w="1116000"/>
                <a:gridCol w="1116000"/>
                <a:gridCol w="976823"/>
                <a:gridCol w="976823"/>
              </a:tblGrid>
              <a:tr h="323850">
                <a:tc>
                  <a:txBody>
                    <a:bodyPr/>
                    <a:lstStyle/>
                    <a:p>
                      <a:pPr algn="l" rtl="0" fontAlgn="ctr"/>
                      <a:r>
                        <a:rPr lang="ca-ES" sz="1000" b="1" i="0" u="none" strike="noStrike" dirty="0">
                          <a:solidFill>
                            <a:srgbClr val="FFFFFF"/>
                          </a:solidFill>
                          <a:effectLst/>
                          <a:latin typeface="Cambria" pitchFamily="18" charset="0"/>
                        </a:rPr>
                        <a:t>Operador Executor</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Previsions 2015</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Aprovat 2015</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Liquidat 2015</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 Execució</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Pes de la Inversió</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r>
              <a:tr h="161925">
                <a:tc>
                  <a:txBody>
                    <a:bodyPr/>
                    <a:lstStyle/>
                    <a:p>
                      <a:pPr algn="l" rtl="0" fontAlgn="b"/>
                      <a:r>
                        <a:rPr lang="ca-ES" sz="1000" b="0" i="0" u="none" strike="noStrike">
                          <a:solidFill>
                            <a:srgbClr val="000000"/>
                          </a:solidFill>
                          <a:effectLst/>
                          <a:latin typeface="Cambria" pitchFamily="18" charset="0"/>
                        </a:rPr>
                        <a:t>Districte Ciutat Vella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1.244.967,19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1.244.967,19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1.242.576,16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99,81%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0,28%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Districte Eixample</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1.726.616,78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1.726.616,78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1.724.600,03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99,88%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0,38%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Districte Sants-Montjuïc</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4.160.989,93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4.160.989,93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3.892.873,80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93,56%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0,87%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Districte Les Corts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2.101.866,25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2.101.866,25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2.052.908,34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97,67%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0,46%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Districte Sarrià-Sant Gervasi</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2.523.049,75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2.523.049,75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2.268.184,89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89,90%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0,51%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Districte Gràcia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2.140.444,91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2.140.444,91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1.934.264,97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90,37%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0,43%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Districte Horta-Guinardó</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3.084.391,88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3.084.391,88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3.070.604,81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99,55%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0,68%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Districte Nou Barris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2.512.437,99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2.512.437,99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2.466.746,66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98,18%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0,55%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Districte Sant Andreu</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4.331.589,24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4.331.589,24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4.323.304,80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99,81%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0,96%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dirty="0">
                          <a:solidFill>
                            <a:srgbClr val="000000"/>
                          </a:solidFill>
                          <a:effectLst/>
                          <a:latin typeface="Cambria" pitchFamily="18" charset="0"/>
                        </a:rPr>
                        <a:t>Districte Sant Martí</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5.255.830,04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5.255.830,04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4.937.795,78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93,95%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1,10%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Patrimoni</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34.709.703,64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34.709.703,64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34.709.702,14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7,74%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Ecologia Urbana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19.629.390,39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19.629.390,39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19.571.986,75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99,71%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4,36%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Mobilitat i Infraestructures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17.747.425,81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17.747.425,81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17.458.662,94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98,37%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3,89%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Gerència de Recursos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12.234.300,90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12.234.300,90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11.928.007,05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97,50%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2,66%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Drets Socials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9.125.685,95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9.125.685,95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8.931.221,91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97,87%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1,99%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Seguretat i Prevenció</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6.664.096,49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6.664.096,49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5.724.291,92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85,90%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1,28%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Presidència i Economia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1.632.841,01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624.505,10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573.021,72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35,09%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0,13%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Medi Ambient i Serveis Urbans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352.850,08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352.850,08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338.340,55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95,89%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0,08%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Ocupació, Empresa i Turisme</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30.000,00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30.000,00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12.793,82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42,65%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1" i="0" u="none" strike="noStrike">
                          <a:solidFill>
                            <a:srgbClr val="FFFFFF"/>
                          </a:solidFill>
                          <a:effectLst/>
                          <a:latin typeface="Cambria" pitchFamily="18" charset="0"/>
                        </a:rPr>
                        <a:t>Ajuntament de Barcelona (Sectors + Districtes)</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dirty="0">
                          <a:solidFill>
                            <a:srgbClr val="FFFFFF"/>
                          </a:solidFill>
                          <a:effectLst/>
                          <a:latin typeface="Cambria" pitchFamily="18" charset="0"/>
                        </a:rPr>
                        <a:t>131.208.478,23</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dirty="0">
                          <a:solidFill>
                            <a:srgbClr val="FFFFFF"/>
                          </a:solidFill>
                          <a:effectLst/>
                          <a:latin typeface="Cambria" pitchFamily="18" charset="0"/>
                        </a:rPr>
                        <a:t>130.200.142,32</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dirty="0">
                          <a:solidFill>
                            <a:srgbClr val="FFFFFF"/>
                          </a:solidFill>
                          <a:effectLst/>
                          <a:latin typeface="Cambria" pitchFamily="18" charset="0"/>
                        </a:rPr>
                        <a:t>127.161.889,04</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dirty="0">
                          <a:solidFill>
                            <a:srgbClr val="FFFFFF"/>
                          </a:solidFill>
                          <a:effectLst/>
                          <a:latin typeface="Cambria" pitchFamily="18" charset="0"/>
                        </a:rPr>
                        <a:t>96,92%</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dirty="0">
                          <a:solidFill>
                            <a:srgbClr val="FFFFFF"/>
                          </a:solidFill>
                          <a:effectLst/>
                          <a:latin typeface="Cambria" pitchFamily="18" charset="0"/>
                        </a:rPr>
                        <a:t>28,34%</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r>
            </a:tbl>
          </a:graphicData>
        </a:graphic>
      </p:graphicFrame>
      <p:sp>
        <p:nvSpPr>
          <p:cNvPr id="11" name="QuadreDeText 10"/>
          <p:cNvSpPr txBox="1"/>
          <p:nvPr/>
        </p:nvSpPr>
        <p:spPr>
          <a:xfrm>
            <a:off x="928662" y="6286520"/>
            <a:ext cx="8200801" cy="369332"/>
          </a:xfrm>
          <a:prstGeom prst="rect">
            <a:avLst/>
          </a:prstGeom>
          <a:noFill/>
        </p:spPr>
        <p:txBody>
          <a:bodyPr wrap="square" rtlCol="0">
            <a:spAutoFit/>
          </a:bodyPr>
          <a:lstStyle/>
          <a:p>
            <a:pPr algn="just"/>
            <a:r>
              <a:rPr lang="ca-ES" sz="900" i="1" dirty="0" smtClean="0">
                <a:latin typeface="Cambria" pitchFamily="18" charset="0"/>
              </a:rPr>
              <a:t>Font: previsions i aprovats a </a:t>
            </a:r>
            <a:r>
              <a:rPr lang="ca-ES" sz="900" i="1" dirty="0" err="1" smtClean="0">
                <a:latin typeface="Cambria" pitchFamily="18" charset="0"/>
              </a:rPr>
              <a:t>CdG</a:t>
            </a:r>
            <a:r>
              <a:rPr lang="ca-ES" sz="900" i="1" dirty="0" smtClean="0">
                <a:latin typeface="Cambria" pitchFamily="18" charset="0"/>
              </a:rPr>
              <a:t> 21/1/2016; obligacions: per Sectors i Districtes, extracció comptable (A, D i O) a 03/2/2016; per empreses, informació rebuda via actes de lliurament  / % execució = Liquidat/Previst / Pes inversió: Liquidat / Liquidat total</a:t>
            </a:r>
          </a:p>
        </p:txBody>
      </p:sp>
    </p:spTree>
    <p:extLst>
      <p:ext uri="{BB962C8B-B14F-4D97-AF65-F5344CB8AC3E}">
        <p14:creationId xmlns:p14="http://schemas.microsoft.com/office/powerpoint/2010/main" val="1451465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Execució despeses de capital</a:t>
            </a:r>
            <a:endParaRPr lang="ca-ES" dirty="0"/>
          </a:p>
        </p:txBody>
      </p:sp>
      <p:sp>
        <p:nvSpPr>
          <p:cNvPr id="4" name="Contenidor de text 3"/>
          <p:cNvSpPr>
            <a:spLocks noGrp="1"/>
          </p:cNvSpPr>
          <p:nvPr>
            <p:ph type="body" sz="quarter" idx="11"/>
          </p:nvPr>
        </p:nvSpPr>
        <p:spPr/>
        <p:txBody>
          <a:bodyPr/>
          <a:lstStyle/>
          <a:p>
            <a:r>
              <a:rPr lang="es-ES_tradnl" dirty="0" smtClean="0"/>
              <a:t>03.b</a:t>
            </a:r>
            <a:endParaRPr lang="ca-ES" dirty="0"/>
          </a:p>
        </p:txBody>
      </p:sp>
      <p:sp>
        <p:nvSpPr>
          <p:cNvPr id="5" name="Contenidor de text 4"/>
          <p:cNvSpPr>
            <a:spLocks noGrp="1"/>
          </p:cNvSpPr>
          <p:nvPr>
            <p:ph type="body" sz="quarter" idx="12"/>
          </p:nvPr>
        </p:nvSpPr>
        <p:spPr/>
        <p:txBody>
          <a:bodyPr/>
          <a:lstStyle/>
          <a:p>
            <a:r>
              <a:rPr lang="ca-ES" dirty="0" smtClean="0"/>
              <a:t>Perspectiva Executor</a:t>
            </a:r>
            <a:endParaRPr lang="ca-ES" dirty="0"/>
          </a:p>
        </p:txBody>
      </p:sp>
      <p:sp>
        <p:nvSpPr>
          <p:cNvPr id="12" name="Contenidor de número de diapositiva 2"/>
          <p:cNvSpPr>
            <a:spLocks noGrp="1"/>
          </p:cNvSpPr>
          <p:nvPr>
            <p:ph type="sldNum" sz="quarter" idx="10"/>
          </p:nvPr>
        </p:nvSpPr>
        <p:spPr>
          <a:xfrm>
            <a:off x="7185248" y="6290727"/>
            <a:ext cx="2311400" cy="365125"/>
          </a:xfrm>
        </p:spPr>
        <p:txBody>
          <a:bodyPr/>
          <a:lstStyle/>
          <a:p>
            <a:fld id="{A9A026BA-8EAF-4E45-964F-72984C4D082C}" type="slidenum">
              <a:rPr lang="ca-ES" smtClean="0"/>
              <a:t>14</a:t>
            </a:fld>
            <a:endParaRPr lang="ca-ES" dirty="0"/>
          </a:p>
        </p:txBody>
      </p:sp>
      <p:graphicFrame>
        <p:nvGraphicFramePr>
          <p:cNvPr id="13" name="Taula 12"/>
          <p:cNvGraphicFramePr>
            <a:graphicFrameLocks noGrp="1"/>
          </p:cNvGraphicFramePr>
          <p:nvPr>
            <p:extLst>
              <p:ext uri="{D42A27DB-BD31-4B8C-83A1-F6EECF244321}">
                <p14:modId xmlns:p14="http://schemas.microsoft.com/office/powerpoint/2010/main" val="3702906288"/>
              </p:ext>
            </p:extLst>
          </p:nvPr>
        </p:nvGraphicFramePr>
        <p:xfrm>
          <a:off x="1116000" y="2232000"/>
          <a:ext cx="8244800" cy="3562350"/>
        </p:xfrm>
        <a:graphic>
          <a:graphicData uri="http://schemas.openxmlformats.org/drawingml/2006/table">
            <a:tbl>
              <a:tblPr/>
              <a:tblGrid>
                <a:gridCol w="2943154"/>
                <a:gridCol w="1116000"/>
                <a:gridCol w="1116000"/>
                <a:gridCol w="1116000"/>
                <a:gridCol w="976823"/>
                <a:gridCol w="976823"/>
              </a:tblGrid>
              <a:tr h="323850">
                <a:tc>
                  <a:txBody>
                    <a:bodyPr/>
                    <a:lstStyle/>
                    <a:p>
                      <a:pPr algn="l" rtl="0" fontAlgn="ctr"/>
                      <a:r>
                        <a:rPr lang="ca-ES" sz="1000" b="1" i="0" u="none" strike="noStrike" dirty="0">
                          <a:solidFill>
                            <a:srgbClr val="FFFFFF"/>
                          </a:solidFill>
                          <a:effectLst/>
                          <a:latin typeface="Cambria" pitchFamily="18" charset="0"/>
                        </a:rPr>
                        <a:t>Operador Executor</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Previsions 2015</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Aprovat 2015</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Liquidat 2015</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 Execució</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a:solidFill>
                            <a:srgbClr val="FFFFFF"/>
                          </a:solidFill>
                          <a:effectLst/>
                          <a:latin typeface="Cambria" pitchFamily="18" charset="0"/>
                        </a:rPr>
                        <a:t>Pes de la Inversió</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r>
              <a:tr h="161925">
                <a:tc>
                  <a:txBody>
                    <a:bodyPr/>
                    <a:lstStyle/>
                    <a:p>
                      <a:pPr algn="l" rtl="0" fontAlgn="b"/>
                      <a:r>
                        <a:rPr lang="ca-ES" sz="1000" b="0" i="0" u="none" strike="noStrike">
                          <a:solidFill>
                            <a:srgbClr val="000000"/>
                          </a:solidFill>
                          <a:effectLst/>
                          <a:latin typeface="Cambria" pitchFamily="18" charset="0"/>
                        </a:rPr>
                        <a:t>Barcelona d'Infraestructures Municipals, SA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197.305.059,97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197.305.059,97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188.470.682,74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95,52%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42,01%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Bcn Gestió Urbanística, SA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41.064.699,23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41.064.699,23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41.036.669,82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99,93%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9,15%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dirty="0">
                          <a:solidFill>
                            <a:srgbClr val="000000"/>
                          </a:solidFill>
                          <a:effectLst/>
                          <a:latin typeface="Cambria" pitchFamily="18" charset="0"/>
                        </a:rPr>
                        <a:t>Consorci Educació de Barcelona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23.452.135,52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23.452.135,52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22.159.891,70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94,49%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4,94%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Institut Municipal Mercats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19.377.535,67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19.377.535,67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19.244.485,57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99,31%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4,29%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Institut Municipal d'Informàtica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15.882.082,86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15.882.082,86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15.107.298,64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95,12%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3,37%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Institut Barcelona Esports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5.902.323,61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5.902.323,61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5.755.601,05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97,51%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1,28%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Drets de Ciutadania, Participació i Transparència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5.038.151,67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5.038.151,67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5.038.151,67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1,12%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Barcelona Serveis Municipals, SA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4.861.250,00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4.861.250,00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4.861.250,00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1,08%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Patronat Municipal de l'Habitatge</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4.642.890,87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4.642.890,87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4.200.000,00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90,46%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0,94%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Institut Municipal Parcs i Jardins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3.791.763,32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3.791.763,32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3.689.051,37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97,29%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0,82%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Institut Cultura de Barcelona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3.579.531,10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3.579.531,10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3.522.164,17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98,40%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0,79%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Barcelona Cicle de L'Aigua, SA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2.973.990,80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2.973.990,80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2.970.643,48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99,89%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0,66%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Barcelona Activa, SA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1.808.121,50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1.808.121,50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1.615.920,14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89,37%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0,36%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Foment Ciutat, SA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1.428.622,77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1.428.622,77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1.219.521,17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85,36%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0,27%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Agència Local Energia BCN</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1.173.586,14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1.173.586,14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1.160.743,63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98,91%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0,26%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Agència de Salut Pública de Barcelona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1.072.000,00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1.072.000,00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1.052.940,17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98,22%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0,23%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es-ES" sz="1000" b="0" i="0" u="none" strike="noStrike">
                          <a:solidFill>
                            <a:srgbClr val="000000"/>
                          </a:solidFill>
                          <a:effectLst/>
                          <a:latin typeface="Cambria" pitchFamily="18" charset="0"/>
                        </a:rPr>
                        <a:t>Informació i Comunicació de Barcelona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300.000,00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300.000,00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299.684,34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99,89%</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0,07%</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0" i="0" u="none" strike="noStrike">
                          <a:solidFill>
                            <a:srgbClr val="000000"/>
                          </a:solidFill>
                          <a:effectLst/>
                          <a:latin typeface="Cambria" pitchFamily="18" charset="0"/>
                        </a:rPr>
                        <a:t>Institut Municipal d'Hisenda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84.066,86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a-ES" sz="1000" b="0" i="0" u="none" strike="noStrike">
                          <a:effectLst/>
                          <a:latin typeface="Cambria" pitchFamily="18" charset="0"/>
                        </a:rPr>
                        <a:t>84.066,86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83.970,16</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99,88%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0,02%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1" i="0" u="none" strike="noStrike">
                          <a:solidFill>
                            <a:srgbClr val="FFFFFF"/>
                          </a:solidFill>
                          <a:effectLst/>
                          <a:latin typeface="Cambria" pitchFamily="18" charset="0"/>
                        </a:rPr>
                        <a:t>Ens Instrumentals</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a:solidFill>
                            <a:srgbClr val="FFFFFF"/>
                          </a:solidFill>
                          <a:effectLst/>
                          <a:latin typeface="Cambria" pitchFamily="18" charset="0"/>
                        </a:rPr>
                        <a:t>333.737.811,89</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a:solidFill>
                            <a:srgbClr val="FFFFFF"/>
                          </a:solidFill>
                          <a:effectLst/>
                          <a:latin typeface="Cambria" pitchFamily="18" charset="0"/>
                        </a:rPr>
                        <a:t>333.737.811,89</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a:solidFill>
                            <a:srgbClr val="FFFFFF"/>
                          </a:solidFill>
                          <a:effectLst/>
                          <a:latin typeface="Cambria" pitchFamily="18" charset="0"/>
                        </a:rPr>
                        <a:t>321.488.669,82</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a:solidFill>
                            <a:srgbClr val="FFFFFF"/>
                          </a:solidFill>
                          <a:effectLst/>
                          <a:latin typeface="Cambria" pitchFamily="18" charset="0"/>
                        </a:rPr>
                        <a:t>96,33%</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c>
                  <a:txBody>
                    <a:bodyPr/>
                    <a:lstStyle/>
                    <a:p>
                      <a:pPr algn="r" rtl="0" fontAlgn="b"/>
                      <a:r>
                        <a:rPr lang="ca-ES" sz="1000" b="1" i="0" u="none" strike="noStrike">
                          <a:solidFill>
                            <a:srgbClr val="FFFFFF"/>
                          </a:solidFill>
                          <a:effectLst/>
                          <a:latin typeface="Cambria" pitchFamily="18" charset="0"/>
                        </a:rPr>
                        <a:t>71,66%</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2CDDC"/>
                    </a:solidFill>
                  </a:tcPr>
                </a:tc>
              </a:tr>
              <a:tr h="161925">
                <a:tc>
                  <a:txBody>
                    <a:bodyPr/>
                    <a:lstStyle/>
                    <a:p>
                      <a:pPr algn="l" rtl="0" fontAlgn="b"/>
                      <a:r>
                        <a:rPr lang="ca-ES" sz="1000" b="1" i="0" u="none" strike="noStrike" dirty="0">
                          <a:solidFill>
                            <a:srgbClr val="FFFFFF"/>
                          </a:solidFill>
                          <a:effectLst/>
                          <a:latin typeface="Cambria" pitchFamily="18" charset="0"/>
                        </a:rPr>
                        <a:t>Total general</a:t>
                      </a:r>
                    </a:p>
                  </a:txBody>
                  <a:tcPr marL="0" marR="0" marT="0" marB="0" anchor="b">
                    <a:lnL>
                      <a:noFill/>
                    </a:lnL>
                    <a:lnR>
                      <a:noFill/>
                    </a:lnR>
                    <a:lnT>
                      <a:noFill/>
                    </a:lnT>
                    <a:lnB>
                      <a:noFill/>
                    </a:lnB>
                    <a:solidFill>
                      <a:srgbClr val="215967"/>
                    </a:solidFill>
                  </a:tcPr>
                </a:tc>
                <a:tc>
                  <a:txBody>
                    <a:bodyPr/>
                    <a:lstStyle/>
                    <a:p>
                      <a:pPr algn="r" rtl="0" fontAlgn="b"/>
                      <a:r>
                        <a:rPr lang="ca-ES" sz="1000" b="1" i="0" u="none" strike="noStrike" dirty="0">
                          <a:solidFill>
                            <a:srgbClr val="FFFFFF"/>
                          </a:solidFill>
                          <a:effectLst/>
                          <a:latin typeface="Cambria" pitchFamily="18" charset="0"/>
                        </a:rPr>
                        <a:t>464.946.290,12</a:t>
                      </a:r>
                    </a:p>
                  </a:txBody>
                  <a:tcPr marL="0" marR="0" marT="0" marB="0" anchor="b">
                    <a:lnL>
                      <a:noFill/>
                    </a:lnL>
                    <a:lnR>
                      <a:noFill/>
                    </a:lnR>
                    <a:lnT>
                      <a:noFill/>
                    </a:lnT>
                    <a:lnB>
                      <a:noFill/>
                    </a:lnB>
                    <a:solidFill>
                      <a:srgbClr val="215967"/>
                    </a:solidFill>
                  </a:tcPr>
                </a:tc>
                <a:tc>
                  <a:txBody>
                    <a:bodyPr/>
                    <a:lstStyle/>
                    <a:p>
                      <a:pPr algn="r" rtl="0" fontAlgn="b"/>
                      <a:r>
                        <a:rPr lang="ca-ES" sz="1000" b="1" i="0" u="none" strike="noStrike" dirty="0">
                          <a:solidFill>
                            <a:srgbClr val="FFFFFF"/>
                          </a:solidFill>
                          <a:effectLst/>
                          <a:latin typeface="Cambria" pitchFamily="18" charset="0"/>
                        </a:rPr>
                        <a:t>463.937.954,21</a:t>
                      </a:r>
                    </a:p>
                  </a:txBody>
                  <a:tcPr marL="0" marR="0" marT="0" marB="0" anchor="b">
                    <a:lnL>
                      <a:noFill/>
                    </a:lnL>
                    <a:lnR>
                      <a:noFill/>
                    </a:lnR>
                    <a:lnT>
                      <a:noFill/>
                    </a:lnT>
                    <a:lnB>
                      <a:noFill/>
                    </a:lnB>
                    <a:solidFill>
                      <a:srgbClr val="215967"/>
                    </a:solidFill>
                  </a:tcPr>
                </a:tc>
                <a:tc>
                  <a:txBody>
                    <a:bodyPr/>
                    <a:lstStyle/>
                    <a:p>
                      <a:pPr algn="r" rtl="0" fontAlgn="b"/>
                      <a:r>
                        <a:rPr lang="ca-ES" sz="1000" b="1" i="0" u="none" strike="noStrike" dirty="0">
                          <a:solidFill>
                            <a:srgbClr val="FFFFFF"/>
                          </a:solidFill>
                          <a:effectLst/>
                          <a:latin typeface="Cambria" pitchFamily="18" charset="0"/>
                        </a:rPr>
                        <a:t>448.650.558,86</a:t>
                      </a:r>
                    </a:p>
                  </a:txBody>
                  <a:tcPr marL="0" marR="0" marT="0" marB="0" anchor="b">
                    <a:lnL>
                      <a:noFill/>
                    </a:lnL>
                    <a:lnR>
                      <a:noFill/>
                    </a:lnR>
                    <a:lnT>
                      <a:noFill/>
                    </a:lnT>
                    <a:lnB>
                      <a:noFill/>
                    </a:lnB>
                    <a:solidFill>
                      <a:srgbClr val="215967"/>
                    </a:solidFill>
                  </a:tcPr>
                </a:tc>
                <a:tc>
                  <a:txBody>
                    <a:bodyPr/>
                    <a:lstStyle/>
                    <a:p>
                      <a:pPr algn="r" rtl="0" fontAlgn="b"/>
                      <a:r>
                        <a:rPr lang="ca-ES" sz="1000" b="1" i="0" u="none" strike="noStrike" dirty="0">
                          <a:solidFill>
                            <a:srgbClr val="FFFFFF"/>
                          </a:solidFill>
                          <a:effectLst/>
                          <a:latin typeface="Cambria" pitchFamily="18" charset="0"/>
                        </a:rPr>
                        <a:t>96,50%</a:t>
                      </a:r>
                    </a:p>
                  </a:txBody>
                  <a:tcPr marL="0" marR="0" marT="0" marB="0" anchor="b">
                    <a:lnL>
                      <a:noFill/>
                    </a:lnL>
                    <a:lnR>
                      <a:noFill/>
                    </a:lnR>
                    <a:lnT>
                      <a:noFill/>
                    </a:lnT>
                    <a:lnB>
                      <a:noFill/>
                    </a:lnB>
                    <a:solidFill>
                      <a:srgbClr val="215967"/>
                    </a:solidFill>
                  </a:tcPr>
                </a:tc>
                <a:tc>
                  <a:txBody>
                    <a:bodyPr/>
                    <a:lstStyle/>
                    <a:p>
                      <a:pPr algn="r" rtl="0" fontAlgn="b"/>
                      <a:r>
                        <a:rPr lang="ca-ES" sz="1000" b="1" i="0" u="none" strike="noStrike" dirty="0">
                          <a:solidFill>
                            <a:srgbClr val="FFFFFF"/>
                          </a:solidFill>
                          <a:effectLst/>
                          <a:latin typeface="Cambria" pitchFamily="18" charset="0"/>
                        </a:rPr>
                        <a:t>100,00%</a:t>
                      </a:r>
                    </a:p>
                  </a:txBody>
                  <a:tcPr marL="0" marR="0" marT="0" marB="0" anchor="b">
                    <a:lnL>
                      <a:noFill/>
                    </a:lnL>
                    <a:lnR>
                      <a:noFill/>
                    </a:lnR>
                    <a:lnT>
                      <a:noFill/>
                    </a:lnT>
                    <a:lnB>
                      <a:noFill/>
                    </a:lnB>
                    <a:solidFill>
                      <a:srgbClr val="215967"/>
                    </a:solidFill>
                  </a:tcPr>
                </a:tc>
              </a:tr>
            </a:tbl>
          </a:graphicData>
        </a:graphic>
      </p:graphicFrame>
      <p:sp>
        <p:nvSpPr>
          <p:cNvPr id="10" name="QuadreDeText 9"/>
          <p:cNvSpPr txBox="1"/>
          <p:nvPr/>
        </p:nvSpPr>
        <p:spPr>
          <a:xfrm>
            <a:off x="928662" y="6286520"/>
            <a:ext cx="8200801" cy="369332"/>
          </a:xfrm>
          <a:prstGeom prst="rect">
            <a:avLst/>
          </a:prstGeom>
          <a:noFill/>
        </p:spPr>
        <p:txBody>
          <a:bodyPr wrap="square" rtlCol="0">
            <a:spAutoFit/>
          </a:bodyPr>
          <a:lstStyle/>
          <a:p>
            <a:pPr algn="just"/>
            <a:r>
              <a:rPr lang="ca-ES" sz="900" i="1" dirty="0">
                <a:latin typeface="Cambria" pitchFamily="18" charset="0"/>
              </a:rPr>
              <a:t>Font: previsions i aprovats a </a:t>
            </a:r>
            <a:r>
              <a:rPr lang="ca-ES" sz="900" i="1" dirty="0" err="1">
                <a:latin typeface="Cambria" pitchFamily="18" charset="0"/>
              </a:rPr>
              <a:t>CdG</a:t>
            </a:r>
            <a:r>
              <a:rPr lang="ca-ES" sz="900" i="1" dirty="0">
                <a:latin typeface="Cambria" pitchFamily="18" charset="0"/>
              </a:rPr>
              <a:t> 21/1/2016; obligacions: per Sectors i Districtes, extracció comptable (A, D i O) a 03/2/2016; per empreses, informació rebuda via actes de lliurament  / % execució = Liquidat/Previst / Pes inversió: Liquidat / Liquidat total</a:t>
            </a:r>
          </a:p>
        </p:txBody>
      </p:sp>
    </p:spTree>
    <p:extLst>
      <p:ext uri="{BB962C8B-B14F-4D97-AF65-F5344CB8AC3E}">
        <p14:creationId xmlns:p14="http://schemas.microsoft.com/office/powerpoint/2010/main" val="1101419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Execució despeses de capital</a:t>
            </a:r>
            <a:endParaRPr lang="ca-ES" dirty="0"/>
          </a:p>
        </p:txBody>
      </p:sp>
      <p:sp>
        <p:nvSpPr>
          <p:cNvPr id="3" name="Contenidor de número de diapositiva 2"/>
          <p:cNvSpPr>
            <a:spLocks noGrp="1"/>
          </p:cNvSpPr>
          <p:nvPr>
            <p:ph type="sldNum" sz="quarter" idx="10"/>
          </p:nvPr>
        </p:nvSpPr>
        <p:spPr>
          <a:xfrm>
            <a:off x="7185248" y="6309320"/>
            <a:ext cx="2311400" cy="365125"/>
          </a:xfrm>
        </p:spPr>
        <p:txBody>
          <a:bodyPr/>
          <a:lstStyle/>
          <a:p>
            <a:fld id="{A9A026BA-8EAF-4E45-964F-72984C4D082C}" type="slidenum">
              <a:rPr lang="ca-ES" smtClean="0"/>
              <a:t>15</a:t>
            </a:fld>
            <a:endParaRPr lang="ca-ES" dirty="0"/>
          </a:p>
        </p:txBody>
      </p:sp>
      <p:sp>
        <p:nvSpPr>
          <p:cNvPr id="4" name="Contenidor de text 3"/>
          <p:cNvSpPr>
            <a:spLocks noGrp="1"/>
          </p:cNvSpPr>
          <p:nvPr>
            <p:ph type="body" sz="quarter" idx="11"/>
          </p:nvPr>
        </p:nvSpPr>
        <p:spPr/>
        <p:txBody>
          <a:bodyPr/>
          <a:lstStyle/>
          <a:p>
            <a:r>
              <a:rPr lang="es-ES_tradnl" dirty="0" smtClean="0"/>
              <a:t>03.b</a:t>
            </a:r>
            <a:endParaRPr lang="ca-ES" dirty="0"/>
          </a:p>
        </p:txBody>
      </p:sp>
      <p:sp>
        <p:nvSpPr>
          <p:cNvPr id="5" name="Contenidor de text 4"/>
          <p:cNvSpPr>
            <a:spLocks noGrp="1"/>
          </p:cNvSpPr>
          <p:nvPr>
            <p:ph type="body" sz="quarter" idx="12"/>
          </p:nvPr>
        </p:nvSpPr>
        <p:spPr/>
        <p:txBody>
          <a:bodyPr/>
          <a:lstStyle/>
          <a:p>
            <a:r>
              <a:rPr lang="ca-ES" dirty="0" smtClean="0"/>
              <a:t>Perspectiva Àrea Responsable</a:t>
            </a:r>
            <a:endParaRPr lang="ca-ES" dirty="0"/>
          </a:p>
        </p:txBody>
      </p:sp>
      <p:sp>
        <p:nvSpPr>
          <p:cNvPr id="8" name="Rectangle 7"/>
          <p:cNvSpPr/>
          <p:nvPr/>
        </p:nvSpPr>
        <p:spPr>
          <a:xfrm>
            <a:off x="992560" y="1668150"/>
            <a:ext cx="5112568" cy="492443"/>
          </a:xfrm>
          <a:prstGeom prst="rect">
            <a:avLst/>
          </a:prstGeom>
        </p:spPr>
        <p:txBody>
          <a:bodyPr wrap="square">
            <a:spAutoFit/>
          </a:bodyPr>
          <a:lstStyle/>
          <a:p>
            <a:r>
              <a:rPr lang="ca-ES" sz="1300" dirty="0" smtClean="0">
                <a:latin typeface="+mj-lt"/>
              </a:rPr>
              <a:t>En el següent quadre es visualitza la distribució de la inversió prevista i liquidada de l’exercici 2015 en funció de l’àrea responsable:</a:t>
            </a:r>
            <a:endParaRPr lang="ca-ES" sz="1300" dirty="0">
              <a:latin typeface="+mj-lt"/>
            </a:endParaRPr>
          </a:p>
        </p:txBody>
      </p:sp>
      <p:sp>
        <p:nvSpPr>
          <p:cNvPr id="14" name="Rectangle 13"/>
          <p:cNvSpPr/>
          <p:nvPr/>
        </p:nvSpPr>
        <p:spPr>
          <a:xfrm>
            <a:off x="6714026" y="1988840"/>
            <a:ext cx="2952328" cy="1092607"/>
          </a:xfrm>
          <a:prstGeom prst="rect">
            <a:avLst/>
          </a:prstGeom>
        </p:spPr>
        <p:txBody>
          <a:bodyPr wrap="square">
            <a:spAutoFit/>
          </a:bodyPr>
          <a:lstStyle/>
          <a:p>
            <a:r>
              <a:rPr lang="ca-ES" sz="1300" dirty="0" smtClean="0">
                <a:latin typeface="+mj-lt"/>
              </a:rPr>
              <a:t>El gràfic que es mostra a continuació representa el % que cada àrea responsable ha invertit sobre el total liquidat de l’exercici (448,65 milions d’euros):</a:t>
            </a:r>
            <a:endParaRPr lang="ca-ES" sz="1300" dirty="0">
              <a:latin typeface="+mj-lt"/>
            </a:endParaRPr>
          </a:p>
        </p:txBody>
      </p:sp>
      <p:graphicFrame>
        <p:nvGraphicFramePr>
          <p:cNvPr id="9" name="Taula 8"/>
          <p:cNvGraphicFramePr>
            <a:graphicFrameLocks noGrp="1"/>
          </p:cNvGraphicFramePr>
          <p:nvPr>
            <p:extLst>
              <p:ext uri="{D42A27DB-BD31-4B8C-83A1-F6EECF244321}">
                <p14:modId xmlns:p14="http://schemas.microsoft.com/office/powerpoint/2010/main" val="4031885338"/>
              </p:ext>
            </p:extLst>
          </p:nvPr>
        </p:nvGraphicFramePr>
        <p:xfrm>
          <a:off x="995012" y="2586135"/>
          <a:ext cx="5105018" cy="2192258"/>
        </p:xfrm>
        <a:graphic>
          <a:graphicData uri="http://schemas.openxmlformats.org/drawingml/2006/table">
            <a:tbl>
              <a:tblPr/>
              <a:tblGrid>
                <a:gridCol w="1441166"/>
                <a:gridCol w="1003926"/>
                <a:gridCol w="1003926"/>
                <a:gridCol w="828000"/>
                <a:gridCol w="828000"/>
              </a:tblGrid>
              <a:tr h="763508">
                <a:tc>
                  <a:txBody>
                    <a:bodyPr/>
                    <a:lstStyle/>
                    <a:p>
                      <a:pPr algn="l" rtl="0" fontAlgn="ctr"/>
                      <a:r>
                        <a:rPr lang="ca-ES" sz="1000" b="1" i="0" u="none" strike="noStrike" dirty="0">
                          <a:solidFill>
                            <a:srgbClr val="FFFFFF"/>
                          </a:solidFill>
                          <a:effectLst/>
                          <a:latin typeface="Cambria" pitchFamily="18" charset="0"/>
                        </a:rPr>
                        <a:t>Àrea Responsable</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dirty="0" smtClean="0">
                          <a:solidFill>
                            <a:srgbClr val="FFFFFF"/>
                          </a:solidFill>
                          <a:effectLst/>
                          <a:latin typeface="Cambria" pitchFamily="18" charset="0"/>
                        </a:rPr>
                        <a:t>Crèdit </a:t>
                      </a:r>
                    </a:p>
                    <a:p>
                      <a:pPr algn="ctr" rtl="0" fontAlgn="ctr"/>
                      <a:r>
                        <a:rPr lang="ca-ES" sz="1000" b="1" i="0" u="none" strike="noStrike" dirty="0" smtClean="0">
                          <a:solidFill>
                            <a:srgbClr val="FFFFFF"/>
                          </a:solidFill>
                          <a:effectLst/>
                          <a:latin typeface="Cambria" pitchFamily="18" charset="0"/>
                        </a:rPr>
                        <a:t>definitiu</a:t>
                      </a:r>
                      <a:endParaRPr lang="ca-ES" sz="1000" b="1" i="0" u="none" strike="noStrike" dirty="0">
                        <a:solidFill>
                          <a:srgbClr val="FFFFFF"/>
                        </a:solidFill>
                        <a:effectLst/>
                        <a:latin typeface="Cambria" pitchFamily="18"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dirty="0" smtClean="0">
                          <a:solidFill>
                            <a:srgbClr val="FFFFFF"/>
                          </a:solidFill>
                          <a:effectLst/>
                          <a:latin typeface="Cambria" pitchFamily="18" charset="0"/>
                        </a:rPr>
                        <a:t>Liquidació</a:t>
                      </a:r>
                      <a:endParaRPr lang="ca-ES" sz="1000" b="1" i="0" u="none" strike="noStrike" dirty="0">
                        <a:solidFill>
                          <a:srgbClr val="FFFFFF"/>
                        </a:solidFill>
                        <a:effectLst/>
                        <a:latin typeface="Cambria" pitchFamily="18"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ca-ES" sz="1000" b="1" i="0" u="none" strike="noStrike" dirty="0">
                          <a:solidFill>
                            <a:srgbClr val="FFFFFF"/>
                          </a:solidFill>
                          <a:effectLst/>
                          <a:latin typeface="Cambria" pitchFamily="18" charset="0"/>
                        </a:rPr>
                        <a:t>% inversió executada per àrea </a:t>
                      </a:r>
                      <a:r>
                        <a:rPr lang="ca-ES" sz="1000" b="0" i="1" u="none" strike="noStrike" dirty="0">
                          <a:solidFill>
                            <a:srgbClr val="FFFFFF"/>
                          </a:solidFill>
                          <a:effectLst/>
                          <a:latin typeface="Cambria" pitchFamily="18" charset="0"/>
                        </a:rPr>
                        <a:t>(liquidació/crèdit definitiu)</a:t>
                      </a:r>
                      <a:endParaRPr lang="ca-ES" sz="1000" b="1" i="0" u="none" strike="noStrike" dirty="0">
                        <a:solidFill>
                          <a:srgbClr val="FFFFFF"/>
                        </a:solidFill>
                        <a:effectLst/>
                        <a:latin typeface="Cambria" pitchFamily="18"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c>
                  <a:txBody>
                    <a:bodyPr/>
                    <a:lstStyle/>
                    <a:p>
                      <a:pPr algn="ctr" rtl="0" fontAlgn="ctr"/>
                      <a:r>
                        <a:rPr lang="es-ES" sz="1000" b="1" i="0" u="none" strike="noStrike">
                          <a:solidFill>
                            <a:srgbClr val="FFFFFF"/>
                          </a:solidFill>
                          <a:effectLst/>
                          <a:latin typeface="Cambria" pitchFamily="18" charset="0"/>
                        </a:rPr>
                        <a:t>% invertit per àrea </a:t>
                      </a:r>
                      <a:r>
                        <a:rPr lang="es-ES" sz="1000" b="0" i="1" u="none" strike="noStrike">
                          <a:solidFill>
                            <a:srgbClr val="FFFFFF"/>
                          </a:solidFill>
                          <a:effectLst/>
                          <a:latin typeface="Cambria" pitchFamily="18" charset="0"/>
                        </a:rPr>
                        <a:t>(liquidació/total liquidació)</a:t>
                      </a:r>
                      <a:endParaRPr lang="es-ES" sz="1000" b="1" i="0" u="none" strike="noStrike">
                        <a:solidFill>
                          <a:srgbClr val="FFFFFF"/>
                        </a:solidFill>
                        <a:effectLst/>
                        <a:latin typeface="Cambria" pitchFamily="18"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31869B"/>
                    </a:solidFill>
                  </a:tcPr>
                </a:tc>
              </a:tr>
              <a:tr h="161925">
                <a:tc>
                  <a:txBody>
                    <a:bodyPr/>
                    <a:lstStyle/>
                    <a:p>
                      <a:pPr algn="l" fontAlgn="b"/>
                      <a:r>
                        <a:rPr lang="ca-ES" sz="1000" b="0" i="0" u="none" strike="noStrike" dirty="0">
                          <a:effectLst/>
                          <a:latin typeface="Cambria" pitchFamily="18" charset="0"/>
                        </a:rPr>
                        <a:t>Ecologia Urbana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231.433.406,75</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227.906.452,09</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98,48%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50,80%</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fontAlgn="b"/>
                      <a:r>
                        <a:rPr lang="ca-ES" sz="1000" b="0" i="0" u="none" strike="noStrike">
                          <a:effectLst/>
                          <a:latin typeface="Cambria" pitchFamily="18" charset="0"/>
                        </a:rPr>
                        <a:t>Presidència i Economia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64.190.754,85</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62.856.584,91</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97,92%</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14,01%</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fontAlgn="b"/>
                      <a:r>
                        <a:rPr lang="ca-ES" sz="1000" b="0" i="0" u="none" strike="noStrike">
                          <a:effectLst/>
                          <a:latin typeface="Cambria" pitchFamily="18" charset="0"/>
                        </a:rPr>
                        <a:t>Drets Socials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60.489.360,68</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57.184.433,01</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94,54%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12,75%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fontAlgn="b"/>
                      <a:r>
                        <a:rPr lang="ca-ES" sz="1000" b="0" i="0" u="none" strike="noStrike" dirty="0">
                          <a:effectLst/>
                          <a:latin typeface="Cambria" pitchFamily="18" charset="0"/>
                        </a:rPr>
                        <a:t>Drets de Ciutadania, Participació i Transparència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63.192.412,52</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56.273.711,56</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89,05%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12,54%</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fontAlgn="b"/>
                      <a:r>
                        <a:rPr lang="ca-ES" sz="1000" b="0" i="0" u="none" strike="noStrike">
                          <a:effectLst/>
                          <a:latin typeface="Cambria" pitchFamily="18" charset="0"/>
                        </a:rPr>
                        <a:t>Recursos</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38.667.551,67</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37.478.907,75</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96,93%</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8,35%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fontAlgn="b"/>
                      <a:r>
                        <a:rPr lang="ca-ES" sz="1000" b="0" i="0" u="none" strike="noStrike">
                          <a:effectLst/>
                          <a:latin typeface="Cambria" pitchFamily="18" charset="0"/>
                        </a:rPr>
                        <a:t>Seguretat i Prevenció</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6.972.803,65</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dirty="0">
                          <a:solidFill>
                            <a:srgbClr val="000000"/>
                          </a:solidFill>
                          <a:effectLst/>
                          <a:latin typeface="Cambria" pitchFamily="18" charset="0"/>
                        </a:rPr>
                        <a:t>6.950.469,54</a:t>
                      </a:r>
                    </a:p>
                  </a:txBody>
                  <a:tcPr marL="0" marR="3600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99,68%</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ca-ES" sz="1000" b="0" i="0" u="none" strike="noStrike">
                          <a:solidFill>
                            <a:srgbClr val="000000"/>
                          </a:solidFill>
                          <a:effectLst/>
                          <a:latin typeface="Cambria" pitchFamily="18" charset="0"/>
                        </a:rPr>
                        <a:t>1,55%</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1925">
                <a:tc>
                  <a:txBody>
                    <a:bodyPr/>
                    <a:lstStyle/>
                    <a:p>
                      <a:pPr algn="l" rtl="0" fontAlgn="b"/>
                      <a:r>
                        <a:rPr lang="ca-ES" sz="1000" b="1" i="0" u="none" strike="noStrike" dirty="0">
                          <a:solidFill>
                            <a:srgbClr val="FFFFFF"/>
                          </a:solidFill>
                          <a:effectLst/>
                          <a:latin typeface="Cambria" pitchFamily="18" charset="0"/>
                        </a:rPr>
                        <a:t>Total general</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3CDDD"/>
                    </a:solidFill>
                  </a:tcPr>
                </a:tc>
                <a:tc>
                  <a:txBody>
                    <a:bodyPr/>
                    <a:lstStyle/>
                    <a:p>
                      <a:pPr algn="r" rtl="0" fontAlgn="b"/>
                      <a:r>
                        <a:rPr lang="ca-ES" sz="1000" b="1" i="0" u="none" strike="noStrike" dirty="0">
                          <a:solidFill>
                            <a:srgbClr val="FFFFFF"/>
                          </a:solidFill>
                          <a:effectLst/>
                          <a:latin typeface="Cambria" pitchFamily="18" charset="0"/>
                        </a:rPr>
                        <a:t>464.946.290,12</a:t>
                      </a:r>
                    </a:p>
                  </a:txBody>
                  <a:tcPr marL="0" marR="36000" marT="0" marB="0" anchor="b">
                    <a:lnL>
                      <a:noFill/>
                    </a:lnL>
                    <a:lnR>
                      <a:noFill/>
                    </a:lnR>
                    <a:lnT w="6350" cap="flat" cmpd="sng" algn="ctr">
                      <a:solidFill>
                        <a:srgbClr val="000000"/>
                      </a:solidFill>
                      <a:prstDash val="dot"/>
                      <a:round/>
                      <a:headEnd type="none" w="med" len="med"/>
                      <a:tailEnd type="none" w="med" len="med"/>
                    </a:lnT>
                    <a:lnB>
                      <a:noFill/>
                    </a:lnB>
                    <a:solidFill>
                      <a:srgbClr val="93CDDD"/>
                    </a:solidFill>
                  </a:tcPr>
                </a:tc>
                <a:tc>
                  <a:txBody>
                    <a:bodyPr/>
                    <a:lstStyle/>
                    <a:p>
                      <a:pPr algn="r" rtl="0" fontAlgn="b"/>
                      <a:r>
                        <a:rPr lang="ca-ES" sz="1000" b="1" i="0" u="none" strike="noStrike" dirty="0">
                          <a:solidFill>
                            <a:srgbClr val="FFFFFF"/>
                          </a:solidFill>
                          <a:effectLst/>
                          <a:latin typeface="Cambria" pitchFamily="18" charset="0"/>
                        </a:rPr>
                        <a:t>448.650.558,86</a:t>
                      </a:r>
                    </a:p>
                  </a:txBody>
                  <a:tcPr marL="0" marR="36000" marT="0" marB="0" anchor="b">
                    <a:lnL>
                      <a:noFill/>
                    </a:lnL>
                    <a:lnR>
                      <a:noFill/>
                    </a:lnR>
                    <a:lnT w="6350" cap="flat" cmpd="sng" algn="ctr">
                      <a:solidFill>
                        <a:srgbClr val="000000"/>
                      </a:solidFill>
                      <a:prstDash val="dot"/>
                      <a:round/>
                      <a:headEnd type="none" w="med" len="med"/>
                      <a:tailEnd type="none" w="med" len="med"/>
                    </a:lnT>
                    <a:lnB>
                      <a:noFill/>
                    </a:lnB>
                    <a:solidFill>
                      <a:srgbClr val="93CDDD"/>
                    </a:solidFill>
                  </a:tcPr>
                </a:tc>
                <a:tc>
                  <a:txBody>
                    <a:bodyPr/>
                    <a:lstStyle/>
                    <a:p>
                      <a:pPr algn="r" rtl="0" fontAlgn="b"/>
                      <a:r>
                        <a:rPr lang="ca-ES" sz="1000" b="1" i="0" u="none" strike="noStrike" dirty="0">
                          <a:solidFill>
                            <a:srgbClr val="FFFFFF"/>
                          </a:solidFill>
                          <a:effectLst/>
                          <a:latin typeface="Cambria" pitchFamily="18" charset="0"/>
                        </a:rPr>
                        <a:t>96,50%</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3CDDD"/>
                    </a:solidFill>
                  </a:tcPr>
                </a:tc>
                <a:tc>
                  <a:txBody>
                    <a:bodyPr/>
                    <a:lstStyle/>
                    <a:p>
                      <a:pPr algn="r" rtl="0" fontAlgn="b"/>
                      <a:r>
                        <a:rPr lang="ca-ES" sz="1000" b="1" i="0" u="none" strike="noStrike" dirty="0">
                          <a:solidFill>
                            <a:srgbClr val="FFFFFF"/>
                          </a:solidFill>
                          <a:effectLst/>
                          <a:latin typeface="Cambria" pitchFamily="18" charset="0"/>
                        </a:rPr>
                        <a:t>100,00%</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93CDDD"/>
                    </a:solidFill>
                  </a:tcPr>
                </a:tc>
              </a:tr>
            </a:tbl>
          </a:graphicData>
        </a:graphic>
      </p:graphicFrame>
      <p:graphicFrame>
        <p:nvGraphicFramePr>
          <p:cNvPr id="18" name="Diagrama 17"/>
          <p:cNvGraphicFramePr/>
          <p:nvPr>
            <p:extLst>
              <p:ext uri="{D42A27DB-BD31-4B8C-83A1-F6EECF244321}">
                <p14:modId xmlns:p14="http://schemas.microsoft.com/office/powerpoint/2010/main" val="3002703541"/>
              </p:ext>
            </p:extLst>
          </p:nvPr>
        </p:nvGraphicFramePr>
        <p:xfrm>
          <a:off x="5927166" y="3429000"/>
          <a:ext cx="4460379" cy="2720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162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0"/>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5314" y="5488805"/>
            <a:ext cx="1165523" cy="749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ol 1"/>
          <p:cNvSpPr>
            <a:spLocks noGrp="1"/>
          </p:cNvSpPr>
          <p:nvPr>
            <p:ph type="title"/>
          </p:nvPr>
        </p:nvSpPr>
        <p:spPr/>
        <p:txBody>
          <a:bodyPr>
            <a:normAutofit fontScale="90000"/>
          </a:bodyPr>
          <a:lstStyle/>
          <a:p>
            <a:r>
              <a:rPr lang="ca-ES" dirty="0" smtClean="0"/>
              <a:t>Pressupost 2015: Execució despeses de capital</a:t>
            </a:r>
            <a:endParaRPr lang="ca-ES" dirty="0"/>
          </a:p>
        </p:txBody>
      </p:sp>
      <p:sp>
        <p:nvSpPr>
          <p:cNvPr id="3" name="Contenidor de número de diapositiva 2"/>
          <p:cNvSpPr>
            <a:spLocks noGrp="1"/>
          </p:cNvSpPr>
          <p:nvPr>
            <p:ph type="sldNum" sz="quarter" idx="10"/>
          </p:nvPr>
        </p:nvSpPr>
        <p:spPr>
          <a:xfrm>
            <a:off x="7164857" y="6294721"/>
            <a:ext cx="2311400" cy="365125"/>
          </a:xfrm>
        </p:spPr>
        <p:txBody>
          <a:bodyPr/>
          <a:lstStyle/>
          <a:p>
            <a:fld id="{A9A026BA-8EAF-4E45-964F-72984C4D082C}" type="slidenum">
              <a:rPr lang="ca-ES" smtClean="0"/>
              <a:t>16</a:t>
            </a:fld>
            <a:endParaRPr lang="ca-ES" dirty="0"/>
          </a:p>
        </p:txBody>
      </p:sp>
      <p:sp>
        <p:nvSpPr>
          <p:cNvPr id="4" name="Contenidor de text 3"/>
          <p:cNvSpPr>
            <a:spLocks noGrp="1"/>
          </p:cNvSpPr>
          <p:nvPr>
            <p:ph type="body" sz="quarter" idx="11"/>
          </p:nvPr>
        </p:nvSpPr>
        <p:spPr/>
        <p:txBody>
          <a:bodyPr/>
          <a:lstStyle/>
          <a:p>
            <a:r>
              <a:rPr lang="es-ES_tradnl" dirty="0" smtClean="0"/>
              <a:t>03.b</a:t>
            </a:r>
            <a:endParaRPr lang="ca-ES" dirty="0"/>
          </a:p>
        </p:txBody>
      </p:sp>
      <p:sp>
        <p:nvSpPr>
          <p:cNvPr id="5" name="Contenidor de text 4"/>
          <p:cNvSpPr>
            <a:spLocks noGrp="1"/>
          </p:cNvSpPr>
          <p:nvPr>
            <p:ph type="body" sz="quarter" idx="12"/>
          </p:nvPr>
        </p:nvSpPr>
        <p:spPr/>
        <p:txBody>
          <a:bodyPr/>
          <a:lstStyle/>
          <a:p>
            <a:r>
              <a:rPr lang="ca-ES" dirty="0"/>
              <a:t>Perspectiva Àmbit Territorial – Obres emblemàtiques </a:t>
            </a:r>
          </a:p>
        </p:txBody>
      </p:sp>
      <p:grpSp>
        <p:nvGrpSpPr>
          <p:cNvPr id="11" name="Agrupa 10"/>
          <p:cNvGrpSpPr/>
          <p:nvPr/>
        </p:nvGrpSpPr>
        <p:grpSpPr>
          <a:xfrm>
            <a:off x="2549512" y="1772816"/>
            <a:ext cx="5039586" cy="4153638"/>
            <a:chOff x="3800872" y="1916832"/>
            <a:chExt cx="4976479" cy="4360037"/>
          </a:xfrm>
        </p:grpSpPr>
        <p:pic>
          <p:nvPicPr>
            <p:cNvPr id="12" name="Imatge 24" descr="mapa_ciutat.gif"/>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3800872" y="1916832"/>
              <a:ext cx="4861191" cy="4360037"/>
            </a:xfrm>
            <a:prstGeom prst="rect">
              <a:avLst/>
            </a:prstGeom>
          </p:spPr>
        </p:pic>
        <p:sp>
          <p:nvSpPr>
            <p:cNvPr id="13" name="19 CuadroTexto"/>
            <p:cNvSpPr txBox="1"/>
            <p:nvPr/>
          </p:nvSpPr>
          <p:spPr>
            <a:xfrm>
              <a:off x="5889104" y="5085184"/>
              <a:ext cx="1198540" cy="775369"/>
            </a:xfrm>
            <a:prstGeom prst="rect">
              <a:avLst/>
            </a:prstGeom>
            <a:noFill/>
          </p:spPr>
          <p:txBody>
            <a:bodyPr wrap="square" rtlCol="0">
              <a:spAutoFit/>
            </a:bodyPr>
            <a:lstStyle/>
            <a:p>
              <a:pPr algn="ctr"/>
              <a:r>
                <a:rPr lang="ca-ES" sz="1100" b="1" dirty="0" smtClean="0"/>
                <a:t>33,23 </a:t>
              </a:r>
              <a:r>
                <a:rPr lang="ca-ES" sz="1100" b="1" dirty="0"/>
                <a:t>M€</a:t>
              </a:r>
            </a:p>
            <a:p>
              <a:pPr algn="ctr"/>
              <a:r>
                <a:rPr lang="ca-ES" sz="1100" b="1" dirty="0" smtClean="0"/>
                <a:t>47 </a:t>
              </a:r>
              <a:r>
                <a:rPr lang="ca-ES" sz="1100" b="1" dirty="0"/>
                <a:t>actuacions</a:t>
              </a:r>
            </a:p>
            <a:p>
              <a:pPr algn="ctr"/>
              <a:r>
                <a:rPr lang="ca-ES" sz="1000" b="1" dirty="0" smtClean="0"/>
                <a:t>Ciutat Vella (7,41%)</a:t>
              </a:r>
              <a:endParaRPr lang="ca-ES" sz="1000" b="1" dirty="0"/>
            </a:p>
          </p:txBody>
        </p:sp>
        <p:sp>
          <p:nvSpPr>
            <p:cNvPr id="15" name="15 CuadroTexto"/>
            <p:cNvSpPr txBox="1"/>
            <p:nvPr/>
          </p:nvSpPr>
          <p:spPr>
            <a:xfrm>
              <a:off x="5700304" y="4365607"/>
              <a:ext cx="1136450" cy="775369"/>
            </a:xfrm>
            <a:prstGeom prst="rect">
              <a:avLst/>
            </a:prstGeom>
            <a:noFill/>
          </p:spPr>
          <p:txBody>
            <a:bodyPr wrap="square" rtlCol="0">
              <a:spAutoFit/>
            </a:bodyPr>
            <a:lstStyle/>
            <a:p>
              <a:pPr algn="ctr"/>
              <a:r>
                <a:rPr lang="ca-ES" sz="1100" b="1" dirty="0" smtClean="0"/>
                <a:t>48,54 </a:t>
              </a:r>
              <a:r>
                <a:rPr lang="ca-ES" sz="1100" b="1" dirty="0"/>
                <a:t>M€</a:t>
              </a:r>
            </a:p>
            <a:p>
              <a:pPr algn="ctr"/>
              <a:r>
                <a:rPr lang="ca-ES" sz="1100" b="1" dirty="0" smtClean="0"/>
                <a:t>40 </a:t>
              </a:r>
              <a:r>
                <a:rPr lang="ca-ES" sz="1100" b="1" dirty="0"/>
                <a:t>actuacions</a:t>
              </a:r>
            </a:p>
            <a:p>
              <a:pPr algn="ctr"/>
              <a:r>
                <a:rPr lang="ca-ES" sz="1000" b="1" dirty="0" smtClean="0"/>
                <a:t>Eixample (10,82%)</a:t>
              </a:r>
              <a:endParaRPr lang="ca-ES" sz="1000" b="1" dirty="0"/>
            </a:p>
          </p:txBody>
        </p:sp>
        <p:sp>
          <p:nvSpPr>
            <p:cNvPr id="16" name="18 CuadroTexto"/>
            <p:cNvSpPr txBox="1"/>
            <p:nvPr/>
          </p:nvSpPr>
          <p:spPr>
            <a:xfrm>
              <a:off x="3969968" y="5167037"/>
              <a:ext cx="1479165" cy="613833"/>
            </a:xfrm>
            <a:prstGeom prst="rect">
              <a:avLst/>
            </a:prstGeom>
            <a:noFill/>
          </p:spPr>
          <p:txBody>
            <a:bodyPr wrap="square" rtlCol="0">
              <a:spAutoFit/>
            </a:bodyPr>
            <a:lstStyle/>
            <a:p>
              <a:pPr algn="ctr"/>
              <a:r>
                <a:rPr lang="ca-ES" sz="1100" b="1" dirty="0" smtClean="0"/>
                <a:t>43,38 </a:t>
              </a:r>
              <a:r>
                <a:rPr lang="ca-ES" sz="1100" b="1" dirty="0"/>
                <a:t>M€</a:t>
              </a:r>
            </a:p>
            <a:p>
              <a:pPr algn="ctr"/>
              <a:r>
                <a:rPr lang="ca-ES" sz="1100" b="1" dirty="0" smtClean="0"/>
                <a:t>57 actuacions</a:t>
              </a:r>
              <a:endParaRPr lang="ca-ES" sz="1100" b="1" dirty="0"/>
            </a:p>
            <a:p>
              <a:pPr algn="ctr"/>
              <a:r>
                <a:rPr lang="ca-ES" sz="1000" b="1" dirty="0" smtClean="0"/>
                <a:t>Sants-Montjuïc (9,67%)</a:t>
              </a:r>
              <a:endParaRPr lang="ca-ES" sz="1000" b="1" dirty="0"/>
            </a:p>
          </p:txBody>
        </p:sp>
        <p:sp>
          <p:nvSpPr>
            <p:cNvPr id="17" name="23 CuadroTexto"/>
            <p:cNvSpPr txBox="1"/>
            <p:nvPr/>
          </p:nvSpPr>
          <p:spPr>
            <a:xfrm>
              <a:off x="6105128" y="3789040"/>
              <a:ext cx="1063473" cy="629987"/>
            </a:xfrm>
            <a:prstGeom prst="rect">
              <a:avLst/>
            </a:prstGeom>
            <a:noFill/>
          </p:spPr>
          <p:txBody>
            <a:bodyPr wrap="square" rtlCol="0">
              <a:spAutoFit/>
            </a:bodyPr>
            <a:lstStyle/>
            <a:p>
              <a:pPr algn="ctr"/>
              <a:r>
                <a:rPr lang="ca-ES" sz="1100" b="1" dirty="0" smtClean="0"/>
                <a:t>23,38M</a:t>
              </a:r>
              <a:r>
                <a:rPr lang="ca-ES" sz="1100" b="1" dirty="0"/>
                <a:t>€</a:t>
              </a:r>
            </a:p>
            <a:p>
              <a:pPr algn="ctr"/>
              <a:r>
                <a:rPr lang="ca-ES" sz="1100" b="1" dirty="0" smtClean="0"/>
                <a:t>36 </a:t>
              </a:r>
              <a:r>
                <a:rPr lang="ca-ES" sz="1100" b="1" dirty="0"/>
                <a:t>actuacions</a:t>
              </a:r>
            </a:p>
            <a:p>
              <a:pPr algn="ctr"/>
              <a:r>
                <a:rPr lang="ca-ES" sz="1100" b="1" dirty="0" smtClean="0"/>
                <a:t>Gràcia (5,21%)</a:t>
              </a:r>
              <a:endParaRPr lang="ca-ES" sz="1100" b="1" dirty="0"/>
            </a:p>
          </p:txBody>
        </p:sp>
        <p:sp>
          <p:nvSpPr>
            <p:cNvPr id="20" name="25 CuadroTexto"/>
            <p:cNvSpPr txBox="1"/>
            <p:nvPr/>
          </p:nvSpPr>
          <p:spPr>
            <a:xfrm>
              <a:off x="7473280" y="2996952"/>
              <a:ext cx="1148528" cy="807675"/>
            </a:xfrm>
            <a:prstGeom prst="rect">
              <a:avLst/>
            </a:prstGeom>
            <a:noFill/>
          </p:spPr>
          <p:txBody>
            <a:bodyPr wrap="square" rtlCol="0">
              <a:spAutoFit/>
            </a:bodyPr>
            <a:lstStyle/>
            <a:p>
              <a:pPr algn="ctr"/>
              <a:r>
                <a:rPr lang="ca-ES" sz="1100" b="1" dirty="0" smtClean="0"/>
                <a:t>23,40M</a:t>
              </a:r>
              <a:r>
                <a:rPr lang="ca-ES" sz="1100" b="1" dirty="0"/>
                <a:t>€</a:t>
              </a:r>
            </a:p>
            <a:p>
              <a:pPr algn="ctr"/>
              <a:r>
                <a:rPr lang="ca-ES" sz="1100" b="1" dirty="0" smtClean="0"/>
                <a:t>49 </a:t>
              </a:r>
              <a:r>
                <a:rPr lang="ca-ES" sz="1100" b="1" dirty="0"/>
                <a:t>actuacions</a:t>
              </a:r>
            </a:p>
            <a:p>
              <a:pPr algn="ctr"/>
              <a:r>
                <a:rPr lang="ca-ES" sz="1100" b="1" dirty="0" smtClean="0"/>
                <a:t>Nou Barris (5,22%)</a:t>
              </a:r>
              <a:endParaRPr lang="ca-ES" sz="1100" b="1" dirty="0"/>
            </a:p>
          </p:txBody>
        </p:sp>
        <p:sp>
          <p:nvSpPr>
            <p:cNvPr id="21" name="26 CuadroTexto"/>
            <p:cNvSpPr txBox="1"/>
            <p:nvPr/>
          </p:nvSpPr>
          <p:spPr>
            <a:xfrm>
              <a:off x="7525282" y="3789040"/>
              <a:ext cx="1252069" cy="807675"/>
            </a:xfrm>
            <a:prstGeom prst="rect">
              <a:avLst/>
            </a:prstGeom>
            <a:noFill/>
          </p:spPr>
          <p:txBody>
            <a:bodyPr wrap="square" rtlCol="0">
              <a:spAutoFit/>
            </a:bodyPr>
            <a:lstStyle/>
            <a:p>
              <a:pPr algn="ctr"/>
              <a:r>
                <a:rPr lang="ca-ES" sz="1100" b="1" dirty="0" smtClean="0"/>
                <a:t>23,73M</a:t>
              </a:r>
              <a:r>
                <a:rPr lang="ca-ES" sz="1100" b="1" dirty="0"/>
                <a:t>€</a:t>
              </a:r>
            </a:p>
            <a:p>
              <a:pPr algn="ctr"/>
              <a:r>
                <a:rPr lang="ca-ES" sz="1100" b="1" dirty="0" smtClean="0"/>
                <a:t>52 </a:t>
              </a:r>
              <a:r>
                <a:rPr lang="ca-ES" sz="1100" b="1" dirty="0"/>
                <a:t>actuacions</a:t>
              </a:r>
            </a:p>
            <a:p>
              <a:pPr algn="ctr"/>
              <a:r>
                <a:rPr lang="ca-ES" sz="1100" b="1" dirty="0" smtClean="0"/>
                <a:t>Sant Andreu (5,29%)</a:t>
              </a:r>
              <a:endParaRPr lang="ca-ES" sz="1100" b="1" dirty="0"/>
            </a:p>
          </p:txBody>
        </p:sp>
        <p:sp>
          <p:nvSpPr>
            <p:cNvPr id="22" name="27 CuadroTexto"/>
            <p:cNvSpPr txBox="1"/>
            <p:nvPr/>
          </p:nvSpPr>
          <p:spPr>
            <a:xfrm>
              <a:off x="6825208" y="4797152"/>
              <a:ext cx="1218159" cy="807675"/>
            </a:xfrm>
            <a:prstGeom prst="rect">
              <a:avLst/>
            </a:prstGeom>
            <a:noFill/>
          </p:spPr>
          <p:txBody>
            <a:bodyPr wrap="square" rtlCol="0">
              <a:spAutoFit/>
            </a:bodyPr>
            <a:lstStyle/>
            <a:p>
              <a:pPr algn="ctr"/>
              <a:r>
                <a:rPr lang="ca-ES" sz="1100" b="1" dirty="0" smtClean="0"/>
                <a:t>56,89M€</a:t>
              </a:r>
              <a:endParaRPr lang="ca-ES" sz="1100" b="1" dirty="0"/>
            </a:p>
            <a:p>
              <a:pPr algn="ctr"/>
              <a:r>
                <a:rPr lang="ca-ES" sz="1100" b="1" dirty="0" smtClean="0"/>
                <a:t>53 </a:t>
              </a:r>
              <a:r>
                <a:rPr lang="ca-ES" sz="1100" b="1" dirty="0"/>
                <a:t>actuacions</a:t>
              </a:r>
            </a:p>
            <a:p>
              <a:pPr algn="ctr"/>
              <a:r>
                <a:rPr lang="ca-ES" sz="1100" b="1" dirty="0" smtClean="0"/>
                <a:t>Sant Martí (12,68%)</a:t>
              </a:r>
              <a:endParaRPr lang="ca-ES" sz="1100" b="1" dirty="0"/>
            </a:p>
          </p:txBody>
        </p:sp>
        <p:sp>
          <p:nvSpPr>
            <p:cNvPr id="23" name="20 CuadroTexto"/>
            <p:cNvSpPr txBox="1"/>
            <p:nvPr/>
          </p:nvSpPr>
          <p:spPr>
            <a:xfrm>
              <a:off x="4692192" y="3573519"/>
              <a:ext cx="1035121" cy="807675"/>
            </a:xfrm>
            <a:prstGeom prst="rect">
              <a:avLst/>
            </a:prstGeom>
            <a:noFill/>
          </p:spPr>
          <p:txBody>
            <a:bodyPr wrap="square" rtlCol="0">
              <a:spAutoFit/>
            </a:bodyPr>
            <a:lstStyle/>
            <a:p>
              <a:pPr algn="ctr"/>
              <a:r>
                <a:rPr lang="ca-ES" sz="1100" b="1" dirty="0" smtClean="0"/>
                <a:t>14,35M</a:t>
              </a:r>
              <a:r>
                <a:rPr lang="ca-ES" sz="1100" b="1" dirty="0"/>
                <a:t>€</a:t>
              </a:r>
            </a:p>
            <a:p>
              <a:pPr algn="ctr"/>
              <a:r>
                <a:rPr lang="ca-ES" sz="1100" b="1" dirty="0" smtClean="0"/>
                <a:t>17 </a:t>
              </a:r>
              <a:r>
                <a:rPr lang="ca-ES" sz="1100" b="1" dirty="0"/>
                <a:t>actuacions</a:t>
              </a:r>
            </a:p>
            <a:p>
              <a:pPr algn="ctr"/>
              <a:r>
                <a:rPr lang="ca-ES" sz="1100" b="1" dirty="0" smtClean="0"/>
                <a:t>les Corts (3,20%)</a:t>
              </a:r>
              <a:endParaRPr lang="ca-ES" sz="1100" b="1" dirty="0"/>
            </a:p>
          </p:txBody>
        </p:sp>
        <p:sp>
          <p:nvSpPr>
            <p:cNvPr id="24" name="21 CuadroTexto"/>
            <p:cNvSpPr txBox="1"/>
            <p:nvPr/>
          </p:nvSpPr>
          <p:spPr>
            <a:xfrm>
              <a:off x="5124240" y="2781431"/>
              <a:ext cx="1622795" cy="807675"/>
            </a:xfrm>
            <a:prstGeom prst="rect">
              <a:avLst/>
            </a:prstGeom>
            <a:noFill/>
          </p:spPr>
          <p:txBody>
            <a:bodyPr wrap="square" rtlCol="0">
              <a:spAutoFit/>
            </a:bodyPr>
            <a:lstStyle/>
            <a:p>
              <a:pPr algn="ctr"/>
              <a:r>
                <a:rPr lang="ca-ES" sz="1100" b="1" dirty="0" smtClean="0"/>
                <a:t>35,68M€</a:t>
              </a:r>
            </a:p>
            <a:p>
              <a:pPr algn="ctr"/>
              <a:r>
                <a:rPr lang="ca-ES" sz="1100" b="1" dirty="0" smtClean="0"/>
                <a:t>29 actuacions</a:t>
              </a:r>
            </a:p>
            <a:p>
              <a:pPr algn="ctr"/>
              <a:r>
                <a:rPr lang="ca-ES" sz="1100" b="1" dirty="0" smtClean="0"/>
                <a:t>Sarrià-Sant Gervasi (7,95%)</a:t>
              </a:r>
              <a:endParaRPr lang="ca-ES" sz="1100" b="1" dirty="0"/>
            </a:p>
          </p:txBody>
        </p:sp>
        <p:sp>
          <p:nvSpPr>
            <p:cNvPr id="25" name="22 CuadroTexto"/>
            <p:cNvSpPr txBox="1"/>
            <p:nvPr/>
          </p:nvSpPr>
          <p:spPr>
            <a:xfrm>
              <a:off x="6321152" y="2780928"/>
              <a:ext cx="1443273" cy="807675"/>
            </a:xfrm>
            <a:prstGeom prst="rect">
              <a:avLst/>
            </a:prstGeom>
            <a:noFill/>
          </p:spPr>
          <p:txBody>
            <a:bodyPr wrap="square" rtlCol="0">
              <a:spAutoFit/>
            </a:bodyPr>
            <a:lstStyle/>
            <a:p>
              <a:pPr algn="ctr"/>
              <a:r>
                <a:rPr lang="ca-ES" sz="1100" b="1" dirty="0" smtClean="0"/>
                <a:t>37,80M</a:t>
              </a:r>
              <a:r>
                <a:rPr lang="ca-ES" sz="1100" b="1" dirty="0"/>
                <a:t>€</a:t>
              </a:r>
            </a:p>
            <a:p>
              <a:pPr algn="ctr"/>
              <a:r>
                <a:rPr lang="ca-ES" sz="1100" b="1" dirty="0" smtClean="0"/>
                <a:t>40 </a:t>
              </a:r>
              <a:r>
                <a:rPr lang="ca-ES" sz="1100" b="1" dirty="0"/>
                <a:t>actuacions</a:t>
              </a:r>
            </a:p>
            <a:p>
              <a:pPr algn="ctr"/>
              <a:r>
                <a:rPr lang="ca-ES" sz="1100" b="1" dirty="0" smtClean="0"/>
                <a:t>Horta-</a:t>
              </a:r>
              <a:r>
                <a:rPr lang="ca-ES" sz="1100" b="1" dirty="0" err="1" smtClean="0"/>
                <a:t>Guinardó</a:t>
              </a:r>
              <a:r>
                <a:rPr lang="ca-ES" sz="1100" b="1" dirty="0" smtClean="0"/>
                <a:t> (8,43%)</a:t>
              </a:r>
              <a:endParaRPr lang="ca-ES" sz="1100" b="1" dirty="0"/>
            </a:p>
          </p:txBody>
        </p:sp>
      </p:grpSp>
      <p:pic>
        <p:nvPicPr>
          <p:cNvPr id="26" name="9 Imagen"/>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488" y="4073226"/>
            <a:ext cx="1011061"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QuadreDeText 26"/>
          <p:cNvSpPr txBox="1"/>
          <p:nvPr/>
        </p:nvSpPr>
        <p:spPr>
          <a:xfrm>
            <a:off x="3440832" y="5646990"/>
            <a:ext cx="2183061" cy="861774"/>
          </a:xfrm>
          <a:prstGeom prst="rect">
            <a:avLst/>
          </a:prstGeom>
          <a:noFill/>
        </p:spPr>
        <p:txBody>
          <a:bodyPr wrap="square" rtlCol="0">
            <a:spAutoFit/>
          </a:bodyPr>
          <a:lstStyle/>
          <a:p>
            <a:r>
              <a:rPr lang="ca-ES" sz="1400" b="1" dirty="0" smtClean="0">
                <a:solidFill>
                  <a:schemeClr val="accent5"/>
                </a:solidFill>
                <a:latin typeface="Arial Narrow" pitchFamily="34" charset="0"/>
              </a:rPr>
              <a:t>Ciutat Vella</a:t>
            </a:r>
          </a:p>
          <a:p>
            <a:pPr marL="85725" indent="-85725">
              <a:buFontTx/>
              <a:buChar char="-"/>
            </a:pPr>
            <a:r>
              <a:rPr lang="ca-ES" sz="900" dirty="0" smtClean="0">
                <a:latin typeface="Arial Narrow" pitchFamily="34" charset="0"/>
              </a:rPr>
              <a:t>Plaça Gardunya i Escola Massana</a:t>
            </a:r>
            <a:endParaRPr lang="fr-FR" sz="900" dirty="0" smtClean="0">
              <a:latin typeface="Arial Narrow" pitchFamily="34" charset="0"/>
            </a:endParaRPr>
          </a:p>
          <a:p>
            <a:pPr marL="85725" indent="-85725">
              <a:buFontTx/>
              <a:buChar char="-"/>
            </a:pPr>
            <a:r>
              <a:rPr lang="ca-ES" sz="900" dirty="0" smtClean="0">
                <a:latin typeface="Arial Narrow" pitchFamily="34" charset="0"/>
              </a:rPr>
              <a:t>Plaça Ramon Berenguer el Gran i entorns</a:t>
            </a:r>
          </a:p>
          <a:p>
            <a:pPr marL="85725" indent="-85725">
              <a:buFontTx/>
              <a:buChar char="-"/>
            </a:pPr>
            <a:r>
              <a:rPr lang="es-ES_tradnl" sz="900" dirty="0" err="1" smtClean="0">
                <a:latin typeface="Arial Narrow" pitchFamily="34" charset="0"/>
              </a:rPr>
              <a:t>Carrer</a:t>
            </a:r>
            <a:r>
              <a:rPr lang="es-ES_tradnl" sz="900" dirty="0" smtClean="0">
                <a:latin typeface="Arial Narrow" pitchFamily="34" charset="0"/>
              </a:rPr>
              <a:t> Sant </a:t>
            </a:r>
            <a:r>
              <a:rPr lang="es-ES_tradnl" sz="900" dirty="0" err="1" smtClean="0">
                <a:latin typeface="Arial Narrow" pitchFamily="34" charset="0"/>
              </a:rPr>
              <a:t>pere</a:t>
            </a:r>
            <a:r>
              <a:rPr lang="es-ES_tradnl" sz="900" dirty="0" smtClean="0">
                <a:latin typeface="Arial Narrow" pitchFamily="34" charset="0"/>
              </a:rPr>
              <a:t> </a:t>
            </a:r>
            <a:r>
              <a:rPr lang="es-ES_tradnl" sz="900" dirty="0" err="1" smtClean="0">
                <a:latin typeface="Arial Narrow" pitchFamily="34" charset="0"/>
              </a:rPr>
              <a:t>més</a:t>
            </a:r>
            <a:r>
              <a:rPr lang="es-ES_tradnl" sz="900" dirty="0" smtClean="0">
                <a:latin typeface="Arial Narrow" pitchFamily="34" charset="0"/>
              </a:rPr>
              <a:t> </a:t>
            </a:r>
            <a:r>
              <a:rPr lang="es-ES_tradnl" sz="900" dirty="0" err="1" smtClean="0">
                <a:latin typeface="Arial Narrow" pitchFamily="34" charset="0"/>
              </a:rPr>
              <a:t>Baix</a:t>
            </a:r>
            <a:endParaRPr lang="ca-ES" sz="900" dirty="0" smtClean="0">
              <a:latin typeface="Arial Narrow" pitchFamily="34" charset="0"/>
            </a:endParaRPr>
          </a:p>
        </p:txBody>
      </p:sp>
      <p:sp>
        <p:nvSpPr>
          <p:cNvPr id="28" name="QuadreDeText 27"/>
          <p:cNvSpPr txBox="1"/>
          <p:nvPr/>
        </p:nvSpPr>
        <p:spPr>
          <a:xfrm>
            <a:off x="1352600" y="3979960"/>
            <a:ext cx="2088232" cy="861774"/>
          </a:xfrm>
          <a:prstGeom prst="rect">
            <a:avLst/>
          </a:prstGeom>
          <a:noFill/>
        </p:spPr>
        <p:txBody>
          <a:bodyPr wrap="square" rtlCol="0">
            <a:spAutoFit/>
          </a:bodyPr>
          <a:lstStyle/>
          <a:p>
            <a:r>
              <a:rPr lang="ca-ES" sz="1400" b="1" dirty="0" smtClean="0">
                <a:solidFill>
                  <a:schemeClr val="accent5"/>
                </a:solidFill>
                <a:latin typeface="Arial Narrow" pitchFamily="34" charset="0"/>
              </a:rPr>
              <a:t>Eixample</a:t>
            </a:r>
          </a:p>
          <a:p>
            <a:pPr marL="85725" indent="-85725">
              <a:buFontTx/>
              <a:buChar char="-"/>
            </a:pPr>
            <a:r>
              <a:rPr lang="ca-ES" sz="900" dirty="0" smtClean="0">
                <a:latin typeface="Arial Narrow" pitchFamily="34" charset="0"/>
              </a:rPr>
              <a:t>Edifici Carrer Calàbria 66-78 </a:t>
            </a:r>
          </a:p>
          <a:p>
            <a:pPr marL="85725" indent="-85725">
              <a:buFontTx/>
              <a:buChar char="-"/>
            </a:pPr>
            <a:r>
              <a:rPr lang="ca-ES" sz="900" dirty="0" smtClean="0">
                <a:latin typeface="Arial Narrow" pitchFamily="34" charset="0"/>
              </a:rPr>
              <a:t>Mercat del Ninot</a:t>
            </a:r>
          </a:p>
          <a:p>
            <a:pPr marL="85725" indent="-85725">
              <a:buFontTx/>
              <a:buChar char="-"/>
            </a:pPr>
            <a:r>
              <a:rPr lang="ca-ES" sz="900" dirty="0" smtClean="0">
                <a:latin typeface="Arial Narrow" pitchFamily="34" charset="0"/>
              </a:rPr>
              <a:t>Avinguda Diagonal</a:t>
            </a:r>
          </a:p>
          <a:p>
            <a:pPr marL="85725" indent="-85725">
              <a:buFontTx/>
              <a:buChar char="-"/>
            </a:pPr>
            <a:r>
              <a:rPr lang="es-ES_tradnl" sz="900" dirty="0" err="1" smtClean="0">
                <a:latin typeface="Arial Narrow" pitchFamily="34" charset="0"/>
              </a:rPr>
              <a:t>Plaça</a:t>
            </a:r>
            <a:r>
              <a:rPr lang="es-ES_tradnl" sz="900" dirty="0" smtClean="0">
                <a:latin typeface="Arial Narrow" pitchFamily="34" charset="0"/>
              </a:rPr>
              <a:t> de les </a:t>
            </a:r>
            <a:r>
              <a:rPr lang="es-ES_tradnl" sz="900" dirty="0" err="1" smtClean="0">
                <a:latin typeface="Arial Narrow" pitchFamily="34" charset="0"/>
              </a:rPr>
              <a:t>Glòries</a:t>
            </a:r>
            <a:endParaRPr lang="ca-ES" sz="900" dirty="0" smtClean="0">
              <a:latin typeface="Arial Narrow" pitchFamily="34" charset="0"/>
            </a:endParaRPr>
          </a:p>
        </p:txBody>
      </p:sp>
      <p:sp>
        <p:nvSpPr>
          <p:cNvPr id="29" name="QuadreDeText 28"/>
          <p:cNvSpPr txBox="1"/>
          <p:nvPr/>
        </p:nvSpPr>
        <p:spPr>
          <a:xfrm>
            <a:off x="253872" y="5373290"/>
            <a:ext cx="1692000" cy="861774"/>
          </a:xfrm>
          <a:prstGeom prst="rect">
            <a:avLst/>
          </a:prstGeom>
          <a:noFill/>
        </p:spPr>
        <p:txBody>
          <a:bodyPr wrap="square" rtlCol="0">
            <a:spAutoFit/>
          </a:bodyPr>
          <a:lstStyle/>
          <a:p>
            <a:r>
              <a:rPr lang="ca-ES" sz="1400" b="1" dirty="0" smtClean="0">
                <a:solidFill>
                  <a:schemeClr val="accent5"/>
                </a:solidFill>
                <a:latin typeface="Arial Narrow" pitchFamily="34" charset="0"/>
              </a:rPr>
              <a:t>Sants-Montjuïc</a:t>
            </a:r>
          </a:p>
          <a:p>
            <a:pPr marL="85725" indent="-85725">
              <a:buFontTx/>
              <a:buChar char="-"/>
            </a:pPr>
            <a:r>
              <a:rPr lang="ca-ES" sz="900" dirty="0" smtClean="0">
                <a:latin typeface="Arial Narrow" pitchFamily="34" charset="0"/>
              </a:rPr>
              <a:t>Vies  </a:t>
            </a:r>
            <a:r>
              <a:rPr lang="ca-ES" sz="900" dirty="0">
                <a:latin typeface="Arial Narrow" pitchFamily="34" charset="0"/>
              </a:rPr>
              <a:t>de </a:t>
            </a:r>
            <a:r>
              <a:rPr lang="ca-ES" sz="900" dirty="0" smtClean="0">
                <a:latin typeface="Arial Narrow" pitchFamily="34" charset="0"/>
              </a:rPr>
              <a:t>Sants</a:t>
            </a:r>
          </a:p>
          <a:p>
            <a:pPr marL="85725" indent="-85725">
              <a:buFontTx/>
              <a:buChar char="-"/>
            </a:pPr>
            <a:r>
              <a:rPr lang="es-ES_tradnl" sz="900" dirty="0" err="1" smtClean="0">
                <a:latin typeface="Arial Narrow" pitchFamily="34" charset="0"/>
              </a:rPr>
              <a:t>Àmbit</a:t>
            </a:r>
            <a:r>
              <a:rPr lang="es-ES_tradnl" sz="900" dirty="0" smtClean="0">
                <a:latin typeface="Arial Narrow" pitchFamily="34" charset="0"/>
              </a:rPr>
              <a:t> Can </a:t>
            </a:r>
            <a:r>
              <a:rPr lang="es-ES_tradnl" sz="900" dirty="0" err="1" smtClean="0">
                <a:latin typeface="Arial Narrow" pitchFamily="34" charset="0"/>
              </a:rPr>
              <a:t>Batlló</a:t>
            </a:r>
            <a:endParaRPr lang="es-ES_tradnl" sz="900" dirty="0" smtClean="0">
              <a:latin typeface="Arial Narrow" pitchFamily="34" charset="0"/>
            </a:endParaRPr>
          </a:p>
          <a:p>
            <a:pPr marL="85725" indent="-85725">
              <a:buFontTx/>
              <a:buChar char="-"/>
            </a:pPr>
            <a:r>
              <a:rPr lang="es-ES_tradnl" sz="900" dirty="0" err="1" smtClean="0">
                <a:latin typeface="Arial Narrow" pitchFamily="34" charset="0"/>
              </a:rPr>
              <a:t>Plaça</a:t>
            </a:r>
            <a:r>
              <a:rPr lang="es-ES_tradnl" sz="900" dirty="0" smtClean="0">
                <a:latin typeface="Arial Narrow" pitchFamily="34" charset="0"/>
              </a:rPr>
              <a:t> Tres </a:t>
            </a:r>
            <a:r>
              <a:rPr lang="es-ES_tradnl" sz="900" dirty="0" err="1" smtClean="0">
                <a:latin typeface="Arial Narrow" pitchFamily="34" charset="0"/>
              </a:rPr>
              <a:t>Xemeneies</a:t>
            </a:r>
            <a:endParaRPr lang="ca-ES" sz="900" dirty="0">
              <a:latin typeface="Arial Narrow" pitchFamily="34" charset="0"/>
            </a:endParaRPr>
          </a:p>
          <a:p>
            <a:pPr marL="85725" indent="-85725">
              <a:buFontTx/>
              <a:buChar char="-"/>
            </a:pPr>
            <a:r>
              <a:rPr lang="ca-ES" sz="900" dirty="0" smtClean="0">
                <a:latin typeface="Arial Narrow" pitchFamily="34" charset="0"/>
              </a:rPr>
              <a:t>Edifici Lleialtat Santsenca</a:t>
            </a:r>
          </a:p>
        </p:txBody>
      </p:sp>
      <p:cxnSp>
        <p:nvCxnSpPr>
          <p:cNvPr id="30" name="Connector de fletxa recta 7"/>
          <p:cNvCxnSpPr/>
          <p:nvPr/>
        </p:nvCxnSpPr>
        <p:spPr>
          <a:xfrm>
            <a:off x="2864768" y="4437112"/>
            <a:ext cx="1800200" cy="0"/>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or de fletxa recta 34"/>
          <p:cNvCxnSpPr/>
          <p:nvPr/>
        </p:nvCxnSpPr>
        <p:spPr>
          <a:xfrm flipV="1">
            <a:off x="1871389" y="5301208"/>
            <a:ext cx="934742" cy="152727"/>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32" name="Connector de fletxa recta 37"/>
          <p:cNvCxnSpPr/>
          <p:nvPr/>
        </p:nvCxnSpPr>
        <p:spPr>
          <a:xfrm flipV="1">
            <a:off x="4664968" y="5517232"/>
            <a:ext cx="288032" cy="288032"/>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33" name="QuadreDeText 41"/>
          <p:cNvSpPr txBox="1"/>
          <p:nvPr/>
        </p:nvSpPr>
        <p:spPr>
          <a:xfrm>
            <a:off x="1411236" y="2809807"/>
            <a:ext cx="2029596" cy="861774"/>
          </a:xfrm>
          <a:prstGeom prst="rect">
            <a:avLst/>
          </a:prstGeom>
          <a:noFill/>
        </p:spPr>
        <p:txBody>
          <a:bodyPr wrap="square" rtlCol="0">
            <a:spAutoFit/>
          </a:bodyPr>
          <a:lstStyle/>
          <a:p>
            <a:r>
              <a:rPr lang="ca-ES" sz="1400" b="1" dirty="0">
                <a:solidFill>
                  <a:schemeClr val="accent5"/>
                </a:solidFill>
                <a:latin typeface="Arial Narrow" pitchFamily="34" charset="0"/>
              </a:rPr>
              <a:t>l</a:t>
            </a:r>
            <a:r>
              <a:rPr lang="ca-ES" sz="1400" b="1" dirty="0" smtClean="0">
                <a:solidFill>
                  <a:schemeClr val="accent5"/>
                </a:solidFill>
                <a:latin typeface="Arial Narrow" pitchFamily="34" charset="0"/>
              </a:rPr>
              <a:t>es Corts</a:t>
            </a:r>
          </a:p>
          <a:p>
            <a:pPr marL="85725" indent="-85725">
              <a:buFontTx/>
              <a:buChar char="-"/>
            </a:pPr>
            <a:r>
              <a:rPr lang="es-ES" sz="900" dirty="0" err="1" smtClean="0">
                <a:latin typeface="Arial Narrow" pitchFamily="34" charset="0"/>
              </a:rPr>
              <a:t>Avinguda</a:t>
            </a:r>
            <a:r>
              <a:rPr lang="es-ES" sz="900" dirty="0" smtClean="0">
                <a:latin typeface="Arial Narrow" pitchFamily="34" charset="0"/>
              </a:rPr>
              <a:t> Josep </a:t>
            </a:r>
            <a:r>
              <a:rPr lang="es-ES" sz="900" dirty="0" err="1" smtClean="0">
                <a:latin typeface="Arial Narrow" pitchFamily="34" charset="0"/>
              </a:rPr>
              <a:t>Tarradellas</a:t>
            </a:r>
            <a:endParaRPr lang="es-ES" sz="900" dirty="0" smtClean="0">
              <a:latin typeface="Arial Narrow" pitchFamily="34" charset="0"/>
            </a:endParaRPr>
          </a:p>
          <a:p>
            <a:pPr marL="85725" indent="-85725">
              <a:buFontTx/>
              <a:buChar char="-"/>
            </a:pPr>
            <a:r>
              <a:rPr lang="ca-ES" sz="900" dirty="0">
                <a:latin typeface="Arial Narrow" pitchFamily="34" charset="0"/>
              </a:rPr>
              <a:t>Biblioteca Comtes </a:t>
            </a:r>
            <a:r>
              <a:rPr lang="ca-ES" sz="900" dirty="0" smtClean="0">
                <a:latin typeface="Arial Narrow" pitchFamily="34" charset="0"/>
              </a:rPr>
              <a:t>Bell-lloc</a:t>
            </a:r>
          </a:p>
          <a:p>
            <a:pPr marL="85725" indent="-85725">
              <a:buFontTx/>
              <a:buChar char="-"/>
            </a:pPr>
            <a:r>
              <a:rPr lang="ca-ES" sz="900" dirty="0" smtClean="0">
                <a:latin typeface="Arial Narrow" pitchFamily="34" charset="0"/>
              </a:rPr>
              <a:t>Equipaments Cristalleries Planell</a:t>
            </a:r>
          </a:p>
          <a:p>
            <a:pPr marL="85725" indent="-85725">
              <a:buFontTx/>
              <a:buChar char="-"/>
            </a:pPr>
            <a:r>
              <a:rPr lang="es-ES_tradnl" sz="900" dirty="0" smtClean="0">
                <a:latin typeface="Arial Narrow" pitchFamily="34" charset="0"/>
              </a:rPr>
              <a:t>Centre </a:t>
            </a:r>
            <a:r>
              <a:rPr lang="es-ES_tradnl" sz="900" dirty="0" err="1" smtClean="0">
                <a:latin typeface="Arial Narrow" pitchFamily="34" charset="0"/>
              </a:rPr>
              <a:t>Cívic</a:t>
            </a:r>
            <a:r>
              <a:rPr lang="es-ES_tradnl" sz="900" dirty="0" smtClean="0">
                <a:latin typeface="Arial Narrow" pitchFamily="34" charset="0"/>
              </a:rPr>
              <a:t> Pere </a:t>
            </a:r>
            <a:r>
              <a:rPr lang="es-ES_tradnl" sz="900" dirty="0" err="1" smtClean="0">
                <a:latin typeface="Arial Narrow" pitchFamily="34" charset="0"/>
              </a:rPr>
              <a:t>Quart</a:t>
            </a:r>
            <a:endParaRPr lang="ca-ES" sz="900" dirty="0" smtClean="0">
              <a:latin typeface="Arial Narrow" pitchFamily="34" charset="0"/>
            </a:endParaRPr>
          </a:p>
        </p:txBody>
      </p:sp>
      <p:cxnSp>
        <p:nvCxnSpPr>
          <p:cNvPr id="34" name="Connector de fletxa recta 42"/>
          <p:cNvCxnSpPr/>
          <p:nvPr/>
        </p:nvCxnSpPr>
        <p:spPr>
          <a:xfrm>
            <a:off x="3224808" y="3240694"/>
            <a:ext cx="720080" cy="110383"/>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35" name="QuadreDeText 47"/>
          <p:cNvSpPr txBox="1"/>
          <p:nvPr/>
        </p:nvSpPr>
        <p:spPr>
          <a:xfrm>
            <a:off x="1356774" y="1723377"/>
            <a:ext cx="2112939" cy="861774"/>
          </a:xfrm>
          <a:prstGeom prst="rect">
            <a:avLst/>
          </a:prstGeom>
          <a:noFill/>
        </p:spPr>
        <p:txBody>
          <a:bodyPr wrap="square" rtlCol="0">
            <a:spAutoFit/>
          </a:bodyPr>
          <a:lstStyle/>
          <a:p>
            <a:r>
              <a:rPr lang="ca-ES" sz="1400" b="1" dirty="0" smtClean="0">
                <a:solidFill>
                  <a:schemeClr val="accent5"/>
                </a:solidFill>
                <a:latin typeface="Arial Narrow" pitchFamily="34" charset="0"/>
              </a:rPr>
              <a:t>Sarrià </a:t>
            </a:r>
            <a:r>
              <a:rPr lang="ca-ES" sz="1400" b="1" dirty="0">
                <a:solidFill>
                  <a:schemeClr val="accent5"/>
                </a:solidFill>
                <a:latin typeface="Arial Narrow" pitchFamily="34" charset="0"/>
              </a:rPr>
              <a:t>-</a:t>
            </a:r>
            <a:r>
              <a:rPr lang="ca-ES" sz="1400" b="1" dirty="0" smtClean="0">
                <a:solidFill>
                  <a:schemeClr val="accent5"/>
                </a:solidFill>
                <a:latin typeface="Arial Narrow" pitchFamily="34" charset="0"/>
              </a:rPr>
              <a:t> Sant Gervasi</a:t>
            </a:r>
          </a:p>
          <a:p>
            <a:pPr marL="85725" indent="-85725">
              <a:buFontTx/>
              <a:buChar char="-"/>
            </a:pPr>
            <a:r>
              <a:rPr lang="ca-ES" sz="900" dirty="0" smtClean="0">
                <a:latin typeface="Arial Narrow" pitchFamily="34" charset="0"/>
              </a:rPr>
              <a:t>Vores Via Augusta</a:t>
            </a:r>
          </a:p>
          <a:p>
            <a:pPr marL="85725" indent="-85725">
              <a:buFontTx/>
              <a:buChar char="-"/>
            </a:pPr>
            <a:r>
              <a:rPr lang="es-ES_tradnl" sz="900" dirty="0" err="1" smtClean="0">
                <a:latin typeface="Arial Narrow" pitchFamily="34" charset="0"/>
              </a:rPr>
              <a:t>Equipaments</a:t>
            </a:r>
            <a:r>
              <a:rPr lang="es-ES_tradnl" sz="900" dirty="0" smtClean="0">
                <a:latin typeface="Arial Narrow" pitchFamily="34" charset="0"/>
              </a:rPr>
              <a:t> </a:t>
            </a:r>
            <a:r>
              <a:rPr lang="es-ES_tradnl" sz="900" dirty="0" err="1" smtClean="0">
                <a:latin typeface="Arial Narrow" pitchFamily="34" charset="0"/>
              </a:rPr>
              <a:t>Vil·la</a:t>
            </a:r>
            <a:r>
              <a:rPr lang="es-ES_tradnl" sz="900" dirty="0" smtClean="0">
                <a:latin typeface="Arial Narrow" pitchFamily="34" charset="0"/>
              </a:rPr>
              <a:t> </a:t>
            </a:r>
            <a:r>
              <a:rPr lang="es-ES_tradnl" sz="900" dirty="0" err="1" smtClean="0">
                <a:latin typeface="Arial Narrow" pitchFamily="34" charset="0"/>
              </a:rPr>
              <a:t>Urània</a:t>
            </a:r>
            <a:endParaRPr lang="es-ES_tradnl" sz="900" dirty="0" smtClean="0">
              <a:latin typeface="Arial Narrow" pitchFamily="34" charset="0"/>
            </a:endParaRPr>
          </a:p>
          <a:p>
            <a:pPr marL="85725" indent="-85725">
              <a:buFontTx/>
              <a:buChar char="-"/>
            </a:pPr>
            <a:r>
              <a:rPr lang="es-ES_tradnl" sz="900" dirty="0" err="1" smtClean="0">
                <a:latin typeface="Arial Narrow" pitchFamily="34" charset="0"/>
              </a:rPr>
              <a:t>Museu</a:t>
            </a:r>
            <a:r>
              <a:rPr lang="es-ES_tradnl" sz="900" dirty="0" smtClean="0">
                <a:latin typeface="Arial Narrow" pitchFamily="34" charset="0"/>
              </a:rPr>
              <a:t> </a:t>
            </a:r>
            <a:r>
              <a:rPr lang="es-ES_tradnl" sz="900" dirty="0" err="1" smtClean="0">
                <a:latin typeface="Arial Narrow" pitchFamily="34" charset="0"/>
              </a:rPr>
              <a:t>Verdaguer</a:t>
            </a:r>
            <a:endParaRPr lang="es-ES_tradnl" sz="900" dirty="0" smtClean="0">
              <a:latin typeface="Arial Narrow" pitchFamily="34" charset="0"/>
            </a:endParaRPr>
          </a:p>
          <a:p>
            <a:pPr marL="85725" indent="-85725">
              <a:buFontTx/>
              <a:buChar char="-"/>
            </a:pPr>
            <a:r>
              <a:rPr lang="es-ES_tradnl" sz="900" dirty="0" err="1" smtClean="0">
                <a:latin typeface="Arial Narrow" pitchFamily="34" charset="0"/>
              </a:rPr>
              <a:t>Avinguda</a:t>
            </a:r>
            <a:r>
              <a:rPr lang="es-ES_tradnl" sz="900" dirty="0" smtClean="0">
                <a:latin typeface="Arial Narrow" pitchFamily="34" charset="0"/>
              </a:rPr>
              <a:t> Diagonal</a:t>
            </a:r>
            <a:endParaRPr lang="ca-ES" sz="900" dirty="0" smtClean="0">
              <a:latin typeface="Arial Narrow" pitchFamily="34" charset="0"/>
            </a:endParaRPr>
          </a:p>
        </p:txBody>
      </p:sp>
      <p:cxnSp>
        <p:nvCxnSpPr>
          <p:cNvPr id="36" name="Connector de fletxa recta 48"/>
          <p:cNvCxnSpPr/>
          <p:nvPr/>
        </p:nvCxnSpPr>
        <p:spPr>
          <a:xfrm>
            <a:off x="2995810" y="2126876"/>
            <a:ext cx="924801" cy="340024"/>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37" name="QuadreDeText 53"/>
          <p:cNvSpPr txBox="1"/>
          <p:nvPr/>
        </p:nvSpPr>
        <p:spPr>
          <a:xfrm>
            <a:off x="3894715" y="1566212"/>
            <a:ext cx="2024211" cy="1000274"/>
          </a:xfrm>
          <a:prstGeom prst="rect">
            <a:avLst/>
          </a:prstGeom>
          <a:noFill/>
        </p:spPr>
        <p:txBody>
          <a:bodyPr wrap="square" rtlCol="0">
            <a:spAutoFit/>
          </a:bodyPr>
          <a:lstStyle/>
          <a:p>
            <a:r>
              <a:rPr lang="ca-ES" sz="1400" b="1" dirty="0" smtClean="0">
                <a:solidFill>
                  <a:schemeClr val="accent5"/>
                </a:solidFill>
                <a:latin typeface="Arial Narrow" pitchFamily="34" charset="0"/>
              </a:rPr>
              <a:t>Gràcia</a:t>
            </a:r>
          </a:p>
          <a:p>
            <a:pPr marL="85725" indent="-85725">
              <a:buFontTx/>
              <a:buChar char="-"/>
            </a:pPr>
            <a:r>
              <a:rPr lang="ca-ES" sz="900" dirty="0" smtClean="0">
                <a:latin typeface="Arial Narrow" pitchFamily="34" charset="0"/>
              </a:rPr>
              <a:t>Equipament la </a:t>
            </a:r>
            <a:r>
              <a:rPr lang="ca-ES" sz="900" dirty="0" err="1" smtClean="0">
                <a:latin typeface="Arial Narrow" pitchFamily="34" charset="0"/>
              </a:rPr>
              <a:t>Sedeta</a:t>
            </a:r>
            <a:endParaRPr lang="ca-ES" sz="900" dirty="0" smtClean="0">
              <a:latin typeface="Arial Narrow" pitchFamily="34" charset="0"/>
            </a:endParaRPr>
          </a:p>
          <a:p>
            <a:pPr marL="85725" indent="-85725">
              <a:buFontTx/>
              <a:buChar char="-"/>
            </a:pPr>
            <a:r>
              <a:rPr lang="ca-ES" sz="900" dirty="0" smtClean="0">
                <a:latin typeface="Arial Narrow" pitchFamily="34" charset="0"/>
              </a:rPr>
              <a:t>Centre de Serveis Socials </a:t>
            </a:r>
          </a:p>
          <a:p>
            <a:r>
              <a:rPr lang="ca-ES" sz="900" dirty="0" smtClean="0">
                <a:latin typeface="Arial Narrow" pitchFamily="34" charset="0"/>
              </a:rPr>
              <a:t>   Camp d’en </a:t>
            </a:r>
            <a:r>
              <a:rPr lang="ca-ES" sz="900" dirty="0" err="1" smtClean="0">
                <a:latin typeface="Arial Narrow" pitchFamily="34" charset="0"/>
              </a:rPr>
              <a:t>Grassot</a:t>
            </a:r>
            <a:endParaRPr lang="ca-ES" sz="900" dirty="0" smtClean="0">
              <a:latin typeface="Arial Narrow" pitchFamily="34" charset="0"/>
            </a:endParaRPr>
          </a:p>
          <a:p>
            <a:pPr marL="85725" indent="-85725">
              <a:buFontTx/>
              <a:buChar char="-"/>
            </a:pPr>
            <a:r>
              <a:rPr lang="es-ES_tradnl" sz="900" dirty="0" err="1" smtClean="0">
                <a:latin typeface="Arial Narrow" pitchFamily="34" charset="0"/>
              </a:rPr>
              <a:t>Equipaments</a:t>
            </a:r>
            <a:r>
              <a:rPr lang="es-ES_tradnl" sz="900" dirty="0" smtClean="0">
                <a:latin typeface="Arial Narrow" pitchFamily="34" charset="0"/>
              </a:rPr>
              <a:t> </a:t>
            </a:r>
            <a:r>
              <a:rPr lang="es-ES_tradnl" sz="900" dirty="0" err="1" smtClean="0">
                <a:latin typeface="Arial Narrow" pitchFamily="34" charset="0"/>
              </a:rPr>
              <a:t>Univers</a:t>
            </a:r>
            <a:endParaRPr lang="es-ES_tradnl" sz="900" dirty="0" smtClean="0">
              <a:latin typeface="Arial Narrow" pitchFamily="34" charset="0"/>
            </a:endParaRPr>
          </a:p>
          <a:p>
            <a:pPr marL="85725" indent="-85725">
              <a:buFontTx/>
              <a:buChar char="-"/>
            </a:pPr>
            <a:r>
              <a:rPr lang="es-ES_tradnl" sz="900" dirty="0" err="1" smtClean="0">
                <a:latin typeface="Arial Narrow" pitchFamily="34" charset="0"/>
              </a:rPr>
              <a:t>Escola</a:t>
            </a:r>
            <a:r>
              <a:rPr lang="es-ES_tradnl" sz="900" dirty="0" smtClean="0">
                <a:latin typeface="Arial Narrow" pitchFamily="34" charset="0"/>
              </a:rPr>
              <a:t> </a:t>
            </a:r>
            <a:r>
              <a:rPr lang="es-ES_tradnl" sz="900" dirty="0" err="1" smtClean="0">
                <a:latin typeface="Arial Narrow" pitchFamily="34" charset="0"/>
              </a:rPr>
              <a:t>bresol</a:t>
            </a:r>
            <a:r>
              <a:rPr lang="es-ES_tradnl" sz="900" dirty="0" smtClean="0">
                <a:latin typeface="Arial Narrow" pitchFamily="34" charset="0"/>
              </a:rPr>
              <a:t> Escorial</a:t>
            </a:r>
            <a:endParaRPr lang="ca-ES" sz="900" dirty="0" smtClean="0">
              <a:latin typeface="Arial Narrow" pitchFamily="34" charset="0"/>
            </a:endParaRPr>
          </a:p>
        </p:txBody>
      </p:sp>
      <p:cxnSp>
        <p:nvCxnSpPr>
          <p:cNvPr id="38" name="Connector de fletxa recta 60"/>
          <p:cNvCxnSpPr/>
          <p:nvPr/>
        </p:nvCxnSpPr>
        <p:spPr>
          <a:xfrm>
            <a:off x="5313040" y="2466900"/>
            <a:ext cx="0" cy="1106116"/>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39" name="QuadreDeText 65"/>
          <p:cNvSpPr txBox="1"/>
          <p:nvPr/>
        </p:nvSpPr>
        <p:spPr>
          <a:xfrm>
            <a:off x="7432201" y="2855258"/>
            <a:ext cx="1553247" cy="861774"/>
          </a:xfrm>
          <a:prstGeom prst="rect">
            <a:avLst/>
          </a:prstGeom>
          <a:noFill/>
        </p:spPr>
        <p:txBody>
          <a:bodyPr wrap="square" rtlCol="0">
            <a:spAutoFit/>
          </a:bodyPr>
          <a:lstStyle/>
          <a:p>
            <a:r>
              <a:rPr lang="ca-ES" sz="1400" b="1" dirty="0" smtClean="0">
                <a:solidFill>
                  <a:schemeClr val="accent5"/>
                </a:solidFill>
                <a:latin typeface="Arial Narrow" pitchFamily="34" charset="0"/>
              </a:rPr>
              <a:t>Nou Barris</a:t>
            </a:r>
            <a:endParaRPr lang="ca-ES" sz="900" b="1" dirty="0" smtClean="0">
              <a:solidFill>
                <a:schemeClr val="accent5"/>
              </a:solidFill>
              <a:latin typeface="Arial Narrow" pitchFamily="34" charset="0"/>
            </a:endParaRPr>
          </a:p>
          <a:p>
            <a:pPr marL="85725" indent="-85725">
              <a:buFontTx/>
              <a:buChar char="-"/>
            </a:pPr>
            <a:r>
              <a:rPr lang="ca-ES" sz="900" dirty="0" smtClean="0">
                <a:latin typeface="Arial Narrow" pitchFamily="34" charset="0"/>
              </a:rPr>
              <a:t>Àmbit Trinitat Nova </a:t>
            </a:r>
          </a:p>
          <a:p>
            <a:pPr marL="85725" indent="-85725">
              <a:buFontTx/>
              <a:buChar char="-"/>
            </a:pPr>
            <a:r>
              <a:rPr lang="ca-ES" sz="900" dirty="0" smtClean="0">
                <a:latin typeface="Arial Narrow" pitchFamily="34" charset="0"/>
              </a:rPr>
              <a:t>Àmbit Cotxeres Borbó</a:t>
            </a:r>
          </a:p>
          <a:p>
            <a:pPr marL="85725" indent="-85725">
              <a:buFontTx/>
              <a:buChar char="-"/>
            </a:pPr>
            <a:r>
              <a:rPr lang="es-ES_tradnl" sz="900" dirty="0" err="1" smtClean="0">
                <a:latin typeface="Arial Narrow" pitchFamily="34" charset="0"/>
              </a:rPr>
              <a:t>Interiors</a:t>
            </a:r>
            <a:r>
              <a:rPr lang="es-ES_tradnl" sz="900" dirty="0" smtClean="0">
                <a:latin typeface="Arial Narrow" pitchFamily="34" charset="0"/>
              </a:rPr>
              <a:t> </a:t>
            </a:r>
            <a:r>
              <a:rPr lang="es-ES_tradnl" sz="900" dirty="0" err="1" smtClean="0">
                <a:latin typeface="Arial Narrow" pitchFamily="34" charset="0"/>
              </a:rPr>
              <a:t>Guineueta</a:t>
            </a:r>
            <a:endParaRPr lang="es-ES_tradnl" sz="900" dirty="0" smtClean="0">
              <a:latin typeface="Arial Narrow" pitchFamily="34" charset="0"/>
            </a:endParaRPr>
          </a:p>
          <a:p>
            <a:pPr marL="85725" indent="-85725">
              <a:buFontTx/>
              <a:buChar char="-"/>
            </a:pPr>
            <a:r>
              <a:rPr lang="es-ES_tradnl" sz="900" dirty="0" err="1" smtClean="0">
                <a:latin typeface="Arial Narrow" pitchFamily="34" charset="0"/>
              </a:rPr>
              <a:t>Plaça</a:t>
            </a:r>
            <a:r>
              <a:rPr lang="es-ES_tradnl" sz="900" dirty="0" smtClean="0">
                <a:latin typeface="Arial Narrow" pitchFamily="34" charset="0"/>
              </a:rPr>
              <a:t> </a:t>
            </a:r>
            <a:r>
              <a:rPr lang="es-ES_tradnl" sz="900" dirty="0" err="1" smtClean="0">
                <a:latin typeface="Arial Narrow" pitchFamily="34" charset="0"/>
              </a:rPr>
              <a:t>Alcúdia</a:t>
            </a:r>
            <a:endParaRPr lang="ca-ES" sz="900" dirty="0" smtClean="0">
              <a:latin typeface="Arial Narrow" pitchFamily="34" charset="0"/>
            </a:endParaRPr>
          </a:p>
        </p:txBody>
      </p:sp>
      <p:cxnSp>
        <p:nvCxnSpPr>
          <p:cNvPr id="40" name="Connector de fletxa recta 66"/>
          <p:cNvCxnSpPr/>
          <p:nvPr/>
        </p:nvCxnSpPr>
        <p:spPr>
          <a:xfrm flipH="1" flipV="1">
            <a:off x="7113240" y="3356992"/>
            <a:ext cx="359109" cy="144016"/>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41" name="QuadreDeText 69"/>
          <p:cNvSpPr txBox="1"/>
          <p:nvPr/>
        </p:nvSpPr>
        <p:spPr>
          <a:xfrm>
            <a:off x="7000153" y="1700808"/>
            <a:ext cx="1769271" cy="1000274"/>
          </a:xfrm>
          <a:prstGeom prst="rect">
            <a:avLst/>
          </a:prstGeom>
          <a:noFill/>
        </p:spPr>
        <p:txBody>
          <a:bodyPr wrap="square" rtlCol="0">
            <a:spAutoFit/>
          </a:bodyPr>
          <a:lstStyle/>
          <a:p>
            <a:r>
              <a:rPr lang="ca-ES" sz="1400" b="1" dirty="0" smtClean="0">
                <a:solidFill>
                  <a:schemeClr val="accent5"/>
                </a:solidFill>
                <a:latin typeface="Arial Narrow" pitchFamily="34" charset="0"/>
              </a:rPr>
              <a:t>Horta - Guinardó</a:t>
            </a:r>
          </a:p>
          <a:p>
            <a:pPr marL="85725" indent="-85725">
              <a:buFontTx/>
              <a:buChar char="-"/>
            </a:pPr>
            <a:r>
              <a:rPr lang="ca-ES" sz="900" dirty="0" smtClean="0">
                <a:latin typeface="Arial Narrow" pitchFamily="34" charset="0"/>
              </a:rPr>
              <a:t>Camp de futbol Sant Genis</a:t>
            </a:r>
          </a:p>
          <a:p>
            <a:pPr marL="85725" indent="-85725">
              <a:buFontTx/>
              <a:buChar char="-"/>
            </a:pPr>
            <a:r>
              <a:rPr lang="ca-ES" sz="900" dirty="0" smtClean="0">
                <a:latin typeface="Arial Narrow" pitchFamily="34" charset="0"/>
              </a:rPr>
              <a:t>Tres Turons</a:t>
            </a:r>
          </a:p>
          <a:p>
            <a:pPr marL="85725" indent="-85725">
              <a:buFontTx/>
              <a:buChar char="-"/>
            </a:pPr>
            <a:r>
              <a:rPr lang="es-ES_tradnl" sz="900" dirty="0" err="1" smtClean="0">
                <a:latin typeface="Arial Narrow" pitchFamily="34" charset="0"/>
              </a:rPr>
              <a:t>Masia</a:t>
            </a:r>
            <a:r>
              <a:rPr lang="es-ES_tradnl" sz="900" dirty="0" smtClean="0">
                <a:latin typeface="Arial Narrow" pitchFamily="34" charset="0"/>
              </a:rPr>
              <a:t> Can </a:t>
            </a:r>
            <a:r>
              <a:rPr lang="es-ES_tradnl" sz="900" dirty="0" err="1" smtClean="0">
                <a:latin typeface="Arial Narrow" pitchFamily="34" charset="0"/>
              </a:rPr>
              <a:t>Fargues</a:t>
            </a:r>
            <a:endParaRPr lang="es-ES_tradnl" sz="900" dirty="0" smtClean="0">
              <a:latin typeface="Arial Narrow" pitchFamily="34" charset="0"/>
            </a:endParaRPr>
          </a:p>
          <a:p>
            <a:pPr marL="85725" indent="-85725">
              <a:buFontTx/>
              <a:buChar char="-"/>
            </a:pPr>
            <a:r>
              <a:rPr lang="es-ES_tradnl" sz="900" dirty="0" smtClean="0">
                <a:latin typeface="Arial Narrow" pitchFamily="34" charset="0"/>
              </a:rPr>
              <a:t>Interior illa </a:t>
            </a:r>
            <a:r>
              <a:rPr lang="es-ES_tradnl" sz="900" dirty="0" err="1" smtClean="0">
                <a:latin typeface="Arial Narrow" pitchFamily="34" charset="0"/>
              </a:rPr>
              <a:t>carrer</a:t>
            </a:r>
            <a:r>
              <a:rPr lang="es-ES_tradnl" sz="900" dirty="0" smtClean="0">
                <a:latin typeface="Arial Narrow" pitchFamily="34" charset="0"/>
              </a:rPr>
              <a:t> </a:t>
            </a:r>
            <a:r>
              <a:rPr lang="es-ES_tradnl" sz="900" dirty="0" err="1" smtClean="0">
                <a:latin typeface="Arial Narrow" pitchFamily="34" charset="0"/>
              </a:rPr>
              <a:t>Sidó</a:t>
            </a:r>
            <a:r>
              <a:rPr lang="es-ES_tradnl" sz="900" dirty="0" smtClean="0">
                <a:latin typeface="Arial Narrow" pitchFamily="34" charset="0"/>
              </a:rPr>
              <a:t> i </a:t>
            </a:r>
            <a:r>
              <a:rPr lang="es-ES_tradnl" sz="900" dirty="0" err="1" smtClean="0">
                <a:latin typeface="Arial Narrow" pitchFamily="34" charset="0"/>
              </a:rPr>
              <a:t>carrer</a:t>
            </a:r>
            <a:r>
              <a:rPr lang="es-ES_tradnl" sz="900" dirty="0" smtClean="0">
                <a:latin typeface="Arial Narrow" pitchFamily="34" charset="0"/>
              </a:rPr>
              <a:t> </a:t>
            </a:r>
            <a:r>
              <a:rPr lang="es-ES_tradnl" sz="900" dirty="0" err="1" smtClean="0">
                <a:latin typeface="Arial Narrow" pitchFamily="34" charset="0"/>
              </a:rPr>
              <a:t>Lledoner</a:t>
            </a:r>
            <a:endParaRPr lang="ca-ES" sz="900" dirty="0" smtClean="0">
              <a:latin typeface="Arial Narrow" pitchFamily="34" charset="0"/>
            </a:endParaRPr>
          </a:p>
        </p:txBody>
      </p:sp>
      <p:cxnSp>
        <p:nvCxnSpPr>
          <p:cNvPr id="42" name="Connector de fletxa recta 73"/>
          <p:cNvCxnSpPr/>
          <p:nvPr/>
        </p:nvCxnSpPr>
        <p:spPr>
          <a:xfrm flipH="1">
            <a:off x="6268490" y="2336843"/>
            <a:ext cx="772743" cy="535143"/>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43" name="QuadreDeText 77"/>
          <p:cNvSpPr txBox="1"/>
          <p:nvPr/>
        </p:nvSpPr>
        <p:spPr>
          <a:xfrm>
            <a:off x="7113240" y="4300934"/>
            <a:ext cx="1749174" cy="1000274"/>
          </a:xfrm>
          <a:prstGeom prst="rect">
            <a:avLst/>
          </a:prstGeom>
          <a:noFill/>
        </p:spPr>
        <p:txBody>
          <a:bodyPr wrap="square" rtlCol="0">
            <a:spAutoFit/>
          </a:bodyPr>
          <a:lstStyle/>
          <a:p>
            <a:r>
              <a:rPr lang="ca-ES" sz="1400" b="1" dirty="0" smtClean="0">
                <a:solidFill>
                  <a:schemeClr val="accent5"/>
                </a:solidFill>
                <a:latin typeface="Arial Narrow" pitchFamily="34" charset="0"/>
              </a:rPr>
              <a:t>Sant Andreu</a:t>
            </a:r>
          </a:p>
          <a:p>
            <a:pPr marL="85725" indent="-85725">
              <a:buFontTx/>
              <a:buChar char="-"/>
            </a:pPr>
            <a:r>
              <a:rPr lang="ca-ES" sz="900" dirty="0" smtClean="0">
                <a:latin typeface="Arial Narrow" pitchFamily="34" charset="0"/>
              </a:rPr>
              <a:t>Can Fabra – Fabra i Coats</a:t>
            </a:r>
          </a:p>
          <a:p>
            <a:pPr marL="85725" indent="-85725">
              <a:buFontTx/>
              <a:buChar char="-"/>
            </a:pPr>
            <a:r>
              <a:rPr lang="es-ES_tradnl" sz="900" dirty="0" smtClean="0">
                <a:latin typeface="Arial Narrow" pitchFamily="34" charset="0"/>
              </a:rPr>
              <a:t>Casal de </a:t>
            </a:r>
            <a:r>
              <a:rPr lang="es-ES_tradnl" sz="900" dirty="0" err="1" smtClean="0">
                <a:latin typeface="Arial Narrow" pitchFamily="34" charset="0"/>
              </a:rPr>
              <a:t>barri</a:t>
            </a:r>
            <a:r>
              <a:rPr lang="es-ES_tradnl" sz="900" dirty="0" smtClean="0">
                <a:latin typeface="Arial Narrow" pitchFamily="34" charset="0"/>
              </a:rPr>
              <a:t> can </a:t>
            </a:r>
            <a:r>
              <a:rPr lang="es-ES_tradnl" sz="900" dirty="0" err="1" smtClean="0">
                <a:latin typeface="Arial Narrow" pitchFamily="34" charset="0"/>
              </a:rPr>
              <a:t>Portabella</a:t>
            </a:r>
            <a:endParaRPr lang="ca-ES" sz="900" dirty="0" smtClean="0">
              <a:latin typeface="Arial Narrow" pitchFamily="34" charset="0"/>
            </a:endParaRPr>
          </a:p>
          <a:p>
            <a:pPr marL="85725" indent="-85725">
              <a:buFontTx/>
              <a:buChar char="-"/>
            </a:pPr>
            <a:r>
              <a:rPr lang="ca-ES" sz="900" dirty="0" smtClean="0">
                <a:latin typeface="Arial Narrow" pitchFamily="34" charset="0"/>
              </a:rPr>
              <a:t>Centre cívic Baró de Viver</a:t>
            </a:r>
          </a:p>
          <a:p>
            <a:pPr marL="85725" indent="-85725">
              <a:buFontTx/>
              <a:buChar char="-"/>
            </a:pPr>
            <a:r>
              <a:rPr lang="es-ES_tradnl" sz="900" dirty="0" err="1" smtClean="0">
                <a:latin typeface="Arial Narrow" pitchFamily="34" charset="0"/>
              </a:rPr>
              <a:t>Casernes</a:t>
            </a:r>
            <a:r>
              <a:rPr lang="es-ES_tradnl" sz="900" dirty="0" smtClean="0">
                <a:latin typeface="Arial Narrow" pitchFamily="34" charset="0"/>
              </a:rPr>
              <a:t> de Sant Andreu</a:t>
            </a:r>
          </a:p>
          <a:p>
            <a:pPr marL="85725" indent="-85725">
              <a:buFontTx/>
              <a:buChar char="-"/>
            </a:pPr>
            <a:r>
              <a:rPr lang="es-ES_tradnl" sz="900" dirty="0" err="1" smtClean="0">
                <a:latin typeface="Arial Narrow" pitchFamily="34" charset="0"/>
              </a:rPr>
              <a:t>Canòdrom</a:t>
            </a:r>
            <a:r>
              <a:rPr lang="es-ES_tradnl" sz="900" dirty="0" smtClean="0">
                <a:latin typeface="Arial Narrow" pitchFamily="34" charset="0"/>
              </a:rPr>
              <a:t> Meridiana</a:t>
            </a:r>
            <a:endParaRPr lang="ca-ES" sz="900" dirty="0" smtClean="0">
              <a:latin typeface="Arial Narrow" pitchFamily="34" charset="0"/>
            </a:endParaRPr>
          </a:p>
        </p:txBody>
      </p:sp>
      <p:cxnSp>
        <p:nvCxnSpPr>
          <p:cNvPr id="44" name="Connector de fletxa recta 78"/>
          <p:cNvCxnSpPr/>
          <p:nvPr/>
        </p:nvCxnSpPr>
        <p:spPr>
          <a:xfrm flipH="1" flipV="1">
            <a:off x="6955124" y="4311231"/>
            <a:ext cx="190904" cy="341060"/>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45" name="QuadreDeText 80"/>
          <p:cNvSpPr txBox="1"/>
          <p:nvPr/>
        </p:nvSpPr>
        <p:spPr>
          <a:xfrm>
            <a:off x="6966848" y="5390038"/>
            <a:ext cx="2163219" cy="861774"/>
          </a:xfrm>
          <a:prstGeom prst="rect">
            <a:avLst/>
          </a:prstGeom>
          <a:noFill/>
        </p:spPr>
        <p:txBody>
          <a:bodyPr wrap="square" rtlCol="0">
            <a:spAutoFit/>
          </a:bodyPr>
          <a:lstStyle/>
          <a:p>
            <a:r>
              <a:rPr lang="ca-ES" sz="1400" b="1" dirty="0" smtClean="0">
                <a:solidFill>
                  <a:schemeClr val="accent5"/>
                </a:solidFill>
                <a:latin typeface="Arial Narrow" pitchFamily="34" charset="0"/>
              </a:rPr>
              <a:t>Sant Martí</a:t>
            </a:r>
          </a:p>
          <a:p>
            <a:pPr marL="85725" indent="-85725">
              <a:buFontTx/>
              <a:buChar char="-"/>
            </a:pPr>
            <a:r>
              <a:rPr lang="ca-ES" sz="900" dirty="0" smtClean="0">
                <a:latin typeface="Arial Narrow" pitchFamily="34" charset="0"/>
              </a:rPr>
              <a:t>Rambla del Poblenou</a:t>
            </a:r>
          </a:p>
          <a:p>
            <a:pPr marL="85725" indent="-85725">
              <a:buFontTx/>
              <a:buChar char="-"/>
            </a:pPr>
            <a:r>
              <a:rPr lang="es-ES_tradnl" sz="900" dirty="0" err="1" smtClean="0">
                <a:latin typeface="Arial Narrow" pitchFamily="34" charset="0"/>
              </a:rPr>
              <a:t>Escola</a:t>
            </a:r>
            <a:r>
              <a:rPr lang="es-ES_tradnl" sz="900" dirty="0" smtClean="0">
                <a:latin typeface="Arial Narrow" pitchFamily="34" charset="0"/>
              </a:rPr>
              <a:t> </a:t>
            </a:r>
            <a:r>
              <a:rPr lang="es-ES_tradnl" sz="900" dirty="0" err="1" smtClean="0">
                <a:latin typeface="Arial Narrow" pitchFamily="34" charset="0"/>
              </a:rPr>
              <a:t>l’Arc</a:t>
            </a:r>
            <a:r>
              <a:rPr lang="es-ES_tradnl" sz="900" dirty="0" smtClean="0">
                <a:latin typeface="Arial Narrow" pitchFamily="34" charset="0"/>
              </a:rPr>
              <a:t> de Sant Martí</a:t>
            </a:r>
          </a:p>
          <a:p>
            <a:pPr marL="85725" indent="-85725">
              <a:buFontTx/>
              <a:buChar char="-"/>
            </a:pPr>
            <a:r>
              <a:rPr lang="es-ES_tradnl" sz="900" dirty="0" err="1" smtClean="0">
                <a:latin typeface="Arial Narrow" pitchFamily="34" charset="0"/>
              </a:rPr>
              <a:t>Carrer</a:t>
            </a:r>
            <a:r>
              <a:rPr lang="es-ES_tradnl" sz="900" dirty="0" smtClean="0">
                <a:latin typeface="Arial Narrow" pitchFamily="34" charset="0"/>
              </a:rPr>
              <a:t> Selva de Mar</a:t>
            </a:r>
          </a:p>
          <a:p>
            <a:pPr marL="85725" indent="-85725">
              <a:buFontTx/>
              <a:buChar char="-"/>
            </a:pPr>
            <a:r>
              <a:rPr lang="es-ES_tradnl" sz="900" dirty="0" err="1" smtClean="0">
                <a:latin typeface="Arial Narrow" pitchFamily="34" charset="0"/>
              </a:rPr>
              <a:t>Plaça</a:t>
            </a:r>
            <a:r>
              <a:rPr lang="es-ES_tradnl" sz="900" dirty="0" smtClean="0">
                <a:latin typeface="Arial Narrow" pitchFamily="34" charset="0"/>
              </a:rPr>
              <a:t> de les </a:t>
            </a:r>
            <a:r>
              <a:rPr lang="es-ES_tradnl" sz="900" dirty="0" err="1" smtClean="0">
                <a:latin typeface="Arial Narrow" pitchFamily="34" charset="0"/>
              </a:rPr>
              <a:t>Glòries</a:t>
            </a:r>
            <a:endParaRPr lang="ca-ES" sz="900" dirty="0" smtClean="0">
              <a:latin typeface="Arial Narrow" pitchFamily="34" charset="0"/>
            </a:endParaRPr>
          </a:p>
        </p:txBody>
      </p:sp>
      <p:cxnSp>
        <p:nvCxnSpPr>
          <p:cNvPr id="46" name="Connector de fletxa recta 81"/>
          <p:cNvCxnSpPr/>
          <p:nvPr/>
        </p:nvCxnSpPr>
        <p:spPr>
          <a:xfrm flipH="1" flipV="1">
            <a:off x="6537176" y="5229200"/>
            <a:ext cx="387651" cy="351601"/>
          </a:xfrm>
          <a:prstGeom prst="straightConnector1">
            <a:avLst/>
          </a:prstGeom>
          <a:ln w="63500">
            <a:solidFill>
              <a:srgbClr val="00B0F0"/>
            </a:solidFill>
            <a:tailEnd type="stealth"/>
          </a:ln>
        </p:spPr>
        <p:style>
          <a:lnRef idx="1">
            <a:schemeClr val="accent1"/>
          </a:lnRef>
          <a:fillRef idx="0">
            <a:schemeClr val="accent1"/>
          </a:fillRef>
          <a:effectRef idx="0">
            <a:schemeClr val="accent1"/>
          </a:effectRef>
          <a:fontRef idx="minor">
            <a:schemeClr val="tx1"/>
          </a:fontRef>
        </p:style>
      </p:cxnSp>
      <p:pic>
        <p:nvPicPr>
          <p:cNvPr id="47" name="8 Imagen"/>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71389" y="5558414"/>
            <a:ext cx="934742" cy="656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 name="14 Imagen"/>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b="16180"/>
          <a:stretch/>
        </p:blipFill>
        <p:spPr>
          <a:xfrm>
            <a:off x="8862414" y="4475001"/>
            <a:ext cx="958161" cy="656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44488" y="2871986"/>
            <a:ext cx="955998" cy="846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3388" y="5661248"/>
            <a:ext cx="1099454" cy="547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descr="Z:\QUOTA\PATRIMONI I INVERSIONS\4- DS INVERSIONS\02-PROGRAMA D'INVERSIONS MUNICIPAL\03- PIM 2016-2019\0-MANDAT 2016-2019\01 FITXES pressupost 2016\02 Informació projectes\02 DCPiT\P.05.6010 Equipaments Vil·la Urània\vila-urania-2015-1.jpg"/>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6415" y="1779628"/>
            <a:ext cx="826401" cy="749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2" name="Picture 6" descr="http://governobert.bcn.cat/estrategiaifinances/sites/default/files/escola-bressol-univers-2015-1.jp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1808" y="1779628"/>
            <a:ext cx="1174236" cy="684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3" name="Picture 8" descr="http://governobert.bcn.cat/estrategiaifinances/sites/default/files/sido-i-lledoner-2015-3.jpg"/>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25408" y="2052029"/>
            <a:ext cx="985337" cy="65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4" name="Picture 9"/>
          <p:cNvPicPr>
            <a:picLocks noChangeAspect="1" noChangeArrowheads="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91140" y="2988031"/>
            <a:ext cx="972000" cy="7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32 CuadroTexto"/>
          <p:cNvSpPr txBox="1"/>
          <p:nvPr/>
        </p:nvSpPr>
        <p:spPr>
          <a:xfrm>
            <a:off x="1031733" y="6313240"/>
            <a:ext cx="8033455" cy="230832"/>
          </a:xfrm>
          <a:prstGeom prst="rect">
            <a:avLst/>
          </a:prstGeom>
          <a:noFill/>
        </p:spPr>
        <p:txBody>
          <a:bodyPr wrap="square" rtlCol="0">
            <a:spAutoFit/>
          </a:bodyPr>
          <a:lstStyle>
            <a:defPPr>
              <a:defRPr lang="es-ES"/>
            </a:defPPr>
            <a:lvl1pPr algn="just">
              <a:defRPr sz="1200">
                <a:latin typeface="Cambria" pitchFamily="18" charset="0"/>
              </a:defRPr>
            </a:lvl1pPr>
          </a:lstStyle>
          <a:p>
            <a:r>
              <a:rPr lang="ca-ES" sz="900" dirty="0" smtClean="0"/>
              <a:t>S’ha destinat un 23,37% de la inversió en </a:t>
            </a:r>
            <a:r>
              <a:rPr lang="ca-ES" sz="900" dirty="0"/>
              <a:t>projectes transversals de </a:t>
            </a:r>
            <a:r>
              <a:rPr lang="ca-ES" sz="900" dirty="0" smtClean="0"/>
              <a:t>Ciutat i </a:t>
            </a:r>
            <a:r>
              <a:rPr lang="ca-ES" sz="900" dirty="0"/>
              <a:t>un </a:t>
            </a:r>
            <a:r>
              <a:rPr lang="ca-ES" sz="900" dirty="0" smtClean="0"/>
              <a:t>0,76% </a:t>
            </a:r>
            <a:r>
              <a:rPr lang="ca-ES" sz="900" dirty="0"/>
              <a:t>en projectes </a:t>
            </a:r>
            <a:r>
              <a:rPr lang="ca-ES" sz="900" dirty="0" smtClean="0"/>
              <a:t>executats fora </a:t>
            </a:r>
            <a:r>
              <a:rPr lang="ca-ES" sz="900" dirty="0"/>
              <a:t>de l’àmbit de la ciutat de </a:t>
            </a:r>
            <a:r>
              <a:rPr lang="ca-ES" sz="900" dirty="0" smtClean="0"/>
              <a:t>Barcelona.</a:t>
            </a:r>
            <a:endParaRPr lang="ca-ES" sz="900" dirty="0"/>
          </a:p>
        </p:txBody>
      </p:sp>
    </p:spTree>
    <p:extLst>
      <p:ext uri="{BB962C8B-B14F-4D97-AF65-F5344CB8AC3E}">
        <p14:creationId xmlns:p14="http://schemas.microsoft.com/office/powerpoint/2010/main" val="346997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Execució despeses de capital</a:t>
            </a:r>
            <a:endParaRPr lang="ca-ES" dirty="0"/>
          </a:p>
        </p:txBody>
      </p:sp>
      <p:sp>
        <p:nvSpPr>
          <p:cNvPr id="3" name="Contenidor de número de diapositiva 2"/>
          <p:cNvSpPr>
            <a:spLocks noGrp="1"/>
          </p:cNvSpPr>
          <p:nvPr>
            <p:ph type="sldNum" sz="quarter" idx="10"/>
          </p:nvPr>
        </p:nvSpPr>
        <p:spPr>
          <a:xfrm>
            <a:off x="7113240" y="6310107"/>
            <a:ext cx="2311400" cy="365125"/>
          </a:xfrm>
        </p:spPr>
        <p:txBody>
          <a:bodyPr/>
          <a:lstStyle/>
          <a:p>
            <a:fld id="{A9A026BA-8EAF-4E45-964F-72984C4D082C}" type="slidenum">
              <a:rPr lang="ca-ES" smtClean="0"/>
              <a:t>17</a:t>
            </a:fld>
            <a:endParaRPr lang="ca-ES" dirty="0"/>
          </a:p>
        </p:txBody>
      </p:sp>
      <p:sp>
        <p:nvSpPr>
          <p:cNvPr id="4" name="Contenidor de text 3"/>
          <p:cNvSpPr>
            <a:spLocks noGrp="1"/>
          </p:cNvSpPr>
          <p:nvPr>
            <p:ph type="body" sz="quarter" idx="11"/>
          </p:nvPr>
        </p:nvSpPr>
        <p:spPr/>
        <p:txBody>
          <a:bodyPr/>
          <a:lstStyle/>
          <a:p>
            <a:r>
              <a:rPr lang="es-ES_tradnl" dirty="0" smtClean="0"/>
              <a:t>03.b</a:t>
            </a:r>
            <a:endParaRPr lang="ca-ES" dirty="0"/>
          </a:p>
        </p:txBody>
      </p:sp>
      <p:sp>
        <p:nvSpPr>
          <p:cNvPr id="5" name="Contenidor de text 4"/>
          <p:cNvSpPr>
            <a:spLocks noGrp="1"/>
          </p:cNvSpPr>
          <p:nvPr>
            <p:ph type="body" sz="quarter" idx="12"/>
          </p:nvPr>
        </p:nvSpPr>
        <p:spPr/>
        <p:txBody>
          <a:bodyPr/>
          <a:lstStyle/>
          <a:p>
            <a:r>
              <a:rPr lang="ca-ES" dirty="0" smtClean="0"/>
              <a:t>Mapa Ciutat</a:t>
            </a:r>
            <a:endParaRPr lang="ca-ES" dirty="0"/>
          </a:p>
        </p:txBody>
      </p:sp>
      <p:grpSp>
        <p:nvGrpSpPr>
          <p:cNvPr id="45" name="Agrupa 44"/>
          <p:cNvGrpSpPr/>
          <p:nvPr/>
        </p:nvGrpSpPr>
        <p:grpSpPr>
          <a:xfrm>
            <a:off x="1102490" y="1700808"/>
            <a:ext cx="8242998" cy="4384112"/>
            <a:chOff x="673520" y="1658944"/>
            <a:chExt cx="8242998" cy="4384112"/>
          </a:xfrm>
        </p:grpSpPr>
        <p:sp>
          <p:nvSpPr>
            <p:cNvPr id="67" name="Rectangle 16"/>
            <p:cNvSpPr/>
            <p:nvPr/>
          </p:nvSpPr>
          <p:spPr>
            <a:xfrm rot="16200000">
              <a:off x="207956" y="2473085"/>
              <a:ext cx="1306800" cy="35719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t>160,34 M€</a:t>
              </a:r>
              <a:endParaRPr lang="ca-ES" b="1" dirty="0"/>
            </a:p>
          </p:txBody>
        </p:sp>
        <p:sp>
          <p:nvSpPr>
            <p:cNvPr id="68" name="Rectangle 17"/>
            <p:cNvSpPr/>
            <p:nvPr/>
          </p:nvSpPr>
          <p:spPr>
            <a:xfrm rot="16200000">
              <a:off x="198716" y="3831189"/>
              <a:ext cx="1306800" cy="35719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t>221,39 M€</a:t>
              </a:r>
              <a:endParaRPr lang="ca-ES" b="1" dirty="0"/>
            </a:p>
          </p:txBody>
        </p:sp>
        <p:sp>
          <p:nvSpPr>
            <p:cNvPr id="69" name="Rectangle 18"/>
            <p:cNvSpPr/>
            <p:nvPr/>
          </p:nvSpPr>
          <p:spPr>
            <a:xfrm rot="16200000">
              <a:off x="198715" y="5209997"/>
              <a:ext cx="1306800" cy="35719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t>43,77 M€</a:t>
              </a:r>
              <a:endParaRPr lang="ca-ES" b="1" dirty="0"/>
            </a:p>
          </p:txBody>
        </p:sp>
        <p:sp>
          <p:nvSpPr>
            <p:cNvPr id="70" name="Rectangle 19"/>
            <p:cNvSpPr/>
            <p:nvPr/>
          </p:nvSpPr>
          <p:spPr>
            <a:xfrm>
              <a:off x="694480" y="1658944"/>
              <a:ext cx="8208000" cy="28575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b="1" dirty="0" smtClean="0">
                  <a:solidFill>
                    <a:schemeClr val="bg1"/>
                  </a:solidFill>
                </a:rPr>
                <a:t>Total                                                            448,65 M€</a:t>
              </a:r>
              <a:endParaRPr lang="ca-ES" b="1" dirty="0">
                <a:solidFill>
                  <a:schemeClr val="bg1"/>
                </a:solidFill>
              </a:endParaRPr>
            </a:p>
          </p:txBody>
        </p:sp>
        <p:sp>
          <p:nvSpPr>
            <p:cNvPr id="60" name="Rectangle 7"/>
            <p:cNvSpPr/>
            <p:nvPr/>
          </p:nvSpPr>
          <p:spPr>
            <a:xfrm>
              <a:off x="1074616" y="3366432"/>
              <a:ext cx="7841902" cy="1306800"/>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t"/>
            <a:lstStyle/>
            <a:p>
              <a:pPr algn="ctr">
                <a:lnSpc>
                  <a:spcPct val="115000"/>
                </a:lnSpc>
                <a:spcAft>
                  <a:spcPts val="0"/>
                </a:spcAft>
              </a:pPr>
              <a:r>
                <a:rPr lang="ca-ES" sz="1400" b="1" dirty="0" smtClean="0">
                  <a:solidFill>
                    <a:schemeClr val="accent5"/>
                  </a:solidFill>
                  <a:latin typeface="Arial Narrow" pitchFamily="34" charset="0"/>
                  <a:cs typeface="Arial" pitchFamily="34" charset="0"/>
                </a:rPr>
                <a:t>4. Hàbitat urbà</a:t>
              </a:r>
            </a:p>
            <a:p>
              <a:pPr algn="ctr">
                <a:lnSpc>
                  <a:spcPct val="115000"/>
                </a:lnSpc>
                <a:spcAft>
                  <a:spcPts val="0"/>
                </a:spcAft>
              </a:pPr>
              <a:r>
                <a:rPr lang="ca-ES" sz="1000" b="1" i="1" dirty="0" smtClean="0">
                  <a:solidFill>
                    <a:schemeClr val="tx1"/>
                  </a:solidFill>
                  <a:latin typeface="Arial Narrow" pitchFamily="34" charset="0"/>
                  <a:cs typeface="Arial" pitchFamily="34" charset="0"/>
                </a:rPr>
                <a:t>"Un nou model de ciutat saludable que integri plenament medi ambient, urbanisme, infraestructures i TIC“</a:t>
              </a:r>
            </a:p>
            <a:p>
              <a:pPr algn="ctr">
                <a:lnSpc>
                  <a:spcPct val="115000"/>
                </a:lnSpc>
                <a:spcAft>
                  <a:spcPts val="0"/>
                </a:spcAft>
              </a:pPr>
              <a:endParaRPr lang="ca-ES" sz="800" b="1" i="1" dirty="0" smtClean="0">
                <a:solidFill>
                  <a:schemeClr val="tx1"/>
                </a:solidFill>
                <a:latin typeface="Arial Narrow" pitchFamily="34" charset="0"/>
                <a:cs typeface="Arial" pitchFamily="34" charset="0"/>
              </a:endParaRPr>
            </a:p>
            <a:p>
              <a:pPr algn="ctr"/>
              <a:r>
                <a:rPr lang="ca-ES" sz="1500" b="1" dirty="0" smtClean="0">
                  <a:solidFill>
                    <a:srgbClr val="4F6228"/>
                  </a:solidFill>
                  <a:latin typeface="Arial Narrow" pitchFamily="34" charset="0"/>
                  <a:cs typeface="Arial" pitchFamily="34" charset="0"/>
                </a:rPr>
                <a:t>221,39 milions d’euros</a:t>
              </a:r>
            </a:p>
            <a:p>
              <a:pPr algn="ctr"/>
              <a:endParaRPr lang="ca-ES" sz="100" b="1" dirty="0" smtClean="0">
                <a:solidFill>
                  <a:srgbClr val="4F6228"/>
                </a:solidFill>
                <a:latin typeface="Arial Narrow" pitchFamily="34" charset="0"/>
                <a:cs typeface="Arial" pitchFamily="34" charset="0"/>
              </a:endParaRPr>
            </a:p>
            <a:p>
              <a:pPr algn="ctr"/>
              <a:r>
                <a:rPr lang="ca-ES" sz="1500" b="1" dirty="0" smtClean="0">
                  <a:solidFill>
                    <a:srgbClr val="4F6228"/>
                  </a:solidFill>
                  <a:latin typeface="Arial Narrow" pitchFamily="34" charset="0"/>
                  <a:cs typeface="Arial" pitchFamily="34" charset="0"/>
                </a:rPr>
                <a:t>(49,35%)</a:t>
              </a:r>
              <a:endParaRPr lang="ca-ES" sz="1500" b="1" i="1" dirty="0" smtClean="0">
                <a:solidFill>
                  <a:srgbClr val="4F6228"/>
                </a:solidFill>
                <a:latin typeface="Arial Narrow" pitchFamily="34" charset="0"/>
                <a:cs typeface="Arial" pitchFamily="34" charset="0"/>
              </a:endParaRPr>
            </a:p>
            <a:p>
              <a:pPr algn="ctr">
                <a:lnSpc>
                  <a:spcPct val="115000"/>
                </a:lnSpc>
                <a:spcAft>
                  <a:spcPts val="0"/>
                </a:spcAft>
              </a:pPr>
              <a:endParaRPr lang="ca-ES" sz="1000" b="1" i="1" dirty="0" smtClean="0">
                <a:solidFill>
                  <a:schemeClr val="tx1"/>
                </a:solidFill>
                <a:latin typeface="Arial Narrow" pitchFamily="34" charset="0"/>
                <a:cs typeface="Arial" pitchFamily="34" charset="0"/>
              </a:endParaRPr>
            </a:p>
            <a:p>
              <a:pPr algn="ctr">
                <a:lnSpc>
                  <a:spcPct val="115000"/>
                </a:lnSpc>
                <a:spcAft>
                  <a:spcPts val="0"/>
                </a:spcAft>
              </a:pPr>
              <a:endParaRPr lang="ca-ES" sz="1000" b="1" i="1" dirty="0" smtClean="0">
                <a:solidFill>
                  <a:schemeClr val="tx1"/>
                </a:solidFill>
                <a:latin typeface="Arial Narrow" pitchFamily="34" charset="0"/>
                <a:cs typeface="Arial" pitchFamily="34" charset="0"/>
              </a:endParaRPr>
            </a:p>
          </p:txBody>
        </p:sp>
        <p:sp>
          <p:nvSpPr>
            <p:cNvPr id="61" name="Rectangle 8"/>
            <p:cNvSpPr/>
            <p:nvPr/>
          </p:nvSpPr>
          <p:spPr>
            <a:xfrm>
              <a:off x="1091634" y="4734624"/>
              <a:ext cx="2549030" cy="1305834"/>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t"/>
            <a:lstStyle/>
            <a:p>
              <a:pPr marL="342900" indent="-342900" algn="ctr"/>
              <a:r>
                <a:rPr lang="ca-ES" sz="1400" b="1" dirty="0" smtClean="0">
                  <a:solidFill>
                    <a:schemeClr val="accent5"/>
                  </a:solidFill>
                  <a:latin typeface="Arial Narrow" pitchFamily="34" charset="0"/>
                  <a:cs typeface="Arial" pitchFamily="34" charset="0"/>
                </a:rPr>
                <a:t>5. El pressupost</a:t>
              </a:r>
            </a:p>
            <a:p>
              <a:pPr marL="342900" indent="-342900" algn="ctr">
                <a:lnSpc>
                  <a:spcPct val="50000"/>
                </a:lnSpc>
              </a:pPr>
              <a:endParaRPr lang="ca-ES" sz="200" b="1" dirty="0" smtClean="0">
                <a:solidFill>
                  <a:schemeClr val="tx1"/>
                </a:solidFill>
                <a:latin typeface="Arial Narrow" pitchFamily="34" charset="0"/>
                <a:cs typeface="Arial" pitchFamily="34" charset="0"/>
              </a:endParaRPr>
            </a:p>
            <a:p>
              <a:pPr marL="342900" indent="-342900" algn="ctr"/>
              <a:r>
                <a:rPr lang="ca-ES" sz="1000" b="1" i="1" dirty="0" smtClean="0">
                  <a:solidFill>
                    <a:schemeClr val="tx1"/>
                  </a:solidFill>
                  <a:latin typeface="Arial Narrow"/>
                  <a:ea typeface="Arial Narrow"/>
                  <a:cs typeface="Times New Roman"/>
                </a:rPr>
                <a:t>“D’una cultura de la despesa a una cultura </a:t>
              </a:r>
            </a:p>
            <a:p>
              <a:pPr marL="342900" indent="-342900" algn="ctr"/>
              <a:r>
                <a:rPr lang="ca-ES" sz="1000" b="1" i="1" dirty="0" smtClean="0">
                  <a:solidFill>
                    <a:schemeClr val="tx1"/>
                  </a:solidFill>
                  <a:latin typeface="Arial Narrow"/>
                  <a:ea typeface="Arial Narrow"/>
                  <a:cs typeface="Times New Roman"/>
                </a:rPr>
                <a:t>del cost i priorització de resultats”</a:t>
              </a:r>
            </a:p>
            <a:p>
              <a:pPr marL="342900" indent="-342900" algn="ctr"/>
              <a:endParaRPr lang="ca-ES" sz="1000" b="1" dirty="0" smtClean="0">
                <a:solidFill>
                  <a:schemeClr val="tx1"/>
                </a:solidFill>
                <a:latin typeface="Arial Narrow"/>
                <a:ea typeface="Arial Narrow"/>
                <a:cs typeface="Times New Roman"/>
              </a:endParaRPr>
            </a:p>
            <a:p>
              <a:pPr algn="ctr"/>
              <a:r>
                <a:rPr lang="ca-ES" sz="1500" b="1" dirty="0" smtClean="0">
                  <a:solidFill>
                    <a:srgbClr val="4F6228"/>
                  </a:solidFill>
                  <a:latin typeface="Arial Narrow" pitchFamily="34" charset="0"/>
                  <a:cs typeface="Arial" pitchFamily="34" charset="0"/>
                </a:rPr>
                <a:t>26,89 milions d’euros</a:t>
              </a:r>
            </a:p>
            <a:p>
              <a:pPr algn="ctr"/>
              <a:endParaRPr lang="ca-ES" sz="100" b="1" dirty="0" smtClean="0">
                <a:solidFill>
                  <a:srgbClr val="4F6228"/>
                </a:solidFill>
                <a:latin typeface="Arial Narrow" pitchFamily="34" charset="0"/>
                <a:cs typeface="Arial" pitchFamily="34" charset="0"/>
              </a:endParaRPr>
            </a:p>
            <a:p>
              <a:pPr algn="ctr"/>
              <a:r>
                <a:rPr lang="ca-ES" sz="1500" b="1" dirty="0" smtClean="0">
                  <a:solidFill>
                    <a:srgbClr val="4F6228"/>
                  </a:solidFill>
                  <a:latin typeface="Arial Narrow" pitchFamily="34" charset="0"/>
                  <a:cs typeface="Arial" pitchFamily="34" charset="0"/>
                </a:rPr>
                <a:t>(5,99%)</a:t>
              </a:r>
              <a:endParaRPr lang="ca-ES" sz="1500" b="1" dirty="0" smtClean="0">
                <a:solidFill>
                  <a:srgbClr val="4F6228"/>
                </a:solidFill>
                <a:latin typeface="Arial Narrow"/>
                <a:ea typeface="Arial Narrow"/>
                <a:cs typeface="Times New Roman"/>
              </a:endParaRPr>
            </a:p>
            <a:p>
              <a:pPr marL="342900" indent="-342900" algn="ctr"/>
              <a:endParaRPr lang="ca-ES" sz="1200" b="1" dirty="0" smtClean="0">
                <a:solidFill>
                  <a:schemeClr val="tx1"/>
                </a:solidFill>
                <a:latin typeface="Arial Narrow" pitchFamily="34" charset="0"/>
                <a:cs typeface="Arial" pitchFamily="34" charset="0"/>
              </a:endParaRPr>
            </a:p>
          </p:txBody>
        </p:sp>
        <p:sp>
          <p:nvSpPr>
            <p:cNvPr id="63" name="Rectangle 10"/>
            <p:cNvSpPr/>
            <p:nvPr/>
          </p:nvSpPr>
          <p:spPr>
            <a:xfrm>
              <a:off x="3721204" y="4737222"/>
              <a:ext cx="2549030" cy="1305834"/>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Ins="72000" rtlCol="0" anchor="t"/>
            <a:lstStyle/>
            <a:p>
              <a:pPr algn="ctr">
                <a:spcAft>
                  <a:spcPts val="0"/>
                </a:spcAft>
              </a:pPr>
              <a:r>
                <a:rPr lang="ca-ES" sz="1400" b="1" dirty="0" smtClean="0">
                  <a:solidFill>
                    <a:schemeClr val="accent5"/>
                  </a:solidFill>
                  <a:latin typeface="Arial Narrow"/>
                  <a:ea typeface="Arial Narrow"/>
                  <a:cs typeface="Times New Roman"/>
                </a:rPr>
                <a:t>6. Govern, directius i </a:t>
              </a:r>
            </a:p>
            <a:p>
              <a:pPr algn="ctr">
                <a:spcAft>
                  <a:spcPts val="0"/>
                </a:spcAft>
              </a:pPr>
              <a:r>
                <a:rPr lang="ca-ES" sz="1400" b="1" dirty="0" smtClean="0">
                  <a:solidFill>
                    <a:schemeClr val="accent5"/>
                  </a:solidFill>
                  <a:latin typeface="Arial Narrow"/>
                  <a:ea typeface="Arial Narrow"/>
                  <a:cs typeface="Times New Roman"/>
                </a:rPr>
                <a:t>recursos humans</a:t>
              </a:r>
            </a:p>
            <a:p>
              <a:pPr algn="ctr">
                <a:lnSpc>
                  <a:spcPct val="50000"/>
                </a:lnSpc>
              </a:pPr>
              <a:endParaRPr lang="ca-ES" sz="200" b="1" dirty="0" smtClean="0">
                <a:solidFill>
                  <a:schemeClr val="tx1"/>
                </a:solidFill>
                <a:latin typeface="Arial Narrow"/>
                <a:ea typeface="Arial Narrow"/>
                <a:cs typeface="Times New Roman"/>
              </a:endParaRPr>
            </a:p>
            <a:p>
              <a:pPr algn="ctr"/>
              <a:r>
                <a:rPr lang="ca-ES" sz="1000" b="1" i="1" dirty="0" smtClean="0">
                  <a:solidFill>
                    <a:schemeClr val="tx1"/>
                  </a:solidFill>
                  <a:latin typeface="Arial Narrow"/>
                  <a:ea typeface="Arial Narrow"/>
                  <a:cs typeface="Times New Roman"/>
                </a:rPr>
                <a:t>“Institució competitiva, motivada, amb orgull de pertinença i orientada a la ciutadania</a:t>
              </a:r>
              <a:r>
                <a:rPr lang="ca-ES" sz="1200" b="1" i="1" dirty="0" smtClean="0">
                  <a:solidFill>
                    <a:schemeClr val="tx1"/>
                  </a:solidFill>
                  <a:latin typeface="Arial Narrow"/>
                  <a:ea typeface="Arial Narrow"/>
                  <a:cs typeface="Times New Roman"/>
                </a:rPr>
                <a:t>”</a:t>
              </a:r>
            </a:p>
            <a:p>
              <a:pPr algn="ctr"/>
              <a:r>
                <a:rPr lang="ca-ES" sz="1500" b="1" dirty="0" smtClean="0">
                  <a:solidFill>
                    <a:srgbClr val="4F6228"/>
                  </a:solidFill>
                  <a:latin typeface="Arial Narrow" pitchFamily="34" charset="0"/>
                  <a:cs typeface="Arial" pitchFamily="34" charset="0"/>
                </a:rPr>
                <a:t>0,0 milions d’euros</a:t>
              </a:r>
            </a:p>
            <a:p>
              <a:pPr algn="ctr"/>
              <a:endParaRPr lang="ca-ES" sz="100" b="1" dirty="0" smtClean="0">
                <a:solidFill>
                  <a:srgbClr val="4F6228"/>
                </a:solidFill>
                <a:latin typeface="Arial Narrow" pitchFamily="34" charset="0"/>
                <a:cs typeface="Arial" pitchFamily="34" charset="0"/>
              </a:endParaRPr>
            </a:p>
            <a:p>
              <a:pPr algn="ctr"/>
              <a:r>
                <a:rPr lang="ca-ES" sz="1500" b="1" dirty="0" smtClean="0">
                  <a:solidFill>
                    <a:srgbClr val="4F6228"/>
                  </a:solidFill>
                  <a:latin typeface="Arial Narrow" pitchFamily="34" charset="0"/>
                  <a:cs typeface="Arial" pitchFamily="34" charset="0"/>
                </a:rPr>
                <a:t>(0,0%)</a:t>
              </a:r>
              <a:endParaRPr lang="ca-ES" sz="1500" b="1" dirty="0" smtClean="0">
                <a:solidFill>
                  <a:srgbClr val="4F6228"/>
                </a:solidFill>
                <a:latin typeface="Arial Narrow"/>
                <a:ea typeface="Arial Narrow"/>
                <a:cs typeface="Times New Roman"/>
              </a:endParaRPr>
            </a:p>
            <a:p>
              <a:pPr algn="ctr"/>
              <a:endParaRPr lang="ca-ES" sz="1200" b="1" dirty="0" smtClean="0">
                <a:solidFill>
                  <a:schemeClr val="tx1"/>
                </a:solidFill>
                <a:latin typeface="Arial Narrow"/>
                <a:ea typeface="Arial Narrow"/>
                <a:cs typeface="Times New Roman"/>
              </a:endParaRPr>
            </a:p>
            <a:p>
              <a:pPr algn="ctr">
                <a:lnSpc>
                  <a:spcPct val="115000"/>
                </a:lnSpc>
                <a:spcAft>
                  <a:spcPts val="0"/>
                </a:spcAft>
              </a:pPr>
              <a:endParaRPr lang="ca-ES" sz="1200" b="1" dirty="0">
                <a:solidFill>
                  <a:schemeClr val="tx1"/>
                </a:solidFill>
                <a:latin typeface="Arial Narrow"/>
                <a:ea typeface="Arial Narrow"/>
                <a:cs typeface="Times New Roman"/>
              </a:endParaRPr>
            </a:p>
          </p:txBody>
        </p:sp>
        <p:sp>
          <p:nvSpPr>
            <p:cNvPr id="65" name="Rectangle 12"/>
            <p:cNvSpPr/>
            <p:nvPr/>
          </p:nvSpPr>
          <p:spPr>
            <a:xfrm>
              <a:off x="6344314" y="4734624"/>
              <a:ext cx="2549030" cy="1305834"/>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t"/>
            <a:lstStyle/>
            <a:p>
              <a:pPr algn="ctr">
                <a:lnSpc>
                  <a:spcPct val="115000"/>
                </a:lnSpc>
                <a:spcAft>
                  <a:spcPts val="0"/>
                </a:spcAft>
              </a:pPr>
              <a:r>
                <a:rPr lang="ca-ES" sz="1400" b="1" dirty="0" smtClean="0">
                  <a:solidFill>
                    <a:schemeClr val="accent5"/>
                  </a:solidFill>
                  <a:latin typeface="Arial Narrow"/>
                  <a:ea typeface="Arial Narrow"/>
                  <a:cs typeface="Times New Roman"/>
                </a:rPr>
                <a:t>7. El coneixement, la tecnologia, la innovació i la col·laboració</a:t>
              </a:r>
            </a:p>
            <a:p>
              <a:pPr algn="ctr">
                <a:lnSpc>
                  <a:spcPct val="50000"/>
                </a:lnSpc>
                <a:spcAft>
                  <a:spcPts val="0"/>
                </a:spcAft>
              </a:pPr>
              <a:endParaRPr lang="ca-ES" sz="200" b="1" dirty="0" smtClean="0">
                <a:solidFill>
                  <a:schemeClr val="tx1"/>
                </a:solidFill>
                <a:latin typeface="Arial Narrow"/>
                <a:ea typeface="Arial Narrow"/>
                <a:cs typeface="Times New Roman"/>
              </a:endParaRPr>
            </a:p>
            <a:p>
              <a:pPr algn="ctr"/>
              <a:r>
                <a:rPr lang="ca-ES" sz="1000" b="1" i="1" dirty="0" smtClean="0">
                  <a:solidFill>
                    <a:schemeClr val="tx1"/>
                  </a:solidFill>
                  <a:latin typeface="Arial Narrow"/>
                  <a:ea typeface="Arial Narrow"/>
                  <a:cs typeface="Times New Roman"/>
                </a:rPr>
                <a:t>“Barcelona, innovació oberta en gestió pública”</a:t>
              </a:r>
              <a:endParaRPr lang="ca-ES" sz="1400" b="1" dirty="0" smtClean="0">
                <a:solidFill>
                  <a:schemeClr val="tx1"/>
                </a:solidFill>
                <a:latin typeface="Arial Narrow"/>
                <a:ea typeface="Arial Narrow"/>
                <a:cs typeface="Times New Roman"/>
              </a:endParaRPr>
            </a:p>
            <a:p>
              <a:pPr algn="ctr"/>
              <a:r>
                <a:rPr lang="ca-ES" sz="1500" b="1" dirty="0" smtClean="0">
                  <a:solidFill>
                    <a:srgbClr val="4F6228"/>
                  </a:solidFill>
                  <a:latin typeface="Arial Narrow" pitchFamily="34" charset="0"/>
                  <a:cs typeface="Arial" pitchFamily="34" charset="0"/>
                </a:rPr>
                <a:t>16,88 milions d’euros</a:t>
              </a:r>
            </a:p>
            <a:p>
              <a:pPr algn="ctr"/>
              <a:endParaRPr lang="ca-ES" sz="100" b="1" dirty="0" smtClean="0">
                <a:solidFill>
                  <a:srgbClr val="4F6228"/>
                </a:solidFill>
                <a:latin typeface="Arial Narrow" pitchFamily="34" charset="0"/>
                <a:cs typeface="Arial" pitchFamily="34" charset="0"/>
              </a:endParaRPr>
            </a:p>
            <a:p>
              <a:pPr algn="ctr"/>
              <a:r>
                <a:rPr lang="ca-ES" sz="1500" b="1" dirty="0" smtClean="0">
                  <a:solidFill>
                    <a:srgbClr val="4F6228"/>
                  </a:solidFill>
                  <a:latin typeface="Arial Narrow" pitchFamily="34" charset="0"/>
                  <a:cs typeface="Arial" pitchFamily="34" charset="0"/>
                </a:rPr>
                <a:t>(3,76%)</a:t>
              </a:r>
              <a:endParaRPr lang="ca-ES" sz="1500" b="1" dirty="0" smtClean="0">
                <a:solidFill>
                  <a:srgbClr val="4F6228"/>
                </a:solidFill>
                <a:latin typeface="Arial Narrow"/>
                <a:ea typeface="Arial Narrow"/>
                <a:cs typeface="Times New Roman"/>
              </a:endParaRPr>
            </a:p>
            <a:p>
              <a:pPr algn="ctr"/>
              <a:endParaRPr lang="ca-ES" sz="1000" b="1" dirty="0" smtClean="0">
                <a:solidFill>
                  <a:schemeClr val="tx1"/>
                </a:solidFill>
                <a:latin typeface="Arial Narrow"/>
                <a:ea typeface="Arial Narrow"/>
                <a:cs typeface="Times New Roman"/>
              </a:endParaRPr>
            </a:p>
            <a:p>
              <a:pPr algn="ctr">
                <a:lnSpc>
                  <a:spcPct val="115000"/>
                </a:lnSpc>
                <a:spcAft>
                  <a:spcPts val="0"/>
                </a:spcAft>
              </a:pPr>
              <a:endParaRPr lang="ca-ES" sz="1200" b="1" dirty="0">
                <a:solidFill>
                  <a:schemeClr val="tx1"/>
                </a:solidFill>
                <a:latin typeface="Arial Narrow"/>
                <a:ea typeface="Arial Narrow"/>
                <a:cs typeface="Times New Roman"/>
              </a:endParaRPr>
            </a:p>
          </p:txBody>
        </p:sp>
        <p:sp>
          <p:nvSpPr>
            <p:cNvPr id="62" name="Rectangle 9"/>
            <p:cNvSpPr/>
            <p:nvPr/>
          </p:nvSpPr>
          <p:spPr>
            <a:xfrm>
              <a:off x="3704696" y="1998888"/>
              <a:ext cx="2556000" cy="1306800"/>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t"/>
            <a:lstStyle/>
            <a:p>
              <a:pPr algn="ctr"/>
              <a:r>
                <a:rPr lang="ca-ES" sz="1400" b="1" dirty="0" smtClean="0">
                  <a:solidFill>
                    <a:schemeClr val="accent5"/>
                  </a:solidFill>
                  <a:latin typeface="Arial Narrow" pitchFamily="34" charset="0"/>
                  <a:cs typeface="Arial" pitchFamily="34" charset="0"/>
                </a:rPr>
                <a:t>2. Entitats, associacions i agents esportius, socials i culturals</a:t>
              </a:r>
            </a:p>
            <a:p>
              <a:pPr marL="342900" indent="-342900" algn="ctr"/>
              <a:endParaRPr lang="ca-ES" sz="200" dirty="0" smtClean="0">
                <a:solidFill>
                  <a:schemeClr val="tx1"/>
                </a:solidFill>
                <a:latin typeface="Arial Narrow" pitchFamily="34" charset="0"/>
                <a:cs typeface="Arial" pitchFamily="34" charset="0"/>
              </a:endParaRPr>
            </a:p>
            <a:p>
              <a:pPr algn="ctr"/>
              <a:r>
                <a:rPr lang="ca-ES" sz="1000" b="1" i="1" dirty="0" smtClean="0">
                  <a:solidFill>
                    <a:schemeClr val="tx1"/>
                  </a:solidFill>
                  <a:latin typeface="Arial Narrow" pitchFamily="34" charset="0"/>
                  <a:cs typeface="Arial" pitchFamily="34" charset="0"/>
                </a:rPr>
                <a:t>“L’Ajuntament que coopera i participa </a:t>
              </a:r>
            </a:p>
            <a:p>
              <a:pPr algn="ctr"/>
              <a:r>
                <a:rPr lang="ca-ES" sz="1000" b="1" i="1" dirty="0" smtClean="0">
                  <a:solidFill>
                    <a:schemeClr val="tx1"/>
                  </a:solidFill>
                  <a:latin typeface="Arial Narrow" pitchFamily="34" charset="0"/>
                  <a:cs typeface="Arial" pitchFamily="34" charset="0"/>
                </a:rPr>
                <a:t>amb el teixit social”</a:t>
              </a:r>
            </a:p>
            <a:p>
              <a:pPr algn="ctr"/>
              <a:r>
                <a:rPr lang="ca-ES" sz="1500" b="1" dirty="0" smtClean="0">
                  <a:solidFill>
                    <a:srgbClr val="4F6228"/>
                  </a:solidFill>
                  <a:latin typeface="Arial Narrow" pitchFamily="34" charset="0"/>
                  <a:cs typeface="Arial" pitchFamily="34" charset="0"/>
                </a:rPr>
                <a:t>6,80 milions d’euros</a:t>
              </a:r>
            </a:p>
            <a:p>
              <a:pPr algn="ctr"/>
              <a:endParaRPr lang="ca-ES" sz="200" b="1" dirty="0" smtClean="0">
                <a:solidFill>
                  <a:srgbClr val="4F6228"/>
                </a:solidFill>
                <a:latin typeface="Arial Narrow" pitchFamily="34" charset="0"/>
                <a:cs typeface="Arial" pitchFamily="34" charset="0"/>
              </a:endParaRPr>
            </a:p>
            <a:p>
              <a:pPr algn="ctr"/>
              <a:r>
                <a:rPr lang="ca-ES" sz="1500" b="1" dirty="0" smtClean="0">
                  <a:solidFill>
                    <a:srgbClr val="4F6228"/>
                  </a:solidFill>
                  <a:latin typeface="Arial Narrow" pitchFamily="34" charset="0"/>
                  <a:cs typeface="Arial" pitchFamily="34" charset="0"/>
                </a:rPr>
                <a:t>(1,52%)</a:t>
              </a:r>
            </a:p>
            <a:p>
              <a:pPr algn="ctr"/>
              <a:endParaRPr lang="ca-ES" sz="1000" b="1" dirty="0" smtClean="0">
                <a:solidFill>
                  <a:schemeClr val="tx1"/>
                </a:solidFill>
                <a:latin typeface="Arial Narrow" pitchFamily="34" charset="0"/>
                <a:cs typeface="Arial" pitchFamily="34" charset="0"/>
              </a:endParaRPr>
            </a:p>
            <a:p>
              <a:pPr marL="342900" indent="-342900" algn="ctr"/>
              <a:endParaRPr lang="ca-ES" sz="1200" b="1" dirty="0" smtClean="0">
                <a:solidFill>
                  <a:schemeClr val="tx1"/>
                </a:solidFill>
                <a:latin typeface="Arial Narrow" pitchFamily="34" charset="0"/>
                <a:cs typeface="Arial" pitchFamily="34" charset="0"/>
              </a:endParaRPr>
            </a:p>
          </p:txBody>
        </p:sp>
        <p:sp>
          <p:nvSpPr>
            <p:cNvPr id="64" name="Rectangle 11"/>
            <p:cNvSpPr/>
            <p:nvPr/>
          </p:nvSpPr>
          <p:spPr>
            <a:xfrm>
              <a:off x="6342056" y="1998888"/>
              <a:ext cx="2557518" cy="1306800"/>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t"/>
            <a:lstStyle/>
            <a:p>
              <a:pPr algn="ctr"/>
              <a:r>
                <a:rPr lang="ca-ES" sz="1400" b="1" dirty="0" smtClean="0">
                  <a:solidFill>
                    <a:schemeClr val="accent5"/>
                  </a:solidFill>
                  <a:latin typeface="Arial Narrow" pitchFamily="34" charset="0"/>
                  <a:cs typeface="Arial" pitchFamily="34" charset="0"/>
                </a:rPr>
                <a:t>3. Agents econòmics i centres de coneixement</a:t>
              </a:r>
            </a:p>
            <a:p>
              <a:pPr marL="342900" indent="-342900" algn="ctr"/>
              <a:endParaRPr lang="ca-ES" sz="200" dirty="0" smtClean="0">
                <a:solidFill>
                  <a:schemeClr val="tx1"/>
                </a:solidFill>
                <a:latin typeface="Arial Narrow" pitchFamily="34" charset="0"/>
                <a:cs typeface="Arial" pitchFamily="34" charset="0"/>
              </a:endParaRPr>
            </a:p>
            <a:p>
              <a:pPr algn="ctr"/>
              <a:r>
                <a:rPr lang="ca-ES" sz="1000" b="1" i="1" dirty="0" smtClean="0">
                  <a:solidFill>
                    <a:schemeClr val="tx1"/>
                  </a:solidFill>
                  <a:latin typeface="Arial Narrow" pitchFamily="34" charset="0"/>
                  <a:cs typeface="Arial" pitchFamily="34" charset="0"/>
                </a:rPr>
                <a:t>“Economia que genera </a:t>
              </a:r>
            </a:p>
            <a:p>
              <a:pPr algn="ctr"/>
              <a:r>
                <a:rPr lang="ca-ES" sz="1000" b="1" i="1" dirty="0" smtClean="0">
                  <a:solidFill>
                    <a:schemeClr val="tx1"/>
                  </a:solidFill>
                  <a:latin typeface="Arial Narrow" pitchFamily="34" charset="0"/>
                  <a:cs typeface="Arial" pitchFamily="34" charset="0"/>
                </a:rPr>
                <a:t>oportunitats per a tothom”</a:t>
              </a:r>
              <a:endParaRPr lang="ca-ES" sz="400" b="1" i="1" dirty="0" smtClean="0">
                <a:solidFill>
                  <a:schemeClr val="tx1"/>
                </a:solidFill>
                <a:latin typeface="Arial Narrow" pitchFamily="34" charset="0"/>
                <a:cs typeface="Arial" pitchFamily="34" charset="0"/>
              </a:endParaRPr>
            </a:p>
            <a:p>
              <a:pPr algn="ctr"/>
              <a:r>
                <a:rPr lang="ca-ES" sz="1500" b="1" dirty="0" smtClean="0">
                  <a:solidFill>
                    <a:srgbClr val="4F6228"/>
                  </a:solidFill>
                  <a:latin typeface="Arial Narrow" pitchFamily="34" charset="0"/>
                  <a:cs typeface="Arial" pitchFamily="34" charset="0"/>
                </a:rPr>
                <a:t>32,10 milions d’euros</a:t>
              </a:r>
            </a:p>
            <a:p>
              <a:pPr algn="ctr"/>
              <a:endParaRPr lang="ca-ES" sz="100" b="1" dirty="0" smtClean="0">
                <a:solidFill>
                  <a:srgbClr val="4F6228"/>
                </a:solidFill>
                <a:latin typeface="Arial Narrow" pitchFamily="34" charset="0"/>
                <a:cs typeface="Arial" pitchFamily="34" charset="0"/>
              </a:endParaRPr>
            </a:p>
            <a:p>
              <a:pPr algn="ctr"/>
              <a:r>
                <a:rPr lang="ca-ES" sz="1500" b="1" dirty="0" smtClean="0">
                  <a:solidFill>
                    <a:srgbClr val="4F6228"/>
                  </a:solidFill>
                  <a:latin typeface="Arial Narrow" pitchFamily="34" charset="0"/>
                  <a:cs typeface="Arial" pitchFamily="34" charset="0"/>
                </a:rPr>
                <a:t>(7,16%)</a:t>
              </a:r>
            </a:p>
            <a:p>
              <a:pPr algn="ctr"/>
              <a:endParaRPr lang="ca-ES" sz="1000" b="1" dirty="0" smtClean="0">
                <a:solidFill>
                  <a:schemeClr val="tx1"/>
                </a:solidFill>
                <a:latin typeface="Arial Narrow" pitchFamily="34" charset="0"/>
                <a:cs typeface="Arial" pitchFamily="34" charset="0"/>
              </a:endParaRPr>
            </a:p>
            <a:p>
              <a:pPr marL="342900" indent="-342900" algn="ctr"/>
              <a:endParaRPr lang="ca-ES" sz="1200" dirty="0" smtClean="0">
                <a:solidFill>
                  <a:schemeClr val="tx1"/>
                </a:solidFill>
                <a:latin typeface="Arial Narrow" pitchFamily="34" charset="0"/>
                <a:cs typeface="Arial" pitchFamily="34" charset="0"/>
              </a:endParaRPr>
            </a:p>
          </p:txBody>
        </p:sp>
        <p:sp>
          <p:nvSpPr>
            <p:cNvPr id="66" name="Rectangle 9"/>
            <p:cNvSpPr/>
            <p:nvPr/>
          </p:nvSpPr>
          <p:spPr>
            <a:xfrm>
              <a:off x="1081586" y="2001950"/>
              <a:ext cx="2556000" cy="1306800"/>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t"/>
            <a:lstStyle/>
            <a:p>
              <a:pPr algn="ctr"/>
              <a:r>
                <a:rPr lang="ca-ES" sz="1400" b="1" dirty="0">
                  <a:solidFill>
                    <a:schemeClr val="accent5"/>
                  </a:solidFill>
                  <a:latin typeface="Arial Narrow" pitchFamily="34" charset="0"/>
                  <a:cs typeface="Arial" pitchFamily="34" charset="0"/>
                </a:rPr>
                <a:t>1</a:t>
              </a:r>
              <a:r>
                <a:rPr lang="ca-ES" sz="1400" b="1" dirty="0" smtClean="0">
                  <a:solidFill>
                    <a:schemeClr val="accent5"/>
                  </a:solidFill>
                  <a:latin typeface="Arial Narrow" pitchFamily="34" charset="0"/>
                  <a:cs typeface="Arial" pitchFamily="34" charset="0"/>
                </a:rPr>
                <a:t>. Persones i famílies</a:t>
              </a:r>
            </a:p>
            <a:p>
              <a:pPr marL="342900" indent="-342900" algn="ctr"/>
              <a:endParaRPr lang="ca-ES" sz="200" dirty="0" smtClean="0">
                <a:solidFill>
                  <a:schemeClr val="tx1"/>
                </a:solidFill>
                <a:latin typeface="Arial Narrow" pitchFamily="34" charset="0"/>
                <a:cs typeface="Arial" pitchFamily="34" charset="0"/>
              </a:endParaRPr>
            </a:p>
            <a:p>
              <a:pPr algn="ctr"/>
              <a:r>
                <a:rPr lang="ca-ES" sz="1000" b="1" i="1" dirty="0" smtClean="0">
                  <a:solidFill>
                    <a:schemeClr val="tx1"/>
                  </a:solidFill>
                  <a:latin typeface="Arial Narrow" pitchFamily="34" charset="0"/>
                  <a:cs typeface="Arial" pitchFamily="34" charset="0"/>
                </a:rPr>
                <a:t>“La ciutat preferida per viure amb seguretat, equitat i qualitat de vida”</a:t>
              </a:r>
            </a:p>
            <a:p>
              <a:pPr algn="ctr"/>
              <a:r>
                <a:rPr lang="ca-ES" sz="1500" b="1" dirty="0" smtClean="0">
                  <a:solidFill>
                    <a:schemeClr val="accent3">
                      <a:lumMod val="50000"/>
                    </a:schemeClr>
                  </a:solidFill>
                  <a:latin typeface="Arial Narrow" pitchFamily="34" charset="0"/>
                  <a:cs typeface="Arial" pitchFamily="34" charset="0"/>
                </a:rPr>
                <a:t>121,43 milions d’euros</a:t>
              </a:r>
            </a:p>
            <a:p>
              <a:pPr algn="ctr"/>
              <a:endParaRPr lang="ca-ES" sz="200" b="1" dirty="0" smtClean="0">
                <a:solidFill>
                  <a:schemeClr val="accent3">
                    <a:lumMod val="50000"/>
                  </a:schemeClr>
                </a:solidFill>
                <a:latin typeface="Arial Narrow" pitchFamily="34" charset="0"/>
                <a:cs typeface="Arial" pitchFamily="34" charset="0"/>
              </a:endParaRPr>
            </a:p>
            <a:p>
              <a:pPr algn="ctr"/>
              <a:r>
                <a:rPr lang="ca-ES" sz="1500" b="1" dirty="0" smtClean="0">
                  <a:solidFill>
                    <a:schemeClr val="accent3">
                      <a:lumMod val="50000"/>
                    </a:schemeClr>
                  </a:solidFill>
                  <a:latin typeface="Arial Narrow" pitchFamily="34" charset="0"/>
                  <a:cs typeface="Arial" pitchFamily="34" charset="0"/>
                </a:rPr>
                <a:t>(27,07%)</a:t>
              </a:r>
            </a:p>
            <a:p>
              <a:pPr algn="ctr"/>
              <a:endParaRPr lang="ca-ES" sz="1000" b="1" dirty="0" smtClean="0">
                <a:solidFill>
                  <a:schemeClr val="tx1"/>
                </a:solidFill>
                <a:latin typeface="Arial Narrow" pitchFamily="34" charset="0"/>
                <a:cs typeface="Arial" pitchFamily="34" charset="0"/>
              </a:endParaRPr>
            </a:p>
            <a:p>
              <a:pPr marL="342900" indent="-342900" algn="ctr"/>
              <a:endParaRPr lang="ca-ES" sz="1200" b="1" dirty="0" smtClean="0">
                <a:solidFill>
                  <a:schemeClr val="tx1"/>
                </a:solidFill>
                <a:latin typeface="Arial Narrow" pitchFamily="34" charset="0"/>
                <a:cs typeface="Arial" pitchFamily="34" charset="0"/>
              </a:endParaRPr>
            </a:p>
          </p:txBody>
        </p:sp>
      </p:grpSp>
      <p:sp>
        <p:nvSpPr>
          <p:cNvPr id="21" name="QuadreDeText 20"/>
          <p:cNvSpPr txBox="1"/>
          <p:nvPr/>
        </p:nvSpPr>
        <p:spPr>
          <a:xfrm>
            <a:off x="953359" y="6324327"/>
            <a:ext cx="7119987" cy="230832"/>
          </a:xfrm>
          <a:prstGeom prst="rect">
            <a:avLst/>
          </a:prstGeom>
          <a:noFill/>
        </p:spPr>
        <p:txBody>
          <a:bodyPr wrap="square" rtlCol="0">
            <a:spAutoFit/>
          </a:bodyPr>
          <a:lstStyle/>
          <a:p>
            <a:r>
              <a:rPr lang="ca-ES" sz="900" i="1" dirty="0" smtClean="0">
                <a:solidFill>
                  <a:prstClr val="black"/>
                </a:solidFill>
                <a:latin typeface="Cambria" pitchFamily="18" charset="0"/>
              </a:rPr>
              <a:t>(1) </a:t>
            </a:r>
            <a:r>
              <a:rPr lang="ca-ES" sz="900" dirty="0"/>
              <a:t>Hi ha </a:t>
            </a:r>
            <a:r>
              <a:rPr lang="ca-ES" sz="900" dirty="0" smtClean="0"/>
              <a:t>un import de 23,15M</a:t>
            </a:r>
            <a:r>
              <a:rPr lang="ca-ES" sz="900" dirty="0"/>
              <a:t>€ </a:t>
            </a:r>
            <a:r>
              <a:rPr lang="ca-ES" sz="900" dirty="0" smtClean="0"/>
              <a:t>no s’ha concretat </a:t>
            </a:r>
            <a:r>
              <a:rPr lang="ca-ES" sz="900" dirty="0"/>
              <a:t>cap objectiu </a:t>
            </a:r>
            <a:r>
              <a:rPr lang="ca-ES" sz="900" dirty="0" smtClean="0"/>
              <a:t>estratègic degut al canvi de criteris del nou govern</a:t>
            </a:r>
            <a:endParaRPr lang="ca-ES" sz="900" i="1" dirty="0">
              <a:solidFill>
                <a:prstClr val="black"/>
              </a:solidFill>
              <a:latin typeface="Cambria" pitchFamily="18" charset="0"/>
            </a:endParaRPr>
          </a:p>
        </p:txBody>
      </p:sp>
      <p:sp>
        <p:nvSpPr>
          <p:cNvPr id="22" name="QuadreDeText 21"/>
          <p:cNvSpPr txBox="1"/>
          <p:nvPr/>
        </p:nvSpPr>
        <p:spPr>
          <a:xfrm>
            <a:off x="6033120" y="1728268"/>
            <a:ext cx="374447" cy="230832"/>
          </a:xfrm>
          <a:prstGeom prst="rect">
            <a:avLst/>
          </a:prstGeom>
          <a:noFill/>
        </p:spPr>
        <p:txBody>
          <a:bodyPr wrap="square" rtlCol="0">
            <a:spAutoFit/>
          </a:bodyPr>
          <a:lstStyle/>
          <a:p>
            <a:r>
              <a:rPr lang="ca-ES" sz="900" i="1" dirty="0" smtClean="0">
                <a:solidFill>
                  <a:prstClr val="black"/>
                </a:solidFill>
                <a:latin typeface="Cambria" pitchFamily="18" charset="0"/>
              </a:rPr>
              <a:t>(1)</a:t>
            </a:r>
            <a:endParaRPr lang="ca-ES" sz="900" i="1" dirty="0">
              <a:solidFill>
                <a:prstClr val="black"/>
              </a:solidFill>
              <a:latin typeface="Cambria" pitchFamily="18" charset="0"/>
            </a:endParaRPr>
          </a:p>
        </p:txBody>
      </p:sp>
    </p:spTree>
    <p:extLst>
      <p:ext uri="{BB962C8B-B14F-4D97-AF65-F5344CB8AC3E}">
        <p14:creationId xmlns:p14="http://schemas.microsoft.com/office/powerpoint/2010/main" val="1621395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2061256" y="980728"/>
            <a:ext cx="7399784" cy="432048"/>
          </a:xfrm>
        </p:spPr>
        <p:txBody>
          <a:bodyPr>
            <a:normAutofit fontScale="90000"/>
          </a:bodyPr>
          <a:lstStyle/>
          <a:p>
            <a:r>
              <a:rPr lang="ca-ES" dirty="0" smtClean="0"/>
              <a:t>Pressupost 2015: Evolució despeses de capital dels darrers anys</a:t>
            </a:r>
            <a:endParaRPr lang="ca-ES" dirty="0"/>
          </a:p>
        </p:txBody>
      </p:sp>
      <p:sp>
        <p:nvSpPr>
          <p:cNvPr id="3" name="Contenidor de número de diapositiva 2"/>
          <p:cNvSpPr>
            <a:spLocks noGrp="1"/>
          </p:cNvSpPr>
          <p:nvPr>
            <p:ph type="sldNum" sz="quarter" idx="10"/>
          </p:nvPr>
        </p:nvSpPr>
        <p:spPr>
          <a:xfrm>
            <a:off x="7113240" y="6309320"/>
            <a:ext cx="2311400" cy="365125"/>
          </a:xfrm>
        </p:spPr>
        <p:txBody>
          <a:bodyPr/>
          <a:lstStyle/>
          <a:p>
            <a:fld id="{A9A026BA-8EAF-4E45-964F-72984C4D082C}" type="slidenum">
              <a:rPr lang="ca-ES" smtClean="0"/>
              <a:t>18</a:t>
            </a:fld>
            <a:endParaRPr lang="ca-ES"/>
          </a:p>
        </p:txBody>
      </p:sp>
      <p:sp>
        <p:nvSpPr>
          <p:cNvPr id="4" name="Contenidor de text 3"/>
          <p:cNvSpPr>
            <a:spLocks noGrp="1"/>
          </p:cNvSpPr>
          <p:nvPr>
            <p:ph type="body" sz="quarter" idx="11"/>
          </p:nvPr>
        </p:nvSpPr>
        <p:spPr/>
        <p:txBody>
          <a:bodyPr/>
          <a:lstStyle/>
          <a:p>
            <a:r>
              <a:rPr lang="es-ES_tradnl" dirty="0" smtClean="0"/>
              <a:t>03.c</a:t>
            </a:r>
            <a:endParaRPr lang="ca-ES" dirty="0"/>
          </a:p>
        </p:txBody>
      </p:sp>
      <p:sp>
        <p:nvSpPr>
          <p:cNvPr id="6" name="Rectangle 5"/>
          <p:cNvSpPr/>
          <p:nvPr/>
        </p:nvSpPr>
        <p:spPr>
          <a:xfrm>
            <a:off x="1064568" y="1640413"/>
            <a:ext cx="8137525" cy="492443"/>
          </a:xfrm>
          <a:prstGeom prst="rect">
            <a:avLst/>
          </a:prstGeom>
        </p:spPr>
        <p:txBody>
          <a:bodyPr wrap="square">
            <a:spAutoFit/>
          </a:bodyPr>
          <a:lstStyle/>
          <a:p>
            <a:r>
              <a:rPr lang="ca-ES" sz="1300" dirty="0" smtClean="0">
                <a:latin typeface="+mj-lt"/>
              </a:rPr>
              <a:t>En la següent taula es visualitza l’evolució, any a any, de la inversió prevista i la inversió liquidada dels diferents exercicis al finalitzar el primer trimestre.. </a:t>
            </a:r>
            <a:endParaRPr lang="ca-ES" sz="1300" dirty="0">
              <a:latin typeface="+mj-lt"/>
            </a:endParaRPr>
          </a:p>
        </p:txBody>
      </p:sp>
      <p:sp>
        <p:nvSpPr>
          <p:cNvPr id="13" name="QuadreDeText 12"/>
          <p:cNvSpPr txBox="1"/>
          <p:nvPr/>
        </p:nvSpPr>
        <p:spPr>
          <a:xfrm>
            <a:off x="1000670" y="6309320"/>
            <a:ext cx="7408714" cy="230832"/>
          </a:xfrm>
          <a:prstGeom prst="rect">
            <a:avLst/>
          </a:prstGeom>
          <a:noFill/>
        </p:spPr>
        <p:txBody>
          <a:bodyPr wrap="square" rtlCol="0">
            <a:spAutoFit/>
          </a:bodyPr>
          <a:lstStyle/>
          <a:p>
            <a:pPr algn="just"/>
            <a:r>
              <a:rPr lang="ca-ES" sz="900" i="1" dirty="0">
                <a:latin typeface="Cambria" pitchFamily="18" charset="0"/>
              </a:rPr>
              <a:t>Font: </a:t>
            </a:r>
            <a:r>
              <a:rPr lang="ca-ES" sz="900" i="1" dirty="0" smtClean="0">
                <a:latin typeface="Cambria" pitchFamily="18" charset="0"/>
              </a:rPr>
              <a:t>Dades comptables a 31 de desembre / extracció efectuada a data 3 de febrer de 2016</a:t>
            </a:r>
            <a:endParaRPr lang="ca-ES" sz="900" i="1" dirty="0">
              <a:latin typeface="Cambria" pitchFamily="18" charset="0"/>
            </a:endParaRPr>
          </a:p>
        </p:txBody>
      </p:sp>
      <p:sp>
        <p:nvSpPr>
          <p:cNvPr id="14" name="QuadreDeText 13"/>
          <p:cNvSpPr txBox="1"/>
          <p:nvPr/>
        </p:nvSpPr>
        <p:spPr>
          <a:xfrm>
            <a:off x="992560" y="6457890"/>
            <a:ext cx="8646847" cy="369332"/>
          </a:xfrm>
          <a:prstGeom prst="rect">
            <a:avLst/>
          </a:prstGeom>
          <a:noFill/>
        </p:spPr>
        <p:txBody>
          <a:bodyPr wrap="square" rtlCol="0">
            <a:spAutoFit/>
          </a:bodyPr>
          <a:lstStyle/>
          <a:p>
            <a:pPr fontAlgn="b"/>
            <a:r>
              <a:rPr lang="ca-ES" sz="900" i="1" dirty="0" smtClean="0">
                <a:latin typeface="Cambria" pitchFamily="18" charset="0"/>
              </a:rPr>
              <a:t>*Incorpora </a:t>
            </a:r>
            <a:r>
              <a:rPr lang="ca-ES" sz="900" i="1" dirty="0">
                <a:latin typeface="Cambria" pitchFamily="18" charset="0"/>
              </a:rPr>
              <a:t>les inversions finançades amb fons estatals (FEIL) per import de 281,9M d'euros (executats 265,66M€</a:t>
            </a:r>
            <a:r>
              <a:rPr lang="ca-ES" sz="900" i="1" dirty="0" smtClean="0">
                <a:latin typeface="Cambria" pitchFamily="18" charset="0"/>
              </a:rPr>
              <a:t>); </a:t>
            </a:r>
          </a:p>
          <a:p>
            <a:pPr fontAlgn="b"/>
            <a:r>
              <a:rPr lang="ca-ES" sz="900" i="1" dirty="0" smtClean="0">
                <a:latin typeface="Cambria" pitchFamily="18" charset="0"/>
              </a:rPr>
              <a:t>** </a:t>
            </a:r>
            <a:r>
              <a:rPr lang="ca-ES" sz="900" i="1" dirty="0">
                <a:latin typeface="Cambria" pitchFamily="18" charset="0"/>
              </a:rPr>
              <a:t>Incorpora les inversions finançades amb fons estatals (FEOSL) per import de 139,7M d'euros (executats 134,1M€)</a:t>
            </a:r>
            <a:endParaRPr lang="ca-ES" sz="900" dirty="0">
              <a:latin typeface="Cambria" pitchFamily="18" charset="0"/>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9" y="2348880"/>
            <a:ext cx="71913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1 Gráfico"/>
          <p:cNvGraphicFramePr>
            <a:graphicFrameLocks/>
          </p:cNvGraphicFramePr>
          <p:nvPr>
            <p:extLst>
              <p:ext uri="{D42A27DB-BD31-4B8C-83A1-F6EECF244321}">
                <p14:modId xmlns:p14="http://schemas.microsoft.com/office/powerpoint/2010/main" val="1268950175"/>
              </p:ext>
            </p:extLst>
          </p:nvPr>
        </p:nvGraphicFramePr>
        <p:xfrm>
          <a:off x="992845" y="4293096"/>
          <a:ext cx="8536998" cy="2044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4338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despeses de capital</a:t>
            </a:r>
            <a:endParaRPr lang="ca-ES" dirty="0"/>
          </a:p>
        </p:txBody>
      </p:sp>
      <p:sp>
        <p:nvSpPr>
          <p:cNvPr id="3" name="Contenidor de número de diapositiva 2"/>
          <p:cNvSpPr>
            <a:spLocks noGrp="1"/>
          </p:cNvSpPr>
          <p:nvPr>
            <p:ph type="sldNum" sz="quarter" idx="10"/>
          </p:nvPr>
        </p:nvSpPr>
        <p:spPr>
          <a:xfrm>
            <a:off x="7113240" y="6324327"/>
            <a:ext cx="2311400" cy="365125"/>
          </a:xfrm>
        </p:spPr>
        <p:txBody>
          <a:bodyPr/>
          <a:lstStyle/>
          <a:p>
            <a:fld id="{A9A026BA-8EAF-4E45-964F-72984C4D082C}" type="slidenum">
              <a:rPr lang="ca-ES" smtClean="0"/>
              <a:t>19</a:t>
            </a:fld>
            <a:endParaRPr lang="ca-ES" dirty="0"/>
          </a:p>
        </p:txBody>
      </p:sp>
      <p:sp>
        <p:nvSpPr>
          <p:cNvPr id="4" name="Contenidor de text 3"/>
          <p:cNvSpPr>
            <a:spLocks noGrp="1"/>
          </p:cNvSpPr>
          <p:nvPr>
            <p:ph type="body" sz="quarter" idx="11"/>
          </p:nvPr>
        </p:nvSpPr>
        <p:spPr/>
        <p:txBody>
          <a:bodyPr/>
          <a:lstStyle/>
          <a:p>
            <a:r>
              <a:rPr lang="ca-ES" dirty="0" smtClean="0"/>
              <a:t>04</a:t>
            </a:r>
            <a:endParaRPr lang="ca-ES" dirty="0"/>
          </a:p>
        </p:txBody>
      </p:sp>
      <p:sp>
        <p:nvSpPr>
          <p:cNvPr id="5" name="Contenidor de text 4"/>
          <p:cNvSpPr>
            <a:spLocks noGrp="1"/>
          </p:cNvSpPr>
          <p:nvPr>
            <p:ph type="body" sz="quarter" idx="12"/>
          </p:nvPr>
        </p:nvSpPr>
        <p:spPr/>
        <p:txBody>
          <a:bodyPr/>
          <a:lstStyle/>
          <a:p>
            <a:r>
              <a:rPr lang="ca-ES" dirty="0" smtClean="0"/>
              <a:t>Expropiacions</a:t>
            </a:r>
            <a:endParaRPr lang="ca-ES" dirty="0"/>
          </a:p>
        </p:txBody>
      </p:sp>
      <p:graphicFrame>
        <p:nvGraphicFramePr>
          <p:cNvPr id="6" name="Taula 5"/>
          <p:cNvGraphicFramePr>
            <a:graphicFrameLocks noGrp="1"/>
          </p:cNvGraphicFramePr>
          <p:nvPr>
            <p:extLst>
              <p:ext uri="{D42A27DB-BD31-4B8C-83A1-F6EECF244321}">
                <p14:modId xmlns:p14="http://schemas.microsoft.com/office/powerpoint/2010/main" val="2633208525"/>
              </p:ext>
            </p:extLst>
          </p:nvPr>
        </p:nvGraphicFramePr>
        <p:xfrm>
          <a:off x="4514727" y="4113057"/>
          <a:ext cx="4411296" cy="1596392"/>
        </p:xfrm>
        <a:graphic>
          <a:graphicData uri="http://schemas.openxmlformats.org/drawingml/2006/table">
            <a:tbl>
              <a:tblPr firstRow="1" bandRow="1">
                <a:tableStyleId>{FABFCF23-3B69-468F-B69F-88F6DE6A72F2}</a:tableStyleId>
              </a:tblPr>
              <a:tblGrid>
                <a:gridCol w="1769019"/>
                <a:gridCol w="1636192"/>
                <a:gridCol w="1006085"/>
              </a:tblGrid>
              <a:tr h="374972">
                <a:tc>
                  <a:txBody>
                    <a:bodyPr/>
                    <a:lstStyle/>
                    <a:p>
                      <a:r>
                        <a:rPr lang="ca-ES" sz="1200" dirty="0" smtClean="0"/>
                        <a:t>Tipus</a:t>
                      </a:r>
                      <a:r>
                        <a:rPr lang="ca-ES" sz="1200" baseline="0" dirty="0" smtClean="0"/>
                        <a:t> d’acord</a:t>
                      </a:r>
                      <a:endParaRPr lang="ca-ES" sz="1200" dirty="0"/>
                    </a:p>
                  </a:txBody>
                  <a:tcPr marL="99060" marR="99060"/>
                </a:tc>
                <a:tc>
                  <a:txBody>
                    <a:bodyPr/>
                    <a:lstStyle/>
                    <a:p>
                      <a:r>
                        <a:rPr lang="ca-ES" sz="1200" dirty="0" smtClean="0"/>
                        <a:t>Núm. expedients</a:t>
                      </a:r>
                      <a:r>
                        <a:rPr lang="ca-ES" sz="1200" baseline="0" dirty="0" smtClean="0"/>
                        <a:t> tramitats</a:t>
                      </a:r>
                      <a:endParaRPr lang="ca-ES" sz="1200" dirty="0"/>
                    </a:p>
                  </a:txBody>
                  <a:tcPr marL="99060" marR="99060"/>
                </a:tc>
                <a:tc>
                  <a:txBody>
                    <a:bodyPr/>
                    <a:lstStyle/>
                    <a:p>
                      <a:r>
                        <a:rPr lang="ca-ES" sz="1200" dirty="0" smtClean="0"/>
                        <a:t>Milions d’euros</a:t>
                      </a:r>
                      <a:endParaRPr lang="ca-ES" sz="1200" dirty="0"/>
                    </a:p>
                  </a:txBody>
                  <a:tcPr marL="99060" marR="99060"/>
                </a:tc>
              </a:tr>
              <a:tr h="285504">
                <a:tc>
                  <a:txBody>
                    <a:bodyPr/>
                    <a:lstStyle/>
                    <a:p>
                      <a:r>
                        <a:rPr lang="ca-ES" sz="1100" dirty="0" smtClean="0"/>
                        <a:t>Taula</a:t>
                      </a:r>
                      <a:r>
                        <a:rPr lang="ca-ES" sz="1100" baseline="0" dirty="0" smtClean="0"/>
                        <a:t> d’expropiacions 19/01/2015</a:t>
                      </a:r>
                      <a:endParaRPr lang="ca-ES" sz="1100" dirty="0"/>
                    </a:p>
                  </a:txBody>
                  <a:tcPr marL="99060" marR="99060" anchor="ctr"/>
                </a:tc>
                <a:tc>
                  <a:txBody>
                    <a:bodyPr/>
                    <a:lstStyle/>
                    <a:p>
                      <a:pPr algn="ctr"/>
                      <a:r>
                        <a:rPr lang="ca-ES" sz="1100" dirty="0" smtClean="0"/>
                        <a:t>16</a:t>
                      </a:r>
                      <a:endParaRPr lang="ca-ES" sz="1100" dirty="0"/>
                    </a:p>
                  </a:txBody>
                  <a:tcPr marL="99060" marR="99060" anchor="ctr"/>
                </a:tc>
                <a:tc>
                  <a:txBody>
                    <a:bodyPr/>
                    <a:lstStyle/>
                    <a:p>
                      <a:r>
                        <a:rPr lang="ca-ES" sz="1100" dirty="0" smtClean="0"/>
                        <a:t>5,9</a:t>
                      </a:r>
                      <a:r>
                        <a:rPr lang="ca-ES" sz="1100" baseline="0" dirty="0" smtClean="0"/>
                        <a:t> M€</a:t>
                      </a:r>
                      <a:endParaRPr lang="ca-ES" sz="1100" dirty="0"/>
                    </a:p>
                  </a:txBody>
                  <a:tcPr marL="99060" marR="99060" anchor="ctr"/>
                </a:tc>
              </a:tr>
              <a:tr h="285752">
                <a:tc>
                  <a:txBody>
                    <a:bodyPr/>
                    <a:lstStyle/>
                    <a:p>
                      <a:r>
                        <a:rPr lang="ca-ES" sz="1100" dirty="0" smtClean="0"/>
                        <a:t>Taula d’expropiacions  24/03/2015</a:t>
                      </a:r>
                      <a:endParaRPr lang="ca-ES" sz="1100" dirty="0"/>
                    </a:p>
                  </a:txBody>
                  <a:tcPr marL="99060" marR="99060" anchor="ctr"/>
                </a:tc>
                <a:tc>
                  <a:txBody>
                    <a:bodyPr/>
                    <a:lstStyle/>
                    <a:p>
                      <a:pPr algn="ctr"/>
                      <a:r>
                        <a:rPr lang="ca-ES" sz="1100" dirty="0" smtClean="0"/>
                        <a:t>10</a:t>
                      </a:r>
                      <a:endParaRPr lang="ca-ES" sz="1100" dirty="0"/>
                    </a:p>
                  </a:txBody>
                  <a:tcPr marL="99060" marR="99060" anchor="ctr"/>
                </a:tc>
                <a:tc>
                  <a:txBody>
                    <a:bodyPr/>
                    <a:lstStyle/>
                    <a:p>
                      <a:r>
                        <a:rPr lang="ca-ES" sz="1100" dirty="0" smtClean="0"/>
                        <a:t>1,3 M€</a:t>
                      </a:r>
                      <a:endParaRPr lang="ca-ES" sz="1100" dirty="0"/>
                    </a:p>
                  </a:txBody>
                  <a:tcPr marL="99060" marR="99060" anchor="ctr"/>
                </a:tc>
              </a:tr>
              <a:tr h="285752">
                <a:tc>
                  <a:txBody>
                    <a:bodyPr/>
                    <a:lstStyle/>
                    <a:p>
                      <a:r>
                        <a:rPr lang="ca-ES" sz="1100" dirty="0" smtClean="0"/>
                        <a:t>Dotacions Puntuals (1)</a:t>
                      </a:r>
                      <a:endParaRPr lang="ca-ES" sz="1100" dirty="0"/>
                    </a:p>
                  </a:txBody>
                  <a:tcPr marL="99060" marR="99060" anchor="ctr"/>
                </a:tc>
                <a:tc>
                  <a:txBody>
                    <a:bodyPr/>
                    <a:lstStyle/>
                    <a:p>
                      <a:pPr algn="ctr"/>
                      <a:r>
                        <a:rPr lang="ca-ES" sz="1100" dirty="0" smtClean="0"/>
                        <a:t>35</a:t>
                      </a:r>
                      <a:endParaRPr lang="ca-ES" sz="1100" dirty="0"/>
                    </a:p>
                  </a:txBody>
                  <a:tcPr marL="99060" marR="99060" anchor="ctr"/>
                </a:tc>
                <a:tc>
                  <a:txBody>
                    <a:bodyPr/>
                    <a:lstStyle/>
                    <a:p>
                      <a:r>
                        <a:rPr lang="ca-ES" sz="1100" dirty="0" smtClean="0"/>
                        <a:t>11,8 </a:t>
                      </a:r>
                      <a:r>
                        <a:rPr lang="ca-ES" sz="1100" baseline="0" dirty="0" smtClean="0"/>
                        <a:t>M€</a:t>
                      </a:r>
                      <a:endParaRPr lang="ca-ES" sz="1100" dirty="0"/>
                    </a:p>
                  </a:txBody>
                  <a:tcPr marL="99060" marR="99060" anchor="ctr"/>
                </a:tc>
              </a:tr>
            </a:tbl>
          </a:graphicData>
        </a:graphic>
      </p:graphicFrame>
      <p:sp>
        <p:nvSpPr>
          <p:cNvPr id="8" name="QuadreDeText 7"/>
          <p:cNvSpPr txBox="1"/>
          <p:nvPr/>
        </p:nvSpPr>
        <p:spPr>
          <a:xfrm>
            <a:off x="953359" y="6324327"/>
            <a:ext cx="7119987" cy="230832"/>
          </a:xfrm>
          <a:prstGeom prst="rect">
            <a:avLst/>
          </a:prstGeom>
          <a:noFill/>
        </p:spPr>
        <p:txBody>
          <a:bodyPr wrap="square" rtlCol="0">
            <a:spAutoFit/>
          </a:bodyPr>
          <a:lstStyle/>
          <a:p>
            <a:r>
              <a:rPr lang="ca-ES" sz="900" i="1" dirty="0" smtClean="0">
                <a:solidFill>
                  <a:prstClr val="black"/>
                </a:solidFill>
                <a:latin typeface="Cambria" pitchFamily="18" charset="0"/>
              </a:rPr>
              <a:t>(1)  Resolucions i sentències fermes d’acord amb el Reial Decret 8/2013</a:t>
            </a:r>
            <a:endParaRPr lang="ca-ES" sz="900" i="1" dirty="0">
              <a:solidFill>
                <a:prstClr val="black"/>
              </a:solidFill>
              <a:latin typeface="Cambria" pitchFamily="18" charset="0"/>
            </a:endParaRPr>
          </a:p>
        </p:txBody>
      </p:sp>
      <p:sp>
        <p:nvSpPr>
          <p:cNvPr id="11" name="Rectangle 1"/>
          <p:cNvSpPr>
            <a:spLocks noChangeArrowheads="1"/>
          </p:cNvSpPr>
          <p:nvPr/>
        </p:nvSpPr>
        <p:spPr bwMode="auto">
          <a:xfrm>
            <a:off x="800873" y="4693786"/>
            <a:ext cx="295530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200" dirty="0" smtClean="0">
                <a:solidFill>
                  <a:prstClr val="black"/>
                </a:solidFill>
                <a:latin typeface="Cambria" pitchFamily="18" charset="0"/>
              </a:rPr>
              <a:t>Dels 61 expedients dotats, s’ha comptabilitzat l’ADO i el pagament de tots ells.</a:t>
            </a:r>
          </a:p>
          <a:p>
            <a:pPr algn="just"/>
            <a:r>
              <a:rPr lang="ca-ES" sz="1200" dirty="0" smtClean="0">
                <a:solidFill>
                  <a:prstClr val="black"/>
                </a:solidFill>
                <a:latin typeface="Cambria" pitchFamily="18" charset="0"/>
              </a:rPr>
              <a:t> </a:t>
            </a:r>
            <a:endParaRPr lang="ca-ES" sz="1200" dirty="0" smtClean="0">
              <a:solidFill>
                <a:srgbClr val="FF0000"/>
              </a:solidFill>
              <a:latin typeface="Cambria" pitchFamily="18" charset="0"/>
            </a:endParaRPr>
          </a:p>
        </p:txBody>
      </p:sp>
      <p:sp>
        <p:nvSpPr>
          <p:cNvPr id="14" name="Rectangle 1"/>
          <p:cNvSpPr>
            <a:spLocks noChangeArrowheads="1"/>
          </p:cNvSpPr>
          <p:nvPr/>
        </p:nvSpPr>
        <p:spPr bwMode="auto">
          <a:xfrm>
            <a:off x="794376" y="2722209"/>
            <a:ext cx="843563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200" dirty="0" smtClean="0">
                <a:solidFill>
                  <a:prstClr val="black"/>
                </a:solidFill>
                <a:latin typeface="Cambria" pitchFamily="18" charset="0"/>
              </a:rPr>
              <a:t>La partida inicialment prevista en el pressupost per destinar a expropiacions a instància de part (via administrativa i judicial) i d’ofici (via judicial) es va fixar en 8,9 milions d’euros</a:t>
            </a:r>
            <a:r>
              <a:rPr lang="ca-ES" sz="1200" dirty="0">
                <a:solidFill>
                  <a:prstClr val="black"/>
                </a:solidFill>
                <a:latin typeface="Cambria" pitchFamily="18" charset="0"/>
              </a:rPr>
              <a:t> </a:t>
            </a:r>
            <a:r>
              <a:rPr lang="ca-ES" sz="1200" dirty="0" smtClean="0">
                <a:solidFill>
                  <a:prstClr val="black"/>
                </a:solidFill>
                <a:latin typeface="Cambria" pitchFamily="18" charset="0"/>
              </a:rPr>
              <a:t>. Durant l’any 2015, es va dotar de forma puntual un import extraordinari, i finalment l’import total va quedar en </a:t>
            </a:r>
            <a:r>
              <a:rPr lang="ca-ES" sz="1200" b="1" dirty="0" smtClean="0">
                <a:solidFill>
                  <a:prstClr val="black"/>
                </a:solidFill>
                <a:latin typeface="Cambria" pitchFamily="18" charset="0"/>
              </a:rPr>
              <a:t>19,1 M€</a:t>
            </a:r>
            <a:r>
              <a:rPr lang="ca-ES" sz="1200" dirty="0" smtClean="0">
                <a:solidFill>
                  <a:prstClr val="black"/>
                </a:solidFill>
                <a:latin typeface="Cambria" pitchFamily="18" charset="0"/>
              </a:rPr>
              <a:t>.</a:t>
            </a:r>
          </a:p>
          <a:p>
            <a:pPr algn="just"/>
            <a:endParaRPr lang="ca-ES" sz="1200" dirty="0" smtClean="0">
              <a:solidFill>
                <a:prstClr val="black"/>
              </a:solidFill>
              <a:latin typeface="Cambria" pitchFamily="18" charset="0"/>
            </a:endParaRPr>
          </a:p>
          <a:p>
            <a:pPr algn="just"/>
            <a:r>
              <a:rPr lang="ca-ES" sz="1200" dirty="0" smtClean="0">
                <a:solidFill>
                  <a:prstClr val="black"/>
                </a:solidFill>
                <a:latin typeface="Cambria" pitchFamily="18" charset="0"/>
              </a:rPr>
              <a:t>A tancament de l’exercici, hem tramitat i dotat econòmicament, 19,1 milions d’euros, corresponents a 61 expedients i representen un </a:t>
            </a:r>
            <a:r>
              <a:rPr lang="ca-ES" sz="1200" dirty="0">
                <a:solidFill>
                  <a:prstClr val="black"/>
                </a:solidFill>
                <a:latin typeface="Cambria" pitchFamily="18" charset="0"/>
              </a:rPr>
              <a:t> </a:t>
            </a:r>
            <a:r>
              <a:rPr lang="ca-ES" sz="1200" dirty="0" smtClean="0">
                <a:solidFill>
                  <a:prstClr val="black"/>
                </a:solidFill>
                <a:latin typeface="Cambria" pitchFamily="18" charset="0"/>
              </a:rPr>
              <a:t>214% sobre l’import inicialment pressupostat. </a:t>
            </a:r>
            <a:endParaRPr lang="ca-ES" sz="1200" dirty="0" smtClean="0">
              <a:solidFill>
                <a:srgbClr val="FF0000"/>
              </a:solidFill>
              <a:latin typeface="Cambria" pitchFamily="18" charset="0"/>
            </a:endParaRPr>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1826124"/>
            <a:ext cx="7200800" cy="78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277178" y="2232000"/>
            <a:ext cx="7255090" cy="216000"/>
          </a:xfrm>
          <a:prstGeom prst="rect">
            <a:avLst/>
          </a:prstGeom>
          <a:noFill/>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spTree>
    <p:extLst>
      <p:ext uri="{BB962C8B-B14F-4D97-AF65-F5344CB8AC3E}">
        <p14:creationId xmlns:p14="http://schemas.microsoft.com/office/powerpoint/2010/main" val="432112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s-ES_tradnl" dirty="0" smtClean="0"/>
              <a:t>Índex</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2</a:t>
            </a:fld>
            <a:endParaRPr lang="ca-ES" dirty="0"/>
          </a:p>
        </p:txBody>
      </p:sp>
      <p:sp>
        <p:nvSpPr>
          <p:cNvPr id="5" name="17 Rectángulo redondeado"/>
          <p:cNvSpPr/>
          <p:nvPr/>
        </p:nvSpPr>
        <p:spPr>
          <a:xfrm>
            <a:off x="1618554" y="1703801"/>
            <a:ext cx="6500858"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400" b="1" dirty="0" smtClean="0">
                <a:solidFill>
                  <a:srgbClr val="CC0000"/>
                </a:solidFill>
                <a:latin typeface="Cambria" pitchFamily="18" charset="0"/>
                <a:cs typeface="Arial" pitchFamily="34" charset="0"/>
              </a:rPr>
              <a:t>01 </a:t>
            </a:r>
            <a:r>
              <a:rPr lang="ca-ES" sz="1400" b="1" dirty="0" smtClean="0">
                <a:solidFill>
                  <a:schemeClr val="tx1"/>
                </a:solidFill>
                <a:latin typeface="Cambria" pitchFamily="18" charset="0"/>
                <a:cs typeface="Arial" pitchFamily="34" charset="0"/>
              </a:rPr>
              <a:t>Pressupost 2015: ingressos i despeses de capital</a:t>
            </a:r>
          </a:p>
        </p:txBody>
      </p:sp>
      <p:sp>
        <p:nvSpPr>
          <p:cNvPr id="6" name="20 Rectángulo redondeado"/>
          <p:cNvSpPr/>
          <p:nvPr/>
        </p:nvSpPr>
        <p:spPr>
          <a:xfrm>
            <a:off x="1618554" y="2203867"/>
            <a:ext cx="6500858"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400" b="1" dirty="0" smtClean="0">
                <a:solidFill>
                  <a:srgbClr val="CC0000"/>
                </a:solidFill>
                <a:latin typeface="Cambria" pitchFamily="18" charset="0"/>
                <a:cs typeface="Arial" pitchFamily="34" charset="0"/>
              </a:rPr>
              <a:t>02 </a:t>
            </a:r>
            <a:r>
              <a:rPr lang="ca-ES" sz="1400" b="1" dirty="0" smtClean="0">
                <a:solidFill>
                  <a:schemeClr val="tx1"/>
                </a:solidFill>
                <a:latin typeface="Cambria" pitchFamily="18" charset="0"/>
                <a:cs typeface="Arial" pitchFamily="34" charset="0"/>
              </a:rPr>
              <a:t>Pressupost 2015: ingressos de capital</a:t>
            </a:r>
            <a:endParaRPr lang="ca-ES" sz="1400" b="1" dirty="0">
              <a:solidFill>
                <a:schemeClr val="tx1"/>
              </a:solidFill>
              <a:latin typeface="Cambria" pitchFamily="18" charset="0"/>
              <a:cs typeface="Arial" pitchFamily="34" charset="0"/>
            </a:endParaRPr>
          </a:p>
        </p:txBody>
      </p:sp>
      <p:sp>
        <p:nvSpPr>
          <p:cNvPr id="8" name="12 Elipse"/>
          <p:cNvSpPr/>
          <p:nvPr/>
        </p:nvSpPr>
        <p:spPr>
          <a:xfrm>
            <a:off x="8047974" y="1700808"/>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sz="1100" b="1" dirty="0" smtClean="0">
                <a:solidFill>
                  <a:schemeClr val="tx1"/>
                </a:solidFill>
                <a:latin typeface="Cambria" pitchFamily="18" charset="0"/>
                <a:cs typeface="Arial" pitchFamily="34" charset="0"/>
              </a:rPr>
              <a:t>3</a:t>
            </a:r>
            <a:endParaRPr lang="ca-ES" sz="1100" b="1" dirty="0">
              <a:solidFill>
                <a:schemeClr val="tx1"/>
              </a:solidFill>
              <a:latin typeface="Cambria" pitchFamily="18" charset="0"/>
              <a:cs typeface="Arial" pitchFamily="34" charset="0"/>
            </a:endParaRPr>
          </a:p>
        </p:txBody>
      </p:sp>
      <p:sp>
        <p:nvSpPr>
          <p:cNvPr id="9" name="13 Elipse"/>
          <p:cNvSpPr/>
          <p:nvPr/>
        </p:nvSpPr>
        <p:spPr>
          <a:xfrm>
            <a:off x="8047974" y="2203867"/>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s-ES_tradnl" sz="1100" b="1" dirty="0" smtClean="0">
                <a:solidFill>
                  <a:schemeClr val="tx1"/>
                </a:solidFill>
                <a:latin typeface="Cambria" pitchFamily="18" charset="0"/>
                <a:cs typeface="Arial" pitchFamily="34" charset="0"/>
              </a:rPr>
              <a:t>4</a:t>
            </a:r>
            <a:endParaRPr lang="ca-ES" sz="1100" b="1" dirty="0">
              <a:solidFill>
                <a:schemeClr val="tx1"/>
              </a:solidFill>
              <a:latin typeface="Cambria" pitchFamily="18" charset="0"/>
              <a:cs typeface="Arial" pitchFamily="34" charset="0"/>
            </a:endParaRPr>
          </a:p>
        </p:txBody>
      </p:sp>
      <p:sp>
        <p:nvSpPr>
          <p:cNvPr id="10" name="11 Rectángulo redondeado"/>
          <p:cNvSpPr/>
          <p:nvPr/>
        </p:nvSpPr>
        <p:spPr>
          <a:xfrm>
            <a:off x="1618554" y="2700940"/>
            <a:ext cx="6500858"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400" b="1" dirty="0" smtClean="0">
                <a:solidFill>
                  <a:srgbClr val="CC0000"/>
                </a:solidFill>
                <a:latin typeface="Cambria" pitchFamily="18" charset="0"/>
                <a:cs typeface="Arial" pitchFamily="34" charset="0"/>
              </a:rPr>
              <a:t>03 </a:t>
            </a:r>
            <a:r>
              <a:rPr lang="ca-ES" sz="1400" b="1" dirty="0" smtClean="0">
                <a:solidFill>
                  <a:schemeClr val="tx1"/>
                </a:solidFill>
                <a:latin typeface="Cambria" pitchFamily="18" charset="0"/>
                <a:cs typeface="Arial" pitchFamily="34" charset="0"/>
              </a:rPr>
              <a:t>Pressupost 2015: despeses de capital</a:t>
            </a:r>
            <a:endParaRPr lang="ca-ES" sz="1400" b="1" dirty="0">
              <a:solidFill>
                <a:schemeClr val="tx1"/>
              </a:solidFill>
              <a:latin typeface="Cambria" pitchFamily="18" charset="0"/>
              <a:cs typeface="Arial" pitchFamily="34" charset="0"/>
            </a:endParaRPr>
          </a:p>
        </p:txBody>
      </p:sp>
      <p:sp>
        <p:nvSpPr>
          <p:cNvPr id="11" name="14 Elipse"/>
          <p:cNvSpPr/>
          <p:nvPr/>
        </p:nvSpPr>
        <p:spPr>
          <a:xfrm>
            <a:off x="8047974" y="2700940"/>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s-ES_tradnl" sz="1100" b="1" dirty="0" smtClean="0">
                <a:solidFill>
                  <a:schemeClr val="tx1"/>
                </a:solidFill>
                <a:latin typeface="Cambria" pitchFamily="18" charset="0"/>
                <a:cs typeface="Arial" pitchFamily="34" charset="0"/>
              </a:rPr>
              <a:t>9</a:t>
            </a:r>
            <a:endParaRPr lang="ca-ES" sz="1100" b="1" dirty="0">
              <a:solidFill>
                <a:schemeClr val="tx1"/>
              </a:solidFill>
              <a:latin typeface="Cambria" pitchFamily="18" charset="0"/>
              <a:cs typeface="Arial" pitchFamily="34" charset="0"/>
            </a:endParaRPr>
          </a:p>
        </p:txBody>
      </p:sp>
      <p:sp>
        <p:nvSpPr>
          <p:cNvPr id="12" name="18 Rectángulo redondeado"/>
          <p:cNvSpPr/>
          <p:nvPr/>
        </p:nvSpPr>
        <p:spPr>
          <a:xfrm>
            <a:off x="1618554" y="4529372"/>
            <a:ext cx="6500858"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400" b="1" dirty="0" smtClean="0">
                <a:solidFill>
                  <a:srgbClr val="CC0000"/>
                </a:solidFill>
                <a:latin typeface="Cambria" pitchFamily="18" charset="0"/>
                <a:cs typeface="Arial" pitchFamily="34" charset="0"/>
              </a:rPr>
              <a:t>04 </a:t>
            </a:r>
            <a:r>
              <a:rPr lang="ca-ES" sz="1400" b="1" dirty="0" smtClean="0">
                <a:solidFill>
                  <a:schemeClr val="tx1"/>
                </a:solidFill>
                <a:latin typeface="Cambria" pitchFamily="18" charset="0"/>
                <a:cs typeface="Arial" pitchFamily="34" charset="0"/>
              </a:rPr>
              <a:t>Pressupost 2015: despeses de capital. Expropiacions</a:t>
            </a:r>
            <a:endParaRPr lang="ca-ES" sz="1400" b="1" dirty="0">
              <a:solidFill>
                <a:schemeClr val="tx1"/>
              </a:solidFill>
              <a:latin typeface="Cambria" pitchFamily="18" charset="0"/>
              <a:cs typeface="Arial" pitchFamily="34" charset="0"/>
            </a:endParaRPr>
          </a:p>
        </p:txBody>
      </p:sp>
      <p:sp>
        <p:nvSpPr>
          <p:cNvPr id="13" name="19 Elipse"/>
          <p:cNvSpPr/>
          <p:nvPr/>
        </p:nvSpPr>
        <p:spPr>
          <a:xfrm>
            <a:off x="8047974" y="4529372"/>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s-ES_tradnl" sz="1100" b="1" dirty="0" smtClean="0">
                <a:solidFill>
                  <a:schemeClr val="tx1"/>
                </a:solidFill>
                <a:latin typeface="Cambria" pitchFamily="18" charset="0"/>
                <a:cs typeface="Arial" pitchFamily="34" charset="0"/>
              </a:rPr>
              <a:t>19</a:t>
            </a:r>
            <a:endParaRPr lang="ca-ES" sz="1100" b="1" dirty="0">
              <a:solidFill>
                <a:schemeClr val="tx1"/>
              </a:solidFill>
              <a:latin typeface="Cambria" pitchFamily="18" charset="0"/>
              <a:cs typeface="Arial" pitchFamily="34" charset="0"/>
            </a:endParaRPr>
          </a:p>
        </p:txBody>
      </p:sp>
      <p:sp>
        <p:nvSpPr>
          <p:cNvPr id="14" name="18 Rectángulo redondeado"/>
          <p:cNvSpPr/>
          <p:nvPr/>
        </p:nvSpPr>
        <p:spPr>
          <a:xfrm>
            <a:off x="1618554" y="5029438"/>
            <a:ext cx="6500858"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400" b="1" dirty="0" smtClean="0">
                <a:solidFill>
                  <a:srgbClr val="CC0000"/>
                </a:solidFill>
                <a:latin typeface="Cambria" pitchFamily="18" charset="0"/>
                <a:cs typeface="Arial" pitchFamily="34" charset="0"/>
              </a:rPr>
              <a:t>05 </a:t>
            </a:r>
            <a:r>
              <a:rPr lang="ca-ES" sz="1400" b="1" dirty="0" smtClean="0">
                <a:solidFill>
                  <a:schemeClr val="tx1"/>
                </a:solidFill>
                <a:latin typeface="Cambria" pitchFamily="18" charset="0"/>
                <a:cs typeface="Arial" pitchFamily="34" charset="0"/>
              </a:rPr>
              <a:t>Comptes anuals 2015: partides d’immobilitzat</a:t>
            </a:r>
            <a:endParaRPr lang="ca-ES" sz="1400" b="1" dirty="0">
              <a:solidFill>
                <a:schemeClr val="tx1"/>
              </a:solidFill>
              <a:latin typeface="Cambria" pitchFamily="18" charset="0"/>
              <a:cs typeface="Arial" pitchFamily="34" charset="0"/>
            </a:endParaRPr>
          </a:p>
        </p:txBody>
      </p:sp>
      <p:sp>
        <p:nvSpPr>
          <p:cNvPr id="15" name="19 Elipse"/>
          <p:cNvSpPr/>
          <p:nvPr/>
        </p:nvSpPr>
        <p:spPr>
          <a:xfrm>
            <a:off x="8047974" y="5029438"/>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ca-ES" sz="1100" b="1" dirty="0" smtClean="0">
                <a:solidFill>
                  <a:schemeClr val="tx1"/>
                </a:solidFill>
                <a:latin typeface="Cambria" pitchFamily="18" charset="0"/>
                <a:cs typeface="Arial" pitchFamily="34" charset="0"/>
              </a:rPr>
              <a:t>22</a:t>
            </a:r>
            <a:endParaRPr lang="ca-ES" sz="1100" b="1" dirty="0">
              <a:solidFill>
                <a:schemeClr val="tx1"/>
              </a:solidFill>
              <a:latin typeface="Cambria" pitchFamily="18" charset="0"/>
              <a:cs typeface="Arial" pitchFamily="34" charset="0"/>
            </a:endParaRPr>
          </a:p>
        </p:txBody>
      </p:sp>
      <p:sp>
        <p:nvSpPr>
          <p:cNvPr id="16" name="18 Rectángulo redondeado"/>
          <p:cNvSpPr/>
          <p:nvPr/>
        </p:nvSpPr>
        <p:spPr>
          <a:xfrm>
            <a:off x="1618554" y="5458066"/>
            <a:ext cx="6500858"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400" b="1" dirty="0" smtClean="0">
                <a:solidFill>
                  <a:srgbClr val="CC0000"/>
                </a:solidFill>
                <a:latin typeface="Cambria" pitchFamily="18" charset="0"/>
                <a:cs typeface="Arial" pitchFamily="34" charset="0"/>
              </a:rPr>
              <a:t>06 </a:t>
            </a:r>
            <a:r>
              <a:rPr lang="ca-ES" sz="1400" b="1" dirty="0" smtClean="0">
                <a:solidFill>
                  <a:schemeClr val="tx1"/>
                </a:solidFill>
                <a:latin typeface="Cambria" pitchFamily="18" charset="0"/>
                <a:cs typeface="Arial" pitchFamily="34" charset="0"/>
              </a:rPr>
              <a:t>Assoliment dels objectius 2015</a:t>
            </a:r>
            <a:endParaRPr lang="ca-ES" sz="1400" b="1" dirty="0">
              <a:solidFill>
                <a:schemeClr val="tx1"/>
              </a:solidFill>
              <a:latin typeface="Cambria" pitchFamily="18" charset="0"/>
              <a:cs typeface="Arial" pitchFamily="34" charset="0"/>
            </a:endParaRPr>
          </a:p>
        </p:txBody>
      </p:sp>
      <p:sp>
        <p:nvSpPr>
          <p:cNvPr id="17" name="19 Elipse"/>
          <p:cNvSpPr/>
          <p:nvPr/>
        </p:nvSpPr>
        <p:spPr>
          <a:xfrm>
            <a:off x="8047974" y="5458066"/>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s-ES_tradnl" sz="1100" b="1" dirty="0" smtClean="0">
                <a:solidFill>
                  <a:schemeClr val="tx1"/>
                </a:solidFill>
                <a:latin typeface="Cambria" pitchFamily="18" charset="0"/>
                <a:cs typeface="Arial" pitchFamily="34" charset="0"/>
              </a:rPr>
              <a:t>26</a:t>
            </a:r>
            <a:endParaRPr lang="ca-ES" sz="1100" b="1" dirty="0">
              <a:solidFill>
                <a:schemeClr val="tx1"/>
              </a:solidFill>
              <a:latin typeface="Cambria" pitchFamily="18" charset="0"/>
              <a:cs typeface="Arial" pitchFamily="34" charset="0"/>
            </a:endParaRPr>
          </a:p>
        </p:txBody>
      </p:sp>
      <p:sp>
        <p:nvSpPr>
          <p:cNvPr id="18" name="11 Rectángulo redondeado"/>
          <p:cNvSpPr/>
          <p:nvPr/>
        </p:nvSpPr>
        <p:spPr>
          <a:xfrm>
            <a:off x="2072680" y="3219506"/>
            <a:ext cx="5947024"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100" b="1" dirty="0" smtClean="0">
                <a:solidFill>
                  <a:srgbClr val="CC0000"/>
                </a:solidFill>
                <a:latin typeface="Cambria" pitchFamily="18" charset="0"/>
                <a:cs typeface="Arial" pitchFamily="34" charset="0"/>
              </a:rPr>
              <a:t>03.A </a:t>
            </a:r>
            <a:r>
              <a:rPr lang="ca-ES" sz="1100" b="1" dirty="0" smtClean="0">
                <a:solidFill>
                  <a:schemeClr val="tx1"/>
                </a:solidFill>
                <a:latin typeface="Cambria" pitchFamily="18" charset="0"/>
                <a:cs typeface="Arial" pitchFamily="34" charset="0"/>
              </a:rPr>
              <a:t>Evolució de les despeses de capital </a:t>
            </a:r>
            <a:endParaRPr lang="ca-ES" sz="1100" b="1" dirty="0">
              <a:solidFill>
                <a:schemeClr val="tx1"/>
              </a:solidFill>
              <a:latin typeface="Cambria" pitchFamily="18" charset="0"/>
              <a:cs typeface="Arial" pitchFamily="34" charset="0"/>
            </a:endParaRPr>
          </a:p>
        </p:txBody>
      </p:sp>
      <p:sp>
        <p:nvSpPr>
          <p:cNvPr id="19" name="11 Rectángulo redondeado"/>
          <p:cNvSpPr/>
          <p:nvPr/>
        </p:nvSpPr>
        <p:spPr>
          <a:xfrm>
            <a:off x="2072680" y="3648134"/>
            <a:ext cx="5947024"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100" b="1" dirty="0" smtClean="0">
                <a:solidFill>
                  <a:srgbClr val="CC0000"/>
                </a:solidFill>
                <a:latin typeface="Cambria" pitchFamily="18" charset="0"/>
                <a:cs typeface="Arial" pitchFamily="34" charset="0"/>
              </a:rPr>
              <a:t>03.B </a:t>
            </a:r>
            <a:r>
              <a:rPr lang="ca-ES" sz="1100" b="1" dirty="0" smtClean="0">
                <a:solidFill>
                  <a:schemeClr val="tx1"/>
                </a:solidFill>
                <a:latin typeface="Cambria" pitchFamily="18" charset="0"/>
                <a:cs typeface="Arial" pitchFamily="34" charset="0"/>
              </a:rPr>
              <a:t>Execució de les despeses de capital: tipologia, executor, àrea, territori, mapa</a:t>
            </a:r>
            <a:endParaRPr lang="ca-ES" sz="1100" b="1" dirty="0">
              <a:solidFill>
                <a:schemeClr val="tx1"/>
              </a:solidFill>
              <a:latin typeface="Cambria" pitchFamily="18" charset="0"/>
              <a:cs typeface="Arial" pitchFamily="34" charset="0"/>
            </a:endParaRPr>
          </a:p>
        </p:txBody>
      </p:sp>
      <p:sp>
        <p:nvSpPr>
          <p:cNvPr id="20" name="14 Elipse"/>
          <p:cNvSpPr/>
          <p:nvPr/>
        </p:nvSpPr>
        <p:spPr>
          <a:xfrm>
            <a:off x="7747236" y="3219506"/>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s-ES_tradnl" sz="1100" b="1" dirty="0" smtClean="0">
                <a:solidFill>
                  <a:schemeClr val="tx1"/>
                </a:solidFill>
                <a:latin typeface="Cambria" pitchFamily="18" charset="0"/>
                <a:cs typeface="Arial" pitchFamily="34" charset="0"/>
              </a:rPr>
              <a:t>10</a:t>
            </a:r>
            <a:endParaRPr lang="ca-ES" sz="1100" b="1" dirty="0">
              <a:solidFill>
                <a:schemeClr val="tx1"/>
              </a:solidFill>
              <a:latin typeface="Cambria" pitchFamily="18" charset="0"/>
              <a:cs typeface="Arial" pitchFamily="34" charset="0"/>
            </a:endParaRPr>
          </a:p>
        </p:txBody>
      </p:sp>
      <p:sp>
        <p:nvSpPr>
          <p:cNvPr id="21" name="14 Elipse"/>
          <p:cNvSpPr/>
          <p:nvPr/>
        </p:nvSpPr>
        <p:spPr>
          <a:xfrm>
            <a:off x="7747236" y="3643518"/>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s-ES_tradnl" sz="1100" b="1" dirty="0" smtClean="0">
                <a:solidFill>
                  <a:schemeClr val="tx1"/>
                </a:solidFill>
                <a:latin typeface="Cambria" pitchFamily="18" charset="0"/>
                <a:cs typeface="Arial" pitchFamily="34" charset="0"/>
              </a:rPr>
              <a:t>12</a:t>
            </a:r>
            <a:endParaRPr lang="ca-ES" sz="1100" b="1" dirty="0">
              <a:solidFill>
                <a:schemeClr val="tx1"/>
              </a:solidFill>
              <a:latin typeface="Cambria" pitchFamily="18" charset="0"/>
              <a:cs typeface="Arial" pitchFamily="34" charset="0"/>
            </a:endParaRPr>
          </a:p>
        </p:txBody>
      </p:sp>
      <p:sp>
        <p:nvSpPr>
          <p:cNvPr id="22" name="11 Rectángulo redondeado"/>
          <p:cNvSpPr/>
          <p:nvPr/>
        </p:nvSpPr>
        <p:spPr>
          <a:xfrm>
            <a:off x="2074616" y="4067252"/>
            <a:ext cx="5947024" cy="357190"/>
          </a:xfrm>
          <a:prstGeom prst="roundRect">
            <a:avLst/>
          </a:prstGeom>
          <a:noFill/>
          <a:ln w="127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144000">
              <a:tabLst>
                <a:tab pos="361950" algn="l"/>
              </a:tabLst>
            </a:pPr>
            <a:r>
              <a:rPr lang="ca-ES" sz="1100" b="1" dirty="0" smtClean="0">
                <a:solidFill>
                  <a:srgbClr val="CC0000"/>
                </a:solidFill>
                <a:latin typeface="Cambria" pitchFamily="18" charset="0"/>
                <a:cs typeface="Arial" pitchFamily="34" charset="0"/>
              </a:rPr>
              <a:t>03.C </a:t>
            </a:r>
            <a:r>
              <a:rPr lang="ca-ES" sz="1100" b="1" dirty="0" smtClean="0">
                <a:solidFill>
                  <a:schemeClr val="tx1"/>
                </a:solidFill>
                <a:latin typeface="Cambria" pitchFamily="18" charset="0"/>
                <a:cs typeface="Arial" pitchFamily="34" charset="0"/>
              </a:rPr>
              <a:t>Evolució de les despeses de capital dels darrers anys</a:t>
            </a:r>
            <a:endParaRPr lang="ca-ES" sz="1100" b="1" dirty="0">
              <a:solidFill>
                <a:schemeClr val="tx1"/>
              </a:solidFill>
              <a:latin typeface="Cambria" pitchFamily="18" charset="0"/>
              <a:cs typeface="Arial" pitchFamily="34" charset="0"/>
            </a:endParaRPr>
          </a:p>
        </p:txBody>
      </p:sp>
      <p:sp>
        <p:nvSpPr>
          <p:cNvPr id="23" name="14 Elipse"/>
          <p:cNvSpPr/>
          <p:nvPr/>
        </p:nvSpPr>
        <p:spPr>
          <a:xfrm>
            <a:off x="7750756" y="4051878"/>
            <a:ext cx="357190" cy="357190"/>
          </a:xfrm>
          <a:prstGeom prst="ellipse">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s-ES_tradnl" sz="1100" b="1" dirty="0" smtClean="0">
                <a:solidFill>
                  <a:schemeClr val="tx1"/>
                </a:solidFill>
                <a:latin typeface="Cambria" pitchFamily="18" charset="0"/>
                <a:cs typeface="Arial" pitchFamily="34" charset="0"/>
              </a:rPr>
              <a:t>18</a:t>
            </a:r>
            <a:endParaRPr lang="ca-ES" sz="1100" b="1" dirty="0">
              <a:solidFill>
                <a:schemeClr val="tx1"/>
              </a:solidFill>
              <a:latin typeface="Cambria" pitchFamily="18" charset="0"/>
              <a:cs typeface="Arial" pitchFamily="34" charset="0"/>
            </a:endParaRPr>
          </a:p>
        </p:txBody>
      </p:sp>
    </p:spTree>
    <p:extLst>
      <p:ext uri="{BB962C8B-B14F-4D97-AF65-F5344CB8AC3E}">
        <p14:creationId xmlns:p14="http://schemas.microsoft.com/office/powerpoint/2010/main" val="1925678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despeses de capital</a:t>
            </a:r>
            <a:endParaRPr lang="ca-ES" dirty="0"/>
          </a:p>
        </p:txBody>
      </p:sp>
      <p:sp>
        <p:nvSpPr>
          <p:cNvPr id="3" name="Contenidor de número de diapositiva 2"/>
          <p:cNvSpPr>
            <a:spLocks noGrp="1"/>
          </p:cNvSpPr>
          <p:nvPr>
            <p:ph type="sldNum" sz="quarter" idx="10"/>
          </p:nvPr>
        </p:nvSpPr>
        <p:spPr>
          <a:xfrm>
            <a:off x="7183451" y="6319953"/>
            <a:ext cx="2311400" cy="365125"/>
          </a:xfrm>
        </p:spPr>
        <p:txBody>
          <a:bodyPr/>
          <a:lstStyle/>
          <a:p>
            <a:fld id="{A9A026BA-8EAF-4E45-964F-72984C4D082C}" type="slidenum">
              <a:rPr lang="ca-ES" smtClean="0"/>
              <a:t>20</a:t>
            </a:fld>
            <a:endParaRPr lang="ca-ES" dirty="0"/>
          </a:p>
        </p:txBody>
      </p:sp>
      <p:sp>
        <p:nvSpPr>
          <p:cNvPr id="4" name="Contenidor de text 3"/>
          <p:cNvSpPr>
            <a:spLocks noGrp="1"/>
          </p:cNvSpPr>
          <p:nvPr>
            <p:ph type="body" sz="quarter" idx="11"/>
          </p:nvPr>
        </p:nvSpPr>
        <p:spPr/>
        <p:txBody>
          <a:bodyPr/>
          <a:lstStyle/>
          <a:p>
            <a:r>
              <a:rPr lang="ca-ES" dirty="0" smtClean="0"/>
              <a:t>04</a:t>
            </a:r>
            <a:endParaRPr lang="ca-ES" dirty="0"/>
          </a:p>
        </p:txBody>
      </p:sp>
      <p:sp>
        <p:nvSpPr>
          <p:cNvPr id="5" name="Contenidor de text 4"/>
          <p:cNvSpPr>
            <a:spLocks noGrp="1"/>
          </p:cNvSpPr>
          <p:nvPr>
            <p:ph type="body" sz="quarter" idx="12"/>
          </p:nvPr>
        </p:nvSpPr>
        <p:spPr/>
        <p:txBody>
          <a:bodyPr/>
          <a:lstStyle/>
          <a:p>
            <a:r>
              <a:rPr lang="ca-ES" dirty="0" smtClean="0"/>
              <a:t>Expropiacions</a:t>
            </a:r>
            <a:endParaRPr lang="ca-ES" dirty="0"/>
          </a:p>
        </p:txBody>
      </p:sp>
      <p:graphicFrame>
        <p:nvGraphicFramePr>
          <p:cNvPr id="6" name="Taula 5"/>
          <p:cNvGraphicFramePr>
            <a:graphicFrameLocks noGrp="1"/>
          </p:cNvGraphicFramePr>
          <p:nvPr>
            <p:extLst>
              <p:ext uri="{D42A27DB-BD31-4B8C-83A1-F6EECF244321}">
                <p14:modId xmlns:p14="http://schemas.microsoft.com/office/powerpoint/2010/main" val="427887186"/>
              </p:ext>
            </p:extLst>
          </p:nvPr>
        </p:nvGraphicFramePr>
        <p:xfrm>
          <a:off x="1064568" y="2589336"/>
          <a:ext cx="4536503" cy="2438400"/>
        </p:xfrm>
        <a:graphic>
          <a:graphicData uri="http://schemas.openxmlformats.org/drawingml/2006/table">
            <a:tbl>
              <a:tblPr firstRow="1" bandRow="1">
                <a:tableStyleId>{FABFCF23-3B69-468F-B69F-88F6DE6A72F2}</a:tableStyleId>
              </a:tblPr>
              <a:tblGrid>
                <a:gridCol w="1296144"/>
                <a:gridCol w="1080119"/>
                <a:gridCol w="1252939"/>
                <a:gridCol w="907301"/>
              </a:tblGrid>
              <a:tr h="216024">
                <a:tc>
                  <a:txBody>
                    <a:bodyPr/>
                    <a:lstStyle/>
                    <a:p>
                      <a:r>
                        <a:rPr lang="ca-ES" sz="1000" dirty="0" smtClean="0">
                          <a:latin typeface="Cambria" pitchFamily="18" charset="0"/>
                        </a:rPr>
                        <a:t>ANUALITAT</a:t>
                      </a:r>
                      <a:endParaRPr lang="ca-ES" sz="1000" dirty="0">
                        <a:latin typeface="Cambria" pitchFamily="18" charset="0"/>
                      </a:endParaRPr>
                    </a:p>
                  </a:txBody>
                  <a:tcPr marL="99060" marR="99060"/>
                </a:tc>
                <a:tc>
                  <a:txBody>
                    <a:bodyPr/>
                    <a:lstStyle/>
                    <a:p>
                      <a:r>
                        <a:rPr lang="ca-ES" sz="1000" dirty="0" smtClean="0">
                          <a:latin typeface="Cambria" pitchFamily="18" charset="0"/>
                        </a:rPr>
                        <a:t>Dotació</a:t>
                      </a:r>
                      <a:r>
                        <a:rPr lang="ca-ES" sz="1000" baseline="0" dirty="0" smtClean="0">
                          <a:latin typeface="Cambria" pitchFamily="18" charset="0"/>
                        </a:rPr>
                        <a:t> inicial </a:t>
                      </a:r>
                      <a:endParaRPr lang="ca-ES" sz="1000" dirty="0">
                        <a:latin typeface="Cambria" pitchFamily="18" charset="0"/>
                      </a:endParaRPr>
                    </a:p>
                  </a:txBody>
                  <a:tcPr marL="99060" marR="99060"/>
                </a:tc>
                <a:tc>
                  <a:txBody>
                    <a:bodyPr/>
                    <a:lstStyle/>
                    <a:p>
                      <a:r>
                        <a:rPr lang="ca-ES" sz="1000" dirty="0" smtClean="0">
                          <a:latin typeface="Cambria" pitchFamily="18" charset="0"/>
                        </a:rPr>
                        <a:t>Import tramitat </a:t>
                      </a:r>
                      <a:endParaRPr lang="ca-ES" sz="1000" dirty="0">
                        <a:latin typeface="Cambria" pitchFamily="18"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00" dirty="0" smtClean="0">
                          <a:latin typeface="Cambria" pitchFamily="18" charset="0"/>
                        </a:rPr>
                        <a:t>Exp.</a:t>
                      </a:r>
                      <a:r>
                        <a:rPr lang="ca-ES" sz="1000" baseline="0" dirty="0" smtClean="0">
                          <a:latin typeface="Cambria" pitchFamily="18" charset="0"/>
                        </a:rPr>
                        <a:t> </a:t>
                      </a:r>
                      <a:endParaRPr lang="ca-ES" sz="1000" dirty="0">
                        <a:latin typeface="Cambria" pitchFamily="18" charset="0"/>
                      </a:endParaRPr>
                    </a:p>
                  </a:txBody>
                  <a:tcPr marL="99060" marR="99060"/>
                </a:tc>
              </a:tr>
              <a:tr h="223648">
                <a:tc>
                  <a:txBody>
                    <a:bodyPr/>
                    <a:lstStyle/>
                    <a:p>
                      <a:r>
                        <a:rPr lang="ca-ES" sz="1000" dirty="0" smtClean="0">
                          <a:latin typeface="Cambria" pitchFamily="18" charset="0"/>
                        </a:rPr>
                        <a:t>ANY 2008</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40</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33,5</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87</a:t>
                      </a:r>
                      <a:endParaRPr lang="ca-ES" sz="1000" dirty="0">
                        <a:latin typeface="Cambria" pitchFamily="18" charset="0"/>
                      </a:endParaRPr>
                    </a:p>
                  </a:txBody>
                  <a:tcPr marL="99060" marR="99060"/>
                </a:tc>
              </a:tr>
              <a:tr h="223648">
                <a:tc>
                  <a:txBody>
                    <a:bodyPr/>
                    <a:lstStyle/>
                    <a:p>
                      <a:r>
                        <a:rPr lang="ca-ES" sz="1000" dirty="0" smtClean="0">
                          <a:latin typeface="Cambria" pitchFamily="18" charset="0"/>
                        </a:rPr>
                        <a:t>ANY 2009</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21</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43,5</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66</a:t>
                      </a:r>
                      <a:endParaRPr lang="ca-ES" sz="1000" dirty="0">
                        <a:latin typeface="Cambria" pitchFamily="18" charset="0"/>
                      </a:endParaRPr>
                    </a:p>
                  </a:txBody>
                  <a:tcPr marL="99060" marR="99060"/>
                </a:tc>
              </a:tr>
              <a:tr h="223648">
                <a:tc>
                  <a:txBody>
                    <a:bodyPr/>
                    <a:lstStyle/>
                    <a:p>
                      <a:r>
                        <a:rPr lang="ca-ES" sz="1000" smtClean="0">
                          <a:latin typeface="Cambria" pitchFamily="18" charset="0"/>
                        </a:rPr>
                        <a:t>ANY 2010</a:t>
                      </a:r>
                      <a:endParaRPr lang="ca-ES" sz="1000">
                        <a:latin typeface="Cambria" pitchFamily="18" charset="0"/>
                      </a:endParaRPr>
                    </a:p>
                  </a:txBody>
                  <a:tcPr marL="99060" marR="99060"/>
                </a:tc>
                <a:tc>
                  <a:txBody>
                    <a:bodyPr/>
                    <a:lstStyle/>
                    <a:p>
                      <a:pPr algn="ctr"/>
                      <a:r>
                        <a:rPr lang="ca-ES" sz="1000" dirty="0" smtClean="0">
                          <a:latin typeface="Cambria" pitchFamily="18" charset="0"/>
                        </a:rPr>
                        <a:t>45</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47,5</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126</a:t>
                      </a:r>
                      <a:endParaRPr lang="ca-ES" sz="1000" dirty="0">
                        <a:latin typeface="Cambria" pitchFamily="18" charset="0"/>
                      </a:endParaRPr>
                    </a:p>
                  </a:txBody>
                  <a:tcPr marL="99060" marR="99060"/>
                </a:tc>
              </a:tr>
              <a:tr h="223648">
                <a:tc>
                  <a:txBody>
                    <a:bodyPr/>
                    <a:lstStyle/>
                    <a:p>
                      <a:r>
                        <a:rPr lang="ca-ES" sz="1000" smtClean="0">
                          <a:latin typeface="Cambria" pitchFamily="18" charset="0"/>
                        </a:rPr>
                        <a:t>ANY 2011</a:t>
                      </a:r>
                      <a:endParaRPr lang="ca-ES" sz="1000">
                        <a:latin typeface="Cambria" pitchFamily="18" charset="0"/>
                      </a:endParaRPr>
                    </a:p>
                  </a:txBody>
                  <a:tcPr marL="99060" marR="99060"/>
                </a:tc>
                <a:tc>
                  <a:txBody>
                    <a:bodyPr/>
                    <a:lstStyle/>
                    <a:p>
                      <a:pPr algn="ctr"/>
                      <a:r>
                        <a:rPr lang="ca-ES" sz="1000" dirty="0" smtClean="0">
                          <a:latin typeface="Cambria" pitchFamily="18" charset="0"/>
                        </a:rPr>
                        <a:t>50</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52,3</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89</a:t>
                      </a:r>
                      <a:endParaRPr lang="ca-ES" sz="1000" dirty="0">
                        <a:latin typeface="Cambria" pitchFamily="18" charset="0"/>
                      </a:endParaRPr>
                    </a:p>
                  </a:txBody>
                  <a:tcPr marL="99060" marR="99060"/>
                </a:tc>
              </a:tr>
              <a:tr h="223648">
                <a:tc>
                  <a:txBody>
                    <a:bodyPr/>
                    <a:lstStyle/>
                    <a:p>
                      <a:r>
                        <a:rPr lang="ca-ES" sz="1000" smtClean="0">
                          <a:latin typeface="Cambria" pitchFamily="18" charset="0"/>
                        </a:rPr>
                        <a:t>ANY 2012</a:t>
                      </a:r>
                      <a:endParaRPr lang="ca-ES" sz="1000">
                        <a:latin typeface="Cambria" pitchFamily="18" charset="0"/>
                      </a:endParaRPr>
                    </a:p>
                  </a:txBody>
                  <a:tcPr marL="99060" marR="99060"/>
                </a:tc>
                <a:tc>
                  <a:txBody>
                    <a:bodyPr/>
                    <a:lstStyle/>
                    <a:p>
                      <a:pPr algn="ctr"/>
                      <a:r>
                        <a:rPr lang="ca-ES" sz="1000" dirty="0" smtClean="0">
                          <a:latin typeface="Cambria" pitchFamily="18" charset="0"/>
                        </a:rPr>
                        <a:t>50</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50,4</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123</a:t>
                      </a:r>
                      <a:endParaRPr lang="ca-ES" sz="1000" dirty="0">
                        <a:latin typeface="Cambria" pitchFamily="18" charset="0"/>
                      </a:endParaRPr>
                    </a:p>
                  </a:txBody>
                  <a:tcPr marL="99060" marR="99060"/>
                </a:tc>
              </a:tr>
              <a:tr h="223648">
                <a:tc>
                  <a:txBody>
                    <a:bodyPr/>
                    <a:lstStyle/>
                    <a:p>
                      <a:r>
                        <a:rPr lang="ca-ES" sz="1000" dirty="0" smtClean="0">
                          <a:latin typeface="Cambria" pitchFamily="18" charset="0"/>
                        </a:rPr>
                        <a:t>ANY 2013</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33</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30,9</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71</a:t>
                      </a:r>
                      <a:endParaRPr lang="ca-ES" sz="1000" dirty="0">
                        <a:latin typeface="Cambria" pitchFamily="18" charset="0"/>
                      </a:endParaRPr>
                    </a:p>
                  </a:txBody>
                  <a:tcPr marL="99060" marR="99060"/>
                </a:tc>
              </a:tr>
              <a:tr h="223648">
                <a:tc>
                  <a:txBody>
                    <a:bodyPr/>
                    <a:lstStyle/>
                    <a:p>
                      <a:r>
                        <a:rPr lang="ca-ES" sz="1000" dirty="0" smtClean="0">
                          <a:latin typeface="Cambria" pitchFamily="18" charset="0"/>
                        </a:rPr>
                        <a:t>ANY 2014</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34,4</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66,4</a:t>
                      </a:r>
                      <a:endParaRPr lang="ca-ES" sz="1000" dirty="0">
                        <a:latin typeface="Cambria" pitchFamily="18" charset="0"/>
                      </a:endParaRPr>
                    </a:p>
                  </a:txBody>
                  <a:tcPr marL="99060" marR="99060"/>
                </a:tc>
                <a:tc>
                  <a:txBody>
                    <a:bodyPr/>
                    <a:lstStyle/>
                    <a:p>
                      <a:pPr algn="ctr"/>
                      <a:r>
                        <a:rPr lang="ca-ES" sz="1000" dirty="0" smtClean="0">
                          <a:latin typeface="Cambria" pitchFamily="18" charset="0"/>
                        </a:rPr>
                        <a:t>81</a:t>
                      </a:r>
                      <a:endParaRPr lang="ca-ES" sz="1000" dirty="0">
                        <a:latin typeface="Cambria" pitchFamily="18" charset="0"/>
                      </a:endParaRPr>
                    </a:p>
                  </a:txBody>
                  <a:tcPr marL="99060" marR="99060"/>
                </a:tc>
              </a:tr>
              <a:tr h="223648">
                <a:tc>
                  <a:txBody>
                    <a:bodyPr/>
                    <a:lstStyle/>
                    <a:p>
                      <a:r>
                        <a:rPr lang="ca-ES" sz="1000" dirty="0" smtClean="0">
                          <a:latin typeface="Cambria" pitchFamily="18" charset="0"/>
                        </a:rPr>
                        <a:t>ANY 2015 </a:t>
                      </a:r>
                      <a:endParaRPr lang="ca-ES" sz="1000" b="0" dirty="0">
                        <a:latin typeface="Cambria" pitchFamily="18" charset="0"/>
                      </a:endParaRPr>
                    </a:p>
                  </a:txBody>
                  <a:tcPr marL="99060" marR="99060"/>
                </a:tc>
                <a:tc>
                  <a:txBody>
                    <a:bodyPr/>
                    <a:lstStyle/>
                    <a:p>
                      <a:pPr algn="ctr"/>
                      <a:r>
                        <a:rPr lang="ca-ES" sz="1000" dirty="0" smtClean="0">
                          <a:latin typeface="Cambria" pitchFamily="18" charset="0"/>
                        </a:rPr>
                        <a:t>8,9 </a:t>
                      </a:r>
                      <a:endParaRPr lang="ca-ES" sz="1000" b="0" dirty="0">
                        <a:latin typeface="Cambria" pitchFamily="18" charset="0"/>
                      </a:endParaRPr>
                    </a:p>
                  </a:txBody>
                  <a:tcPr marL="99060" marR="99060"/>
                </a:tc>
                <a:tc>
                  <a:txBody>
                    <a:bodyPr/>
                    <a:lstStyle/>
                    <a:p>
                      <a:pPr algn="ctr"/>
                      <a:r>
                        <a:rPr lang="ca-ES" sz="1000" dirty="0" smtClean="0">
                          <a:latin typeface="Cambria" pitchFamily="18" charset="0"/>
                        </a:rPr>
                        <a:t>19,1</a:t>
                      </a:r>
                      <a:endParaRPr lang="ca-ES" sz="1000" b="0" dirty="0">
                        <a:latin typeface="Cambria" pitchFamily="18" charset="0"/>
                      </a:endParaRPr>
                    </a:p>
                  </a:txBody>
                  <a:tcPr marL="99060" marR="99060"/>
                </a:tc>
                <a:tc>
                  <a:txBody>
                    <a:bodyPr/>
                    <a:lstStyle/>
                    <a:p>
                      <a:pPr algn="ctr"/>
                      <a:r>
                        <a:rPr lang="ca-ES" sz="1000" b="0" dirty="0" smtClean="0">
                          <a:latin typeface="Cambria" pitchFamily="18" charset="0"/>
                        </a:rPr>
                        <a:t>61</a:t>
                      </a:r>
                      <a:endParaRPr lang="ca-ES" sz="1000" b="0" dirty="0">
                        <a:latin typeface="Cambria" pitchFamily="18" charset="0"/>
                      </a:endParaRPr>
                    </a:p>
                  </a:txBody>
                  <a:tcPr marL="99060" marR="99060"/>
                </a:tc>
              </a:tr>
              <a:tr h="223648">
                <a:tc>
                  <a:txBody>
                    <a:bodyPr/>
                    <a:lstStyle/>
                    <a:p>
                      <a:r>
                        <a:rPr lang="ca-ES" sz="1000" b="1" dirty="0" smtClean="0">
                          <a:latin typeface="Cambria" pitchFamily="18" charset="0"/>
                        </a:rPr>
                        <a:t>TOTAL</a:t>
                      </a:r>
                      <a:r>
                        <a:rPr lang="ca-ES" sz="1000" b="1" baseline="0" dirty="0" smtClean="0">
                          <a:latin typeface="Cambria" pitchFamily="18" charset="0"/>
                        </a:rPr>
                        <a:t> 2008-2015</a:t>
                      </a:r>
                      <a:endParaRPr lang="ca-ES" sz="1000" b="1" dirty="0">
                        <a:latin typeface="Cambria" pitchFamily="18" charset="0"/>
                      </a:endParaRPr>
                    </a:p>
                  </a:txBody>
                  <a:tcPr marL="99060" marR="99060"/>
                </a:tc>
                <a:tc>
                  <a:txBody>
                    <a:bodyPr/>
                    <a:lstStyle/>
                    <a:p>
                      <a:pPr algn="ctr"/>
                      <a:r>
                        <a:rPr lang="ca-ES" sz="1000" b="1" dirty="0" smtClean="0">
                          <a:latin typeface="Cambria" pitchFamily="18" charset="0"/>
                        </a:rPr>
                        <a:t>282,3</a:t>
                      </a:r>
                      <a:endParaRPr lang="ca-ES" sz="1000" b="1" dirty="0">
                        <a:latin typeface="Cambria" pitchFamily="18" charset="0"/>
                      </a:endParaRPr>
                    </a:p>
                  </a:txBody>
                  <a:tcPr marL="99060" marR="99060"/>
                </a:tc>
                <a:tc>
                  <a:txBody>
                    <a:bodyPr/>
                    <a:lstStyle/>
                    <a:p>
                      <a:pPr algn="ctr"/>
                      <a:r>
                        <a:rPr lang="ca-ES" sz="1000" b="1" dirty="0" smtClean="0">
                          <a:latin typeface="Cambria" pitchFamily="18" charset="0"/>
                        </a:rPr>
                        <a:t>343,6</a:t>
                      </a:r>
                      <a:endParaRPr lang="ca-ES" sz="1000" b="1" dirty="0">
                        <a:latin typeface="Cambria" pitchFamily="18" charset="0"/>
                      </a:endParaRPr>
                    </a:p>
                  </a:txBody>
                  <a:tcPr marL="99060" marR="99060"/>
                </a:tc>
                <a:tc>
                  <a:txBody>
                    <a:bodyPr/>
                    <a:lstStyle/>
                    <a:p>
                      <a:pPr algn="ctr"/>
                      <a:r>
                        <a:rPr lang="ca-ES" sz="1000" b="1" dirty="0" smtClean="0">
                          <a:latin typeface="Cambria" pitchFamily="18" charset="0"/>
                        </a:rPr>
                        <a:t>704</a:t>
                      </a:r>
                      <a:endParaRPr lang="ca-ES" sz="1000" b="1" dirty="0">
                        <a:latin typeface="Cambria" pitchFamily="18" charset="0"/>
                      </a:endParaRPr>
                    </a:p>
                  </a:txBody>
                  <a:tcPr marL="99060" marR="99060"/>
                </a:tc>
              </a:tr>
            </a:tbl>
          </a:graphicData>
        </a:graphic>
      </p:graphicFrame>
      <p:sp>
        <p:nvSpPr>
          <p:cNvPr id="7" name="Rectangle 1"/>
          <p:cNvSpPr>
            <a:spLocks noChangeArrowheads="1"/>
          </p:cNvSpPr>
          <p:nvPr/>
        </p:nvSpPr>
        <p:spPr bwMode="auto">
          <a:xfrm>
            <a:off x="1006051" y="1765859"/>
            <a:ext cx="84356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200" dirty="0" smtClean="0">
                <a:solidFill>
                  <a:prstClr val="black"/>
                </a:solidFill>
                <a:latin typeface="Cambria" pitchFamily="18" charset="0"/>
              </a:rPr>
              <a:t>Sobre el deute cert de l’Ajuntament de Barcelona, es presenta l’evolució de les tramitacions d’expedients d’expropiacions dels darrers anys:</a:t>
            </a:r>
            <a:endParaRPr lang="ca-ES" sz="1200" dirty="0" smtClean="0">
              <a:solidFill>
                <a:srgbClr val="FF0000"/>
              </a:solidFill>
              <a:latin typeface="Cambria" pitchFamily="18" charset="0"/>
            </a:endParaRPr>
          </a:p>
        </p:txBody>
      </p:sp>
      <p:graphicFrame>
        <p:nvGraphicFramePr>
          <p:cNvPr id="11" name="Gràfic 10"/>
          <p:cNvGraphicFramePr>
            <a:graphicFrameLocks/>
          </p:cNvGraphicFramePr>
          <p:nvPr>
            <p:extLst>
              <p:ext uri="{D42A27DB-BD31-4B8C-83A1-F6EECF244321}">
                <p14:modId xmlns:p14="http://schemas.microsoft.com/office/powerpoint/2010/main" val="1043244812"/>
              </p:ext>
            </p:extLst>
          </p:nvPr>
        </p:nvGraphicFramePr>
        <p:xfrm>
          <a:off x="5673080" y="2348880"/>
          <a:ext cx="3960000" cy="2816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8950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despeses de capital</a:t>
            </a:r>
            <a:endParaRPr lang="ca-ES" dirty="0"/>
          </a:p>
        </p:txBody>
      </p:sp>
      <p:sp>
        <p:nvSpPr>
          <p:cNvPr id="3" name="Contenidor de número de diapositiva 2"/>
          <p:cNvSpPr>
            <a:spLocks noGrp="1"/>
          </p:cNvSpPr>
          <p:nvPr>
            <p:ph type="sldNum" sz="quarter" idx="10"/>
          </p:nvPr>
        </p:nvSpPr>
        <p:spPr>
          <a:xfrm>
            <a:off x="7130288" y="6306646"/>
            <a:ext cx="2311400" cy="365125"/>
          </a:xfrm>
        </p:spPr>
        <p:txBody>
          <a:bodyPr/>
          <a:lstStyle/>
          <a:p>
            <a:fld id="{A9A026BA-8EAF-4E45-964F-72984C4D082C}" type="slidenum">
              <a:rPr lang="ca-ES" smtClean="0"/>
              <a:t>21</a:t>
            </a:fld>
            <a:endParaRPr lang="ca-ES"/>
          </a:p>
        </p:txBody>
      </p:sp>
      <p:sp>
        <p:nvSpPr>
          <p:cNvPr id="4" name="Contenidor de text 3"/>
          <p:cNvSpPr>
            <a:spLocks noGrp="1"/>
          </p:cNvSpPr>
          <p:nvPr>
            <p:ph type="body" sz="quarter" idx="11"/>
          </p:nvPr>
        </p:nvSpPr>
        <p:spPr/>
        <p:txBody>
          <a:bodyPr/>
          <a:lstStyle/>
          <a:p>
            <a:r>
              <a:rPr lang="ca-ES" dirty="0" smtClean="0"/>
              <a:t>04</a:t>
            </a:r>
            <a:endParaRPr lang="ca-ES" dirty="0"/>
          </a:p>
        </p:txBody>
      </p:sp>
      <p:sp>
        <p:nvSpPr>
          <p:cNvPr id="5" name="Contenidor de text 4"/>
          <p:cNvSpPr>
            <a:spLocks noGrp="1"/>
          </p:cNvSpPr>
          <p:nvPr>
            <p:ph type="body" sz="quarter" idx="12"/>
          </p:nvPr>
        </p:nvSpPr>
        <p:spPr/>
        <p:txBody>
          <a:bodyPr/>
          <a:lstStyle/>
          <a:p>
            <a:r>
              <a:rPr lang="ca-ES" dirty="0" smtClean="0"/>
              <a:t>Expropiacions</a:t>
            </a:r>
            <a:endParaRPr lang="ca-ES" dirty="0"/>
          </a:p>
        </p:txBody>
      </p:sp>
      <p:sp>
        <p:nvSpPr>
          <p:cNvPr id="6" name="Rectangle 1"/>
          <p:cNvSpPr>
            <a:spLocks noChangeArrowheads="1"/>
          </p:cNvSpPr>
          <p:nvPr/>
        </p:nvSpPr>
        <p:spPr bwMode="auto">
          <a:xfrm>
            <a:off x="1006051" y="1785926"/>
            <a:ext cx="8435637"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200" dirty="0" smtClean="0">
                <a:solidFill>
                  <a:prstClr val="black"/>
                </a:solidFill>
                <a:latin typeface="Cambria" pitchFamily="18" charset="0"/>
              </a:rPr>
              <a:t>L’evolució del deute estimat de l’Ajuntament de Barcelona dels propers anys és la següent:</a:t>
            </a:r>
            <a:endParaRPr lang="ca-ES" sz="1200" dirty="0" smtClean="0">
              <a:solidFill>
                <a:srgbClr val="FF0000"/>
              </a:solidFill>
              <a:latin typeface="Cambria" pitchFamily="18" charset="0"/>
            </a:endParaRPr>
          </a:p>
        </p:txBody>
      </p:sp>
      <p:sp>
        <p:nvSpPr>
          <p:cNvPr id="7" name="QuadreDeText 6"/>
          <p:cNvSpPr txBox="1"/>
          <p:nvPr/>
        </p:nvSpPr>
        <p:spPr>
          <a:xfrm>
            <a:off x="1006050" y="6306646"/>
            <a:ext cx="6911279" cy="230832"/>
          </a:xfrm>
          <a:prstGeom prst="rect">
            <a:avLst/>
          </a:prstGeom>
          <a:noFill/>
        </p:spPr>
        <p:txBody>
          <a:bodyPr wrap="square" rtlCol="0">
            <a:spAutoFit/>
          </a:bodyPr>
          <a:lstStyle/>
          <a:p>
            <a:r>
              <a:rPr lang="ca-ES" sz="900" i="1" dirty="0" smtClean="0">
                <a:solidFill>
                  <a:prstClr val="black"/>
                </a:solidFill>
                <a:latin typeface="Cambria" pitchFamily="18" charset="0"/>
              </a:rPr>
              <a:t>Font:  Informació actualitzada a 9 de Maig de 2016.</a:t>
            </a:r>
            <a:endParaRPr lang="ca-ES" sz="900" i="1" dirty="0">
              <a:solidFill>
                <a:prstClr val="black"/>
              </a:solidFill>
              <a:latin typeface="Cambria" pitchFamily="18" charset="0"/>
            </a:endParaRPr>
          </a:p>
        </p:txBody>
      </p:sp>
      <p:graphicFrame>
        <p:nvGraphicFramePr>
          <p:cNvPr id="8" name="Taula 7"/>
          <p:cNvGraphicFramePr>
            <a:graphicFrameLocks noGrp="1"/>
          </p:cNvGraphicFramePr>
          <p:nvPr>
            <p:extLst>
              <p:ext uri="{D42A27DB-BD31-4B8C-83A1-F6EECF244321}">
                <p14:modId xmlns:p14="http://schemas.microsoft.com/office/powerpoint/2010/main" val="1726175009"/>
              </p:ext>
            </p:extLst>
          </p:nvPr>
        </p:nvGraphicFramePr>
        <p:xfrm>
          <a:off x="1083442" y="2214554"/>
          <a:ext cx="3792167" cy="1493520"/>
        </p:xfrm>
        <a:graphic>
          <a:graphicData uri="http://schemas.openxmlformats.org/drawingml/2006/table">
            <a:tbl>
              <a:tblPr firstRow="1" bandRow="1">
                <a:tableStyleId>{FABFCF23-3B69-468F-B69F-88F6DE6A72F2}</a:tableStyleId>
              </a:tblPr>
              <a:tblGrid>
                <a:gridCol w="1061246"/>
                <a:gridCol w="1492662"/>
                <a:gridCol w="1238259"/>
              </a:tblGrid>
              <a:tr h="278342">
                <a:tc>
                  <a:txBody>
                    <a:bodyPr/>
                    <a:lstStyle/>
                    <a:p>
                      <a:pPr algn="ctr"/>
                      <a:r>
                        <a:rPr lang="ca-ES" sz="1200" dirty="0" smtClean="0">
                          <a:latin typeface="Cambria" pitchFamily="18" charset="0"/>
                        </a:rPr>
                        <a:t>ANUALITAT</a:t>
                      </a:r>
                      <a:endParaRPr lang="ca-ES" sz="1200" dirty="0">
                        <a:latin typeface="Cambria" pitchFamily="18" charset="0"/>
                      </a:endParaRPr>
                    </a:p>
                  </a:txBody>
                  <a:tcPr marL="99060" marR="99060"/>
                </a:tc>
                <a:tc>
                  <a:txBody>
                    <a:bodyPr/>
                    <a:lstStyle/>
                    <a:p>
                      <a:pPr algn="ctr"/>
                      <a:r>
                        <a:rPr lang="ca-ES" sz="1200" dirty="0" smtClean="0">
                          <a:latin typeface="Cambria" pitchFamily="18" charset="0"/>
                        </a:rPr>
                        <a:t>Deute estimat </a:t>
                      </a:r>
                      <a:r>
                        <a:rPr lang="ca-ES" sz="1200" baseline="0" dirty="0" smtClean="0">
                          <a:latin typeface="Cambria" pitchFamily="18" charset="0"/>
                        </a:rPr>
                        <a:t>(M€)</a:t>
                      </a:r>
                      <a:endParaRPr lang="ca-ES" sz="1200" dirty="0">
                        <a:latin typeface="Cambria" pitchFamily="18" charset="0"/>
                      </a:endParaRPr>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200" dirty="0" smtClean="0">
                          <a:latin typeface="Cambria" pitchFamily="18" charset="0"/>
                        </a:rPr>
                        <a:t>Núm. expedients</a:t>
                      </a:r>
                      <a:endParaRPr lang="ca-ES" sz="1200" dirty="0">
                        <a:latin typeface="Cambria" pitchFamily="18" charset="0"/>
                      </a:endParaRPr>
                    </a:p>
                  </a:txBody>
                  <a:tcPr marL="99060" marR="99060"/>
                </a:tc>
              </a:tr>
              <a:tr h="233797">
                <a:tc>
                  <a:txBody>
                    <a:bodyPr/>
                    <a:lstStyle/>
                    <a:p>
                      <a:r>
                        <a:rPr lang="ca-ES" sz="1100" dirty="0" smtClean="0">
                          <a:latin typeface="Cambria" pitchFamily="18" charset="0"/>
                        </a:rPr>
                        <a:t>ANY 2016</a:t>
                      </a:r>
                      <a:endParaRPr lang="ca-ES" sz="1100" dirty="0">
                        <a:latin typeface="Cambria" pitchFamily="18" charset="0"/>
                      </a:endParaRPr>
                    </a:p>
                  </a:txBody>
                  <a:tcPr marL="99060" marR="99060"/>
                </a:tc>
                <a:tc>
                  <a:txBody>
                    <a:bodyPr/>
                    <a:lstStyle/>
                    <a:p>
                      <a:pPr algn="ctr" rtl="0" fontAlgn="ctr"/>
                      <a:r>
                        <a:rPr lang="ca-ES" sz="1100" b="0" i="0" u="none" strike="noStrike" dirty="0" smtClean="0">
                          <a:solidFill>
                            <a:schemeClr val="dk1"/>
                          </a:solidFill>
                          <a:effectLst/>
                          <a:latin typeface="Cambria" pitchFamily="18" charset="0"/>
                        </a:rPr>
                        <a:t>15,9</a:t>
                      </a:r>
                      <a:endParaRPr lang="ca-ES" sz="1100" b="0" i="0" u="none" strike="noStrike" dirty="0">
                        <a:solidFill>
                          <a:srgbClr val="000000"/>
                        </a:solidFill>
                        <a:effectLst/>
                        <a:latin typeface="Cambria" pitchFamily="18" charset="0"/>
                      </a:endParaRPr>
                    </a:p>
                  </a:txBody>
                  <a:tcPr marL="0" marR="0" marT="0" marB="0" anchor="ctr"/>
                </a:tc>
                <a:tc>
                  <a:txBody>
                    <a:bodyPr/>
                    <a:lstStyle/>
                    <a:p>
                      <a:pPr algn="ctr"/>
                      <a:r>
                        <a:rPr lang="ca-ES" sz="1100" dirty="0" smtClean="0">
                          <a:latin typeface="Cambria" pitchFamily="18" charset="0"/>
                        </a:rPr>
                        <a:t>29</a:t>
                      </a:r>
                      <a:endParaRPr lang="ca-ES" sz="1100" dirty="0">
                        <a:latin typeface="Cambria" pitchFamily="18" charset="0"/>
                      </a:endParaRPr>
                    </a:p>
                  </a:txBody>
                  <a:tcPr marL="99060" marR="99060"/>
                </a:tc>
              </a:tr>
              <a:tr h="233797">
                <a:tc>
                  <a:txBody>
                    <a:bodyPr/>
                    <a:lstStyle/>
                    <a:p>
                      <a:r>
                        <a:rPr lang="ca-ES" sz="1100" dirty="0" smtClean="0">
                          <a:latin typeface="Cambria" pitchFamily="18" charset="0"/>
                        </a:rPr>
                        <a:t>ANY 2017</a:t>
                      </a:r>
                      <a:endParaRPr lang="ca-ES" sz="1100" dirty="0">
                        <a:latin typeface="Cambria" pitchFamily="18" charset="0"/>
                      </a:endParaRPr>
                    </a:p>
                  </a:txBody>
                  <a:tcPr marL="99060" marR="99060"/>
                </a:tc>
                <a:tc>
                  <a:txBody>
                    <a:bodyPr/>
                    <a:lstStyle/>
                    <a:p>
                      <a:pPr algn="ctr" rtl="0" fontAlgn="ctr"/>
                      <a:r>
                        <a:rPr lang="ca-ES" sz="1100" u="none" strike="noStrike" dirty="0" smtClean="0">
                          <a:effectLst/>
                          <a:latin typeface="Cambria" pitchFamily="18" charset="0"/>
                        </a:rPr>
                        <a:t>0,3</a:t>
                      </a:r>
                      <a:endParaRPr lang="ca-ES" sz="1100" b="0" i="0" u="none" strike="noStrike" dirty="0">
                        <a:solidFill>
                          <a:srgbClr val="000000"/>
                        </a:solidFill>
                        <a:effectLst/>
                        <a:latin typeface="Cambria" pitchFamily="18" charset="0"/>
                      </a:endParaRPr>
                    </a:p>
                  </a:txBody>
                  <a:tcPr marL="0" marR="0" marT="0" marB="0" anchor="ctr"/>
                </a:tc>
                <a:tc>
                  <a:txBody>
                    <a:bodyPr/>
                    <a:lstStyle/>
                    <a:p>
                      <a:pPr algn="ctr"/>
                      <a:r>
                        <a:rPr lang="ca-ES" sz="1100" dirty="0" smtClean="0">
                          <a:latin typeface="Cambria" pitchFamily="18" charset="0"/>
                        </a:rPr>
                        <a:t>2</a:t>
                      </a:r>
                      <a:endParaRPr lang="ca-ES" sz="1100" dirty="0">
                        <a:latin typeface="Cambria" pitchFamily="18" charset="0"/>
                      </a:endParaRPr>
                    </a:p>
                  </a:txBody>
                  <a:tcPr marL="99060" marR="99060"/>
                </a:tc>
              </a:tr>
              <a:tr h="233797">
                <a:tc>
                  <a:txBody>
                    <a:bodyPr/>
                    <a:lstStyle/>
                    <a:p>
                      <a:r>
                        <a:rPr lang="ca-ES" sz="1100" dirty="0" smtClean="0">
                          <a:latin typeface="Cambria" pitchFamily="18" charset="0"/>
                        </a:rPr>
                        <a:t>ANY 2018</a:t>
                      </a:r>
                      <a:endParaRPr lang="ca-ES" sz="1100" dirty="0">
                        <a:latin typeface="Cambria" pitchFamily="18" charset="0"/>
                      </a:endParaRPr>
                    </a:p>
                  </a:txBody>
                  <a:tcPr marL="99060" marR="99060"/>
                </a:tc>
                <a:tc>
                  <a:txBody>
                    <a:bodyPr/>
                    <a:lstStyle/>
                    <a:p>
                      <a:pPr algn="ctr" rtl="0" fontAlgn="ctr"/>
                      <a:r>
                        <a:rPr lang="ca-ES" sz="1100" u="none" strike="noStrike" dirty="0" smtClean="0">
                          <a:effectLst/>
                          <a:latin typeface="Cambria" pitchFamily="18" charset="0"/>
                        </a:rPr>
                        <a:t>5,3</a:t>
                      </a:r>
                      <a:endParaRPr lang="ca-ES" sz="1100" b="0" i="0" u="none" strike="noStrike" dirty="0">
                        <a:solidFill>
                          <a:srgbClr val="000000"/>
                        </a:solidFill>
                        <a:effectLst/>
                        <a:latin typeface="Cambria" pitchFamily="18" charset="0"/>
                      </a:endParaRPr>
                    </a:p>
                  </a:txBody>
                  <a:tcPr marL="0" marR="0" marT="0" marB="0" anchor="ctr"/>
                </a:tc>
                <a:tc>
                  <a:txBody>
                    <a:bodyPr/>
                    <a:lstStyle/>
                    <a:p>
                      <a:pPr algn="ctr"/>
                      <a:r>
                        <a:rPr lang="ca-ES" sz="1100" dirty="0" smtClean="0">
                          <a:latin typeface="Cambria" pitchFamily="18" charset="0"/>
                        </a:rPr>
                        <a:t>11</a:t>
                      </a:r>
                      <a:endParaRPr lang="ca-ES" sz="1100" dirty="0">
                        <a:latin typeface="Cambria" pitchFamily="18" charset="0"/>
                      </a:endParaRPr>
                    </a:p>
                  </a:txBody>
                  <a:tcPr marL="99060" marR="99060"/>
                </a:tc>
              </a:tr>
              <a:tr h="233797">
                <a:tc>
                  <a:txBody>
                    <a:bodyPr/>
                    <a:lstStyle/>
                    <a:p>
                      <a:pPr algn="l"/>
                      <a:r>
                        <a:rPr lang="ca-ES" sz="1100" b="1" dirty="0" smtClean="0">
                          <a:latin typeface="Cambria" pitchFamily="18" charset="0"/>
                        </a:rPr>
                        <a:t>TOTALS</a:t>
                      </a:r>
                      <a:endParaRPr lang="ca-ES" sz="1100" b="1" dirty="0">
                        <a:latin typeface="Cambria" pitchFamily="18" charset="0"/>
                      </a:endParaRPr>
                    </a:p>
                  </a:txBody>
                  <a:tcPr marL="99060" marR="99060"/>
                </a:tc>
                <a:tc>
                  <a:txBody>
                    <a:bodyPr/>
                    <a:lstStyle/>
                    <a:p>
                      <a:pPr algn="ctr" rtl="0" fontAlgn="ctr"/>
                      <a:r>
                        <a:rPr lang="es-ES_tradnl" sz="1100" b="1" i="0" u="none" strike="noStrike" dirty="0" smtClean="0">
                          <a:solidFill>
                            <a:srgbClr val="000000"/>
                          </a:solidFill>
                          <a:effectLst/>
                          <a:latin typeface="Cambria" pitchFamily="18" charset="0"/>
                        </a:rPr>
                        <a:t>21,5</a:t>
                      </a:r>
                      <a:endParaRPr lang="ca-ES" sz="1100" b="1" i="0" u="none" strike="noStrike" dirty="0">
                        <a:solidFill>
                          <a:srgbClr val="000000"/>
                        </a:solidFill>
                        <a:effectLst/>
                        <a:latin typeface="Cambria" pitchFamily="18" charset="0"/>
                      </a:endParaRPr>
                    </a:p>
                  </a:txBody>
                  <a:tcPr marL="0" marR="0" marT="0" marB="0" anchor="ctr"/>
                </a:tc>
                <a:tc>
                  <a:txBody>
                    <a:bodyPr/>
                    <a:lstStyle/>
                    <a:p>
                      <a:pPr algn="ctr"/>
                      <a:r>
                        <a:rPr lang="ca-ES" sz="1100" b="1" dirty="0" smtClean="0">
                          <a:latin typeface="Cambria" pitchFamily="18" charset="0"/>
                        </a:rPr>
                        <a:t>42</a:t>
                      </a:r>
                      <a:endParaRPr lang="ca-ES" sz="1100" b="1" dirty="0">
                        <a:latin typeface="Cambria" pitchFamily="18" charset="0"/>
                      </a:endParaRPr>
                    </a:p>
                  </a:txBody>
                  <a:tcPr marL="99060" marR="99060"/>
                </a:tc>
              </a:tr>
            </a:tbl>
          </a:graphicData>
        </a:graphic>
      </p:graphicFrame>
      <p:graphicFrame>
        <p:nvGraphicFramePr>
          <p:cNvPr id="9" name="Gràfic 8"/>
          <p:cNvGraphicFramePr>
            <a:graphicFrameLocks/>
          </p:cNvGraphicFramePr>
          <p:nvPr>
            <p:extLst>
              <p:ext uri="{D42A27DB-BD31-4B8C-83A1-F6EECF244321}">
                <p14:modId xmlns:p14="http://schemas.microsoft.com/office/powerpoint/2010/main" val="1711175596"/>
              </p:ext>
            </p:extLst>
          </p:nvPr>
        </p:nvGraphicFramePr>
        <p:xfrm>
          <a:off x="4917295" y="3563188"/>
          <a:ext cx="4953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àfic 11"/>
          <p:cNvGraphicFramePr>
            <a:graphicFrameLocks/>
          </p:cNvGraphicFramePr>
          <p:nvPr>
            <p:extLst>
              <p:ext uri="{D42A27DB-BD31-4B8C-83A1-F6EECF244321}">
                <p14:modId xmlns:p14="http://schemas.microsoft.com/office/powerpoint/2010/main" val="4001908473"/>
              </p:ext>
            </p:extLst>
          </p:nvPr>
        </p:nvGraphicFramePr>
        <p:xfrm>
          <a:off x="5097016" y="314096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108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856656" y="980728"/>
            <a:ext cx="7399784" cy="432048"/>
          </a:xfrm>
        </p:spPr>
        <p:txBody>
          <a:bodyPr>
            <a:normAutofit fontScale="90000"/>
          </a:bodyPr>
          <a:lstStyle/>
          <a:p>
            <a:r>
              <a:rPr lang="ca-ES" dirty="0"/>
              <a:t>Comptes Anuals 2015: partides d’immobilitzat</a:t>
            </a:r>
          </a:p>
        </p:txBody>
      </p:sp>
      <p:sp>
        <p:nvSpPr>
          <p:cNvPr id="3" name="Contenidor de número de diapositiva 2"/>
          <p:cNvSpPr>
            <a:spLocks noGrp="1"/>
          </p:cNvSpPr>
          <p:nvPr>
            <p:ph type="sldNum" sz="quarter" idx="10"/>
          </p:nvPr>
        </p:nvSpPr>
        <p:spPr>
          <a:xfrm>
            <a:off x="7113240" y="6306487"/>
            <a:ext cx="2311400" cy="365125"/>
          </a:xfrm>
        </p:spPr>
        <p:txBody>
          <a:bodyPr/>
          <a:lstStyle/>
          <a:p>
            <a:fld id="{A9A026BA-8EAF-4E45-964F-72984C4D082C}" type="slidenum">
              <a:rPr lang="ca-ES" smtClean="0"/>
              <a:t>22</a:t>
            </a:fld>
            <a:endParaRPr lang="ca-ES" dirty="0"/>
          </a:p>
        </p:txBody>
      </p:sp>
      <p:sp>
        <p:nvSpPr>
          <p:cNvPr id="4" name="Contenidor de text 3"/>
          <p:cNvSpPr>
            <a:spLocks noGrp="1"/>
          </p:cNvSpPr>
          <p:nvPr>
            <p:ph type="body" sz="quarter" idx="11"/>
          </p:nvPr>
        </p:nvSpPr>
        <p:spPr>
          <a:xfrm>
            <a:off x="1118717" y="980728"/>
            <a:ext cx="648072" cy="433303"/>
          </a:xfrm>
        </p:spPr>
        <p:txBody>
          <a:bodyPr/>
          <a:lstStyle/>
          <a:p>
            <a:r>
              <a:rPr lang="es-ES_tradnl" dirty="0" smtClean="0"/>
              <a:t>05</a:t>
            </a:r>
            <a:endParaRPr lang="ca-ES" dirty="0"/>
          </a:p>
        </p:txBody>
      </p:sp>
      <p:sp>
        <p:nvSpPr>
          <p:cNvPr id="5" name="Contenidor de text 4"/>
          <p:cNvSpPr>
            <a:spLocks noGrp="1"/>
          </p:cNvSpPr>
          <p:nvPr>
            <p:ph type="body" sz="quarter" idx="12"/>
          </p:nvPr>
        </p:nvSpPr>
        <p:spPr/>
        <p:txBody>
          <a:bodyPr/>
          <a:lstStyle/>
          <a:p>
            <a:r>
              <a:rPr lang="ca-ES" dirty="0" smtClean="0"/>
              <a:t> </a:t>
            </a:r>
            <a:endParaRPr lang="ca-ES" dirty="0"/>
          </a:p>
        </p:txBody>
      </p:sp>
      <p:sp>
        <p:nvSpPr>
          <p:cNvPr id="7" name="QuadreDeText 6"/>
          <p:cNvSpPr txBox="1"/>
          <p:nvPr/>
        </p:nvSpPr>
        <p:spPr>
          <a:xfrm>
            <a:off x="1136576" y="6381328"/>
            <a:ext cx="6264696" cy="215444"/>
          </a:xfrm>
          <a:prstGeom prst="rect">
            <a:avLst/>
          </a:prstGeom>
          <a:noFill/>
        </p:spPr>
        <p:txBody>
          <a:bodyPr wrap="square" rtlCol="0">
            <a:spAutoFit/>
          </a:bodyPr>
          <a:lstStyle/>
          <a:p>
            <a:r>
              <a:rPr lang="ca-ES" sz="800" dirty="0" smtClean="0"/>
              <a:t>Quadre de la Memòria de 2015 de l’Ajuntament de Barcelona</a:t>
            </a:r>
            <a:endParaRPr lang="ca-ES" sz="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2" y="2276872"/>
            <a:ext cx="7419975" cy="3781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QuadreDeText 7"/>
          <p:cNvSpPr txBox="1"/>
          <p:nvPr/>
        </p:nvSpPr>
        <p:spPr>
          <a:xfrm>
            <a:off x="1352600" y="1700808"/>
            <a:ext cx="6768752" cy="261610"/>
          </a:xfrm>
          <a:prstGeom prst="rect">
            <a:avLst/>
          </a:prstGeom>
          <a:noFill/>
        </p:spPr>
        <p:txBody>
          <a:bodyPr wrap="square" rtlCol="0">
            <a:spAutoFit/>
          </a:bodyPr>
          <a:lstStyle/>
          <a:p>
            <a:r>
              <a:rPr lang="ca-ES" sz="1100" b="1" dirty="0" smtClean="0"/>
              <a:t>Immobilitzat Material- </a:t>
            </a:r>
            <a:r>
              <a:rPr lang="ca-ES" sz="1100" dirty="0" smtClean="0"/>
              <a:t>Immobilitzat de l’Ajuntament de Barcelona menys el PMSH en valor  de cost.</a:t>
            </a:r>
            <a:endParaRPr lang="ca-ES" sz="1100" dirty="0"/>
          </a:p>
        </p:txBody>
      </p:sp>
    </p:spTree>
    <p:extLst>
      <p:ext uri="{BB962C8B-B14F-4D97-AF65-F5344CB8AC3E}">
        <p14:creationId xmlns:p14="http://schemas.microsoft.com/office/powerpoint/2010/main" val="159371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000672" y="980728"/>
            <a:ext cx="7399784" cy="432048"/>
          </a:xfrm>
        </p:spPr>
        <p:txBody>
          <a:bodyPr>
            <a:normAutofit fontScale="90000"/>
          </a:bodyPr>
          <a:lstStyle/>
          <a:p>
            <a:r>
              <a:rPr lang="ca-ES" dirty="0"/>
              <a:t>Comptes Anuals 2015: partides d’immobilitzat</a:t>
            </a:r>
          </a:p>
        </p:txBody>
      </p:sp>
      <p:sp>
        <p:nvSpPr>
          <p:cNvPr id="3" name="Contenidor de número de diapositiva 2"/>
          <p:cNvSpPr>
            <a:spLocks noGrp="1"/>
          </p:cNvSpPr>
          <p:nvPr>
            <p:ph type="sldNum" sz="quarter" idx="10"/>
          </p:nvPr>
        </p:nvSpPr>
        <p:spPr>
          <a:xfrm>
            <a:off x="7113240" y="6306487"/>
            <a:ext cx="2311400" cy="365125"/>
          </a:xfrm>
        </p:spPr>
        <p:txBody>
          <a:bodyPr/>
          <a:lstStyle/>
          <a:p>
            <a:fld id="{A9A026BA-8EAF-4E45-964F-72984C4D082C}" type="slidenum">
              <a:rPr lang="ca-ES" smtClean="0"/>
              <a:t>23</a:t>
            </a:fld>
            <a:endParaRPr lang="ca-ES" dirty="0"/>
          </a:p>
        </p:txBody>
      </p:sp>
      <p:sp>
        <p:nvSpPr>
          <p:cNvPr id="4" name="Contenidor de text 3"/>
          <p:cNvSpPr>
            <a:spLocks noGrp="1"/>
          </p:cNvSpPr>
          <p:nvPr>
            <p:ph type="body" sz="quarter" idx="11"/>
          </p:nvPr>
        </p:nvSpPr>
        <p:spPr>
          <a:xfrm>
            <a:off x="1110680" y="908720"/>
            <a:ext cx="648072" cy="433303"/>
          </a:xfrm>
        </p:spPr>
        <p:txBody>
          <a:bodyPr/>
          <a:lstStyle/>
          <a:p>
            <a:r>
              <a:rPr lang="es-ES_tradnl" dirty="0" smtClean="0"/>
              <a:t>05</a:t>
            </a:r>
            <a:endParaRPr lang="ca-ES" dirty="0"/>
          </a:p>
        </p:txBody>
      </p:sp>
      <p:sp>
        <p:nvSpPr>
          <p:cNvPr id="6" name="QuadreDeText 5"/>
          <p:cNvSpPr txBox="1"/>
          <p:nvPr/>
        </p:nvSpPr>
        <p:spPr>
          <a:xfrm>
            <a:off x="1136576" y="6381328"/>
            <a:ext cx="6264696" cy="215444"/>
          </a:xfrm>
          <a:prstGeom prst="rect">
            <a:avLst/>
          </a:prstGeom>
          <a:noFill/>
        </p:spPr>
        <p:txBody>
          <a:bodyPr wrap="square" rtlCol="0">
            <a:spAutoFit/>
          </a:bodyPr>
          <a:lstStyle/>
          <a:p>
            <a:r>
              <a:rPr lang="ca-ES" sz="800" dirty="0" smtClean="0"/>
              <a:t>Quadre de la Memòria de 2015 de l’Ajuntament de Barcelona</a:t>
            </a:r>
            <a:endParaRPr lang="ca-ES"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680" y="2492896"/>
            <a:ext cx="74199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QuadreDeText 7"/>
          <p:cNvSpPr txBox="1"/>
          <p:nvPr/>
        </p:nvSpPr>
        <p:spPr>
          <a:xfrm>
            <a:off x="1147291" y="1836971"/>
            <a:ext cx="7383363" cy="430887"/>
          </a:xfrm>
          <a:prstGeom prst="rect">
            <a:avLst/>
          </a:prstGeom>
          <a:noFill/>
        </p:spPr>
        <p:txBody>
          <a:bodyPr wrap="square" rtlCol="0">
            <a:spAutoFit/>
          </a:bodyPr>
          <a:lstStyle/>
          <a:p>
            <a:r>
              <a:rPr lang="ca-ES" sz="1100" b="1" dirty="0" smtClean="0"/>
              <a:t>Immobilitzat PMSH- </a:t>
            </a:r>
            <a:r>
              <a:rPr lang="ca-ES" sz="1100" dirty="0" smtClean="0"/>
              <a:t>Immobilitzat del  PMSH (Patrimoni Municipal del sòl i l’Habitatge), segons la ICAL s’ha de tenir un registre d’inventari i comptable separat afectat a un ús específic  ( habitatges socials i ús social no  gestionat per l’Ajuntament)</a:t>
            </a:r>
            <a:endParaRPr lang="ca-ES" sz="1100" dirty="0"/>
          </a:p>
        </p:txBody>
      </p:sp>
    </p:spTree>
    <p:extLst>
      <p:ext uri="{BB962C8B-B14F-4D97-AF65-F5344CB8AC3E}">
        <p14:creationId xmlns:p14="http://schemas.microsoft.com/office/powerpoint/2010/main" val="2415280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p:cNvSpPr>
            <a:spLocks noGrp="1"/>
          </p:cNvSpPr>
          <p:nvPr>
            <p:ph type="sldNum" sz="quarter" idx="10"/>
          </p:nvPr>
        </p:nvSpPr>
        <p:spPr>
          <a:xfrm>
            <a:off x="7145446" y="6309320"/>
            <a:ext cx="2311400" cy="365125"/>
          </a:xfrm>
        </p:spPr>
        <p:txBody>
          <a:bodyPr/>
          <a:lstStyle/>
          <a:p>
            <a:fld id="{A9A026BA-8EAF-4E45-964F-72984C4D082C}" type="slidenum">
              <a:rPr lang="ca-ES" smtClean="0"/>
              <a:t>24</a:t>
            </a:fld>
            <a:endParaRPr lang="ca-ES"/>
          </a:p>
        </p:txBody>
      </p:sp>
      <p:sp>
        <p:nvSpPr>
          <p:cNvPr id="4" name="Contenidor de text 3"/>
          <p:cNvSpPr>
            <a:spLocks noGrp="1"/>
          </p:cNvSpPr>
          <p:nvPr>
            <p:ph type="body" sz="quarter" idx="11"/>
          </p:nvPr>
        </p:nvSpPr>
        <p:spPr>
          <a:xfrm>
            <a:off x="835966" y="984922"/>
            <a:ext cx="1224136" cy="640800"/>
          </a:xfrm>
        </p:spPr>
        <p:txBody>
          <a:bodyPr/>
          <a:lstStyle/>
          <a:p>
            <a:r>
              <a:rPr lang="es-ES_tradnl" dirty="0" smtClean="0"/>
              <a:t>05 a	</a:t>
            </a:r>
            <a:endParaRPr lang="ca-ES" dirty="0"/>
          </a:p>
        </p:txBody>
      </p:sp>
      <p:sp>
        <p:nvSpPr>
          <p:cNvPr id="6" name="Rectangle 1"/>
          <p:cNvSpPr>
            <a:spLocks noChangeArrowheads="1"/>
          </p:cNvSpPr>
          <p:nvPr/>
        </p:nvSpPr>
        <p:spPr bwMode="auto">
          <a:xfrm>
            <a:off x="700062" y="1714488"/>
            <a:ext cx="778674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200" dirty="0" smtClean="0">
                <a:solidFill>
                  <a:prstClr val="black"/>
                </a:solidFill>
                <a:latin typeface="Cambria" pitchFamily="18" charset="0"/>
              </a:rPr>
              <a:t>L’evolució de les activacions efectuades durant el període 2008-2015:</a:t>
            </a:r>
            <a:endParaRPr lang="ca-ES" sz="1200" dirty="0" smtClean="0">
              <a:solidFill>
                <a:srgbClr val="FF0000"/>
              </a:solidFill>
              <a:latin typeface="Cambria" pitchFamily="18" charset="0"/>
            </a:endParaRPr>
          </a:p>
        </p:txBody>
      </p:sp>
      <p:sp>
        <p:nvSpPr>
          <p:cNvPr id="11" name="Títol 1"/>
          <p:cNvSpPr txBox="1">
            <a:spLocks/>
          </p:cNvSpPr>
          <p:nvPr/>
        </p:nvSpPr>
        <p:spPr>
          <a:xfrm>
            <a:off x="2072680" y="836712"/>
            <a:ext cx="7399784" cy="432048"/>
          </a:xfrm>
          <a:prstGeom prst="rect">
            <a:avLst/>
          </a:prstGeom>
        </p:spPr>
        <p:txBody>
          <a:bodyPr vert="horz" lIns="91440" tIns="45720" rIns="91440" bIns="45720" rtlCol="0" anchor="ctr">
            <a:normAutofit fontScale="82500" lnSpcReduction="20000"/>
          </a:bodyPr>
          <a:lstStyle>
            <a:lvl1pPr algn="l" defTabSz="957816"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ca-ES" smtClean="0"/>
              <a:t>Comptes Anuals 2015</a:t>
            </a:r>
            <a:endParaRPr lang="ca-ES" dirty="0"/>
          </a:p>
        </p:txBody>
      </p:sp>
      <p:sp>
        <p:nvSpPr>
          <p:cNvPr id="12" name="Contenidor de text 4"/>
          <p:cNvSpPr txBox="1">
            <a:spLocks/>
          </p:cNvSpPr>
          <p:nvPr/>
        </p:nvSpPr>
        <p:spPr>
          <a:xfrm>
            <a:off x="2055246" y="1175203"/>
            <a:ext cx="7401600" cy="431800"/>
          </a:xfrm>
          <a:prstGeom prst="rect">
            <a:avLst/>
          </a:prstGeom>
        </p:spPr>
        <p:txBody>
          <a:bodyPr/>
          <a:lstStyle>
            <a:lvl1pPr marL="359181" indent="-359181" algn="l" defTabSz="95781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ca-ES" sz="2000" i="1" dirty="0" smtClean="0">
                <a:effectLst>
                  <a:outerShdw blurRad="38100" dist="38100" dir="2700000" algn="tl">
                    <a:srgbClr val="000000">
                      <a:alpha val="43137"/>
                    </a:srgbClr>
                  </a:outerShdw>
                </a:effectLst>
              </a:rPr>
              <a:t>Evolució de l’activació</a:t>
            </a:r>
            <a:endParaRPr lang="ca-ES" sz="2000" i="1" dirty="0">
              <a:effectLst>
                <a:outerShdw blurRad="38100" dist="38100" dir="2700000" algn="tl">
                  <a:srgbClr val="000000">
                    <a:alpha val="43137"/>
                  </a:srgbClr>
                </a:outerShdw>
              </a:effectLst>
            </a:endParaRPr>
          </a:p>
        </p:txBody>
      </p:sp>
      <p:sp>
        <p:nvSpPr>
          <p:cNvPr id="13" name="QuadreDeText 12"/>
          <p:cNvSpPr txBox="1"/>
          <p:nvPr/>
        </p:nvSpPr>
        <p:spPr>
          <a:xfrm>
            <a:off x="872223" y="4837987"/>
            <a:ext cx="2808312" cy="830997"/>
          </a:xfrm>
          <a:prstGeom prst="rect">
            <a:avLst/>
          </a:prstGeom>
          <a:noFill/>
        </p:spPr>
        <p:txBody>
          <a:bodyPr wrap="square" rtlCol="0">
            <a:spAutoFit/>
          </a:bodyPr>
          <a:lstStyle/>
          <a:p>
            <a:pPr algn="just"/>
            <a:r>
              <a:rPr lang="ca-ES" sz="1200" dirty="0" smtClean="0">
                <a:latin typeface="Cambria" pitchFamily="18" charset="0"/>
              </a:rPr>
              <a:t>Aquest any 2015, s’ha realitzat un activació a l’inventari de</a:t>
            </a:r>
            <a:r>
              <a:rPr lang="ca-ES" sz="1200" b="1" dirty="0" smtClean="0">
                <a:latin typeface="Cambria" pitchFamily="18" charset="0"/>
              </a:rPr>
              <a:t> 646 </a:t>
            </a:r>
            <a:r>
              <a:rPr lang="ca-ES" sz="1200" dirty="0" smtClean="0">
                <a:latin typeface="Cambria" pitchFamily="18" charset="0"/>
              </a:rPr>
              <a:t>milions d’inversions</a:t>
            </a:r>
            <a:r>
              <a:rPr lang="ca-ES" sz="1200" dirty="0">
                <a:latin typeface="Cambria" pitchFamily="18" charset="0"/>
              </a:rPr>
              <a:t> </a:t>
            </a:r>
            <a:r>
              <a:rPr lang="ca-ES" sz="1200" dirty="0" smtClean="0">
                <a:latin typeface="Cambria" pitchFamily="18" charset="0"/>
              </a:rPr>
              <a:t>que representen </a:t>
            </a:r>
            <a:r>
              <a:rPr lang="ca-ES" sz="1200" b="1" dirty="0" smtClean="0">
                <a:latin typeface="Cambria" pitchFamily="18" charset="0"/>
              </a:rPr>
              <a:t>821</a:t>
            </a:r>
            <a:r>
              <a:rPr lang="ca-ES" sz="1200" dirty="0" smtClean="0">
                <a:latin typeface="Cambria" pitchFamily="18" charset="0"/>
              </a:rPr>
              <a:t> actuacions</a:t>
            </a:r>
          </a:p>
        </p:txBody>
      </p:sp>
      <p:graphicFrame>
        <p:nvGraphicFramePr>
          <p:cNvPr id="14" name="Gràfic 13"/>
          <p:cNvGraphicFramePr>
            <a:graphicFrameLocks/>
          </p:cNvGraphicFramePr>
          <p:nvPr>
            <p:extLst>
              <p:ext uri="{D42A27DB-BD31-4B8C-83A1-F6EECF244321}">
                <p14:modId xmlns:p14="http://schemas.microsoft.com/office/powerpoint/2010/main" val="3792701910"/>
              </p:ext>
            </p:extLst>
          </p:nvPr>
        </p:nvGraphicFramePr>
        <p:xfrm>
          <a:off x="4350326" y="3356992"/>
          <a:ext cx="4960844" cy="27787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ula 14"/>
          <p:cNvGraphicFramePr>
            <a:graphicFrameLocks noGrp="1"/>
          </p:cNvGraphicFramePr>
          <p:nvPr>
            <p:extLst>
              <p:ext uri="{D42A27DB-BD31-4B8C-83A1-F6EECF244321}">
                <p14:modId xmlns:p14="http://schemas.microsoft.com/office/powerpoint/2010/main" val="3932742652"/>
              </p:ext>
            </p:extLst>
          </p:nvPr>
        </p:nvGraphicFramePr>
        <p:xfrm>
          <a:off x="920552" y="2132857"/>
          <a:ext cx="3024336" cy="1807047"/>
        </p:xfrm>
        <a:graphic>
          <a:graphicData uri="http://schemas.openxmlformats.org/drawingml/2006/table">
            <a:tbl>
              <a:tblPr/>
              <a:tblGrid>
                <a:gridCol w="774230"/>
                <a:gridCol w="750035"/>
                <a:gridCol w="774230"/>
                <a:gridCol w="725841"/>
              </a:tblGrid>
              <a:tr h="469832">
                <a:tc rowSpan="2">
                  <a:txBody>
                    <a:bodyPr/>
                    <a:lstStyle/>
                    <a:p>
                      <a:pPr algn="ctr" rtl="0" fontAlgn="ctr"/>
                      <a:r>
                        <a:rPr lang="ca-ES" sz="1000" b="1" i="0" u="none" strike="noStrike" dirty="0">
                          <a:solidFill>
                            <a:srgbClr val="FFFFFF"/>
                          </a:solidFill>
                          <a:effectLst/>
                          <a:latin typeface="Cambria"/>
                        </a:rPr>
                        <a:t>ANUALITAT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ca-ES" sz="1000" b="1" i="0" u="none" strike="noStrike">
                          <a:solidFill>
                            <a:srgbClr val="FFFFFF"/>
                          </a:solidFill>
                          <a:effectLst/>
                          <a:latin typeface="Cambria"/>
                        </a:rPr>
                        <a:t>Saldo inicial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BACC6"/>
                    </a:solidFill>
                  </a:tcPr>
                </a:tc>
                <a:tc rowSpan="2">
                  <a:txBody>
                    <a:bodyPr/>
                    <a:lstStyle/>
                    <a:p>
                      <a:pPr algn="ctr" rtl="0" fontAlgn="ctr"/>
                      <a:r>
                        <a:rPr lang="ca-ES" sz="1000" b="1" i="0" u="none" strike="noStrike">
                          <a:solidFill>
                            <a:srgbClr val="FFFFFF"/>
                          </a:solidFill>
                          <a:effectLst/>
                          <a:latin typeface="Cambria"/>
                        </a:rPr>
                        <a:t>Increments (altes) (M€)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ca-ES" sz="1000" b="1" i="0" u="none" strike="noStrike">
                          <a:solidFill>
                            <a:srgbClr val="FFFFFF"/>
                          </a:solidFill>
                          <a:effectLst/>
                          <a:latin typeface="Cambria"/>
                        </a:rPr>
                        <a:t>Activacions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BACC6"/>
                    </a:solidFill>
                  </a:tcPr>
                </a:tc>
              </a:tr>
              <a:tr h="198775">
                <a:tc vMerge="1">
                  <a:txBody>
                    <a:bodyPr/>
                    <a:lstStyle/>
                    <a:p>
                      <a:endParaRPr lang="ca-ES"/>
                    </a:p>
                  </a:txBody>
                  <a:tcPr/>
                </a:tc>
                <a:tc>
                  <a:txBody>
                    <a:bodyPr/>
                    <a:lstStyle/>
                    <a:p>
                      <a:pPr algn="ctr" rtl="0" fontAlgn="ctr"/>
                      <a:r>
                        <a:rPr lang="ca-ES" sz="1000" b="1" i="0" u="none" strike="noStrike">
                          <a:solidFill>
                            <a:srgbClr val="FFFFFF"/>
                          </a:solidFill>
                          <a:effectLst/>
                          <a:latin typeface="Cambria"/>
                        </a:rPr>
                        <a:t>(M€)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BACC6"/>
                    </a:solidFill>
                  </a:tcPr>
                </a:tc>
                <a:tc vMerge="1">
                  <a:txBody>
                    <a:bodyPr/>
                    <a:lstStyle/>
                    <a:p>
                      <a:endParaRPr lang="ca-ES"/>
                    </a:p>
                  </a:txBody>
                  <a:tcPr/>
                </a:tc>
                <a:tc>
                  <a:txBody>
                    <a:bodyPr/>
                    <a:lstStyle/>
                    <a:p>
                      <a:pPr algn="ctr" rtl="0" fontAlgn="ctr"/>
                      <a:r>
                        <a:rPr lang="ca-ES" sz="1000" b="1" i="0" u="none" strike="noStrike">
                          <a:solidFill>
                            <a:srgbClr val="FFFFFF"/>
                          </a:solidFill>
                          <a:effectLst/>
                          <a:latin typeface="Cambria"/>
                        </a:rPr>
                        <a:t>(M€)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BACC6"/>
                    </a:solidFill>
                  </a:tcPr>
                </a:tc>
              </a:tr>
              <a:tr h="189740">
                <a:tc>
                  <a:txBody>
                    <a:bodyPr/>
                    <a:lstStyle/>
                    <a:p>
                      <a:pPr algn="ctr" rtl="0" fontAlgn="ctr"/>
                      <a:r>
                        <a:rPr lang="ca-ES" sz="1100" b="0" i="0" u="none" strike="noStrike" dirty="0">
                          <a:solidFill>
                            <a:srgbClr val="000000"/>
                          </a:solidFill>
                          <a:effectLst/>
                          <a:latin typeface="Cambria"/>
                        </a:rPr>
                        <a:t>2010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0" i="0" u="none" strike="noStrike" dirty="0" smtClean="0">
                          <a:solidFill>
                            <a:srgbClr val="000000"/>
                          </a:solidFill>
                          <a:effectLst/>
                          <a:latin typeface="Cambria"/>
                        </a:rPr>
                        <a:t>1.803</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0" i="0" u="none" strike="noStrike" dirty="0" smtClean="0">
                          <a:solidFill>
                            <a:srgbClr val="000000"/>
                          </a:solidFill>
                          <a:effectLst/>
                          <a:latin typeface="Cambria"/>
                        </a:rPr>
                        <a:t>676</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1" i="0" u="none" strike="noStrike" dirty="0">
                          <a:solidFill>
                            <a:srgbClr val="000000"/>
                          </a:solidFill>
                          <a:effectLst/>
                          <a:latin typeface="Cambria"/>
                        </a:rPr>
                        <a:t>1.112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189740">
                <a:tc>
                  <a:txBody>
                    <a:bodyPr/>
                    <a:lstStyle/>
                    <a:p>
                      <a:pPr algn="ctr" rtl="0" fontAlgn="ctr"/>
                      <a:r>
                        <a:rPr lang="ca-ES" sz="1100" b="0" i="0" u="none" strike="noStrike">
                          <a:solidFill>
                            <a:srgbClr val="000000"/>
                          </a:solidFill>
                          <a:effectLst/>
                          <a:latin typeface="Cambria"/>
                        </a:rPr>
                        <a:t>2011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0" i="0" u="none" strike="noStrike" dirty="0" smtClean="0">
                          <a:solidFill>
                            <a:srgbClr val="000000"/>
                          </a:solidFill>
                          <a:effectLst/>
                          <a:latin typeface="Cambria"/>
                        </a:rPr>
                        <a:t>1.359</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0" i="0" u="none" strike="noStrike" dirty="0" smtClean="0">
                          <a:solidFill>
                            <a:srgbClr val="000000"/>
                          </a:solidFill>
                          <a:effectLst/>
                          <a:latin typeface="Cambria"/>
                        </a:rPr>
                        <a:t>460</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1" i="0" u="none" strike="noStrike" dirty="0">
                          <a:solidFill>
                            <a:srgbClr val="000000"/>
                          </a:solidFill>
                          <a:effectLst/>
                          <a:latin typeface="Cambria"/>
                        </a:rPr>
                        <a:t>307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189740">
                <a:tc>
                  <a:txBody>
                    <a:bodyPr/>
                    <a:lstStyle/>
                    <a:p>
                      <a:pPr algn="ctr" rtl="0" fontAlgn="ctr"/>
                      <a:r>
                        <a:rPr lang="ca-ES" sz="1100" b="0" i="0" u="none" strike="noStrike">
                          <a:solidFill>
                            <a:srgbClr val="000000"/>
                          </a:solidFill>
                          <a:effectLst/>
                          <a:latin typeface="Cambria"/>
                        </a:rPr>
                        <a:t>2012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0" i="0" u="none" strike="noStrike" dirty="0" smtClean="0">
                          <a:solidFill>
                            <a:srgbClr val="000000"/>
                          </a:solidFill>
                          <a:effectLst/>
                          <a:latin typeface="Cambria"/>
                        </a:rPr>
                        <a:t>1.509</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0" i="0" u="none" strike="noStrike" dirty="0" smtClean="0">
                          <a:solidFill>
                            <a:srgbClr val="000000"/>
                          </a:solidFill>
                          <a:effectLst/>
                          <a:latin typeface="Cambria"/>
                        </a:rPr>
                        <a:t>392</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1" i="0" u="none" strike="noStrike" dirty="0">
                          <a:solidFill>
                            <a:srgbClr val="000000"/>
                          </a:solidFill>
                          <a:effectLst/>
                          <a:latin typeface="Cambria"/>
                        </a:rPr>
                        <a:t>752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189740">
                <a:tc>
                  <a:txBody>
                    <a:bodyPr/>
                    <a:lstStyle/>
                    <a:p>
                      <a:pPr algn="ctr" rtl="0" fontAlgn="ctr"/>
                      <a:r>
                        <a:rPr lang="ca-ES" sz="1100" b="0" i="0" u="none" strike="noStrike">
                          <a:solidFill>
                            <a:srgbClr val="000000"/>
                          </a:solidFill>
                          <a:effectLst/>
                          <a:latin typeface="Cambria"/>
                        </a:rPr>
                        <a:t>2013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0" i="0" u="none" strike="noStrike" dirty="0" smtClean="0">
                          <a:solidFill>
                            <a:srgbClr val="000000"/>
                          </a:solidFill>
                          <a:effectLst/>
                          <a:latin typeface="Cambria"/>
                        </a:rPr>
                        <a:t>1.147</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0" i="0" u="none" strike="noStrike" dirty="0" smtClean="0">
                          <a:solidFill>
                            <a:srgbClr val="000000"/>
                          </a:solidFill>
                          <a:effectLst/>
                          <a:latin typeface="Cambria"/>
                        </a:rPr>
                        <a:t>297</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1" i="0" u="none" strike="noStrike" dirty="0">
                          <a:solidFill>
                            <a:srgbClr val="000000"/>
                          </a:solidFill>
                          <a:effectLst/>
                          <a:latin typeface="Cambria"/>
                        </a:rPr>
                        <a:t>817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r h="189740">
                <a:tc>
                  <a:txBody>
                    <a:bodyPr/>
                    <a:lstStyle/>
                    <a:p>
                      <a:pPr algn="ctr" rtl="0" fontAlgn="ctr"/>
                      <a:r>
                        <a:rPr lang="ca-ES" sz="1100" b="0" i="0" u="none" strike="noStrike">
                          <a:solidFill>
                            <a:srgbClr val="000000"/>
                          </a:solidFill>
                          <a:effectLst/>
                          <a:latin typeface="Cambria"/>
                        </a:rPr>
                        <a:t>2014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0" i="0" u="none" strike="noStrike" dirty="0" smtClean="0">
                          <a:solidFill>
                            <a:srgbClr val="000000"/>
                          </a:solidFill>
                          <a:effectLst/>
                          <a:latin typeface="Cambria"/>
                        </a:rPr>
                        <a:t>630</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0" i="0" u="none" strike="noStrike" dirty="0" smtClean="0">
                          <a:solidFill>
                            <a:srgbClr val="000000"/>
                          </a:solidFill>
                          <a:effectLst/>
                          <a:latin typeface="Cambria"/>
                        </a:rPr>
                        <a:t>430</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r>
                        <a:rPr lang="ca-ES" sz="1100" b="1" i="0" u="none" strike="noStrike" dirty="0">
                          <a:solidFill>
                            <a:srgbClr val="000000"/>
                          </a:solidFill>
                          <a:effectLst/>
                          <a:latin typeface="Cambria"/>
                        </a:rPr>
                        <a:t>458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r>
              <a:tr h="189740">
                <a:tc>
                  <a:txBody>
                    <a:bodyPr/>
                    <a:lstStyle/>
                    <a:p>
                      <a:pPr algn="ctr" rtl="0" fontAlgn="ctr"/>
                      <a:r>
                        <a:rPr lang="ca-ES" sz="1100" b="0" i="0" u="none" strike="noStrike" dirty="0">
                          <a:solidFill>
                            <a:srgbClr val="000000"/>
                          </a:solidFill>
                          <a:effectLst/>
                          <a:latin typeface="Cambria"/>
                        </a:rPr>
                        <a:t>2015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0" i="0" u="none" strike="noStrike" dirty="0" smtClean="0">
                          <a:solidFill>
                            <a:srgbClr val="000000"/>
                          </a:solidFill>
                          <a:effectLst/>
                          <a:latin typeface="Cambria"/>
                        </a:rPr>
                        <a:t>639</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0" i="0" u="none" strike="noStrike" dirty="0" smtClean="0">
                          <a:solidFill>
                            <a:srgbClr val="000000"/>
                          </a:solidFill>
                          <a:effectLst/>
                          <a:latin typeface="Cambria"/>
                        </a:rPr>
                        <a:t>383</a:t>
                      </a:r>
                      <a:endParaRPr lang="ca-ES" sz="1100" b="0" i="0" u="none" strike="noStrike" dirty="0">
                        <a:solidFill>
                          <a:srgbClr val="000000"/>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rtl="0" fontAlgn="ctr"/>
                      <a:r>
                        <a:rPr lang="ca-ES" sz="1100" b="1" i="0" u="none" strike="noStrike" dirty="0">
                          <a:solidFill>
                            <a:srgbClr val="000000"/>
                          </a:solidFill>
                          <a:effectLst/>
                          <a:latin typeface="Cambria"/>
                        </a:rPr>
                        <a:t>646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r>
            </a:tbl>
          </a:graphicData>
        </a:graphic>
      </p:graphicFrame>
    </p:spTree>
    <p:extLst>
      <p:ext uri="{BB962C8B-B14F-4D97-AF65-F5344CB8AC3E}">
        <p14:creationId xmlns:p14="http://schemas.microsoft.com/office/powerpoint/2010/main" val="157858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072680" y="836712"/>
            <a:ext cx="7399784" cy="432048"/>
          </a:xfrm>
        </p:spPr>
        <p:txBody>
          <a:bodyPr>
            <a:normAutofit fontScale="90000"/>
          </a:bodyPr>
          <a:lstStyle/>
          <a:p>
            <a:r>
              <a:rPr lang="ca-ES" dirty="0"/>
              <a:t>Comptes Anuals 2015</a:t>
            </a:r>
          </a:p>
        </p:txBody>
      </p:sp>
      <p:sp>
        <p:nvSpPr>
          <p:cNvPr id="3" name="Contenidor de número de diapositiva 2"/>
          <p:cNvSpPr>
            <a:spLocks noGrp="1"/>
          </p:cNvSpPr>
          <p:nvPr>
            <p:ph type="sldNum" sz="quarter" idx="10"/>
          </p:nvPr>
        </p:nvSpPr>
        <p:spPr>
          <a:xfrm>
            <a:off x="7113240" y="6314181"/>
            <a:ext cx="2311400" cy="365125"/>
          </a:xfrm>
        </p:spPr>
        <p:txBody>
          <a:bodyPr/>
          <a:lstStyle/>
          <a:p>
            <a:fld id="{A9A026BA-8EAF-4E45-964F-72984C4D082C}" type="slidenum">
              <a:rPr lang="ca-ES" smtClean="0"/>
              <a:t>25</a:t>
            </a:fld>
            <a:endParaRPr lang="ca-ES" dirty="0"/>
          </a:p>
        </p:txBody>
      </p:sp>
      <p:sp>
        <p:nvSpPr>
          <p:cNvPr id="4" name="Contenidor de text 3"/>
          <p:cNvSpPr>
            <a:spLocks noGrp="1"/>
          </p:cNvSpPr>
          <p:nvPr>
            <p:ph type="body" sz="quarter" idx="11"/>
          </p:nvPr>
        </p:nvSpPr>
        <p:spPr>
          <a:xfrm>
            <a:off x="992560" y="908720"/>
            <a:ext cx="1152128" cy="433303"/>
          </a:xfrm>
        </p:spPr>
        <p:txBody>
          <a:bodyPr/>
          <a:lstStyle/>
          <a:p>
            <a:r>
              <a:rPr lang="es-ES_tradnl" dirty="0" smtClean="0"/>
              <a:t>05 </a:t>
            </a:r>
            <a:r>
              <a:rPr lang="es-ES_tradnl" dirty="0"/>
              <a:t>b</a:t>
            </a:r>
            <a:endParaRPr lang="ca-ES" dirty="0"/>
          </a:p>
        </p:txBody>
      </p:sp>
      <p:sp>
        <p:nvSpPr>
          <p:cNvPr id="5" name="Contenidor de text 4"/>
          <p:cNvSpPr>
            <a:spLocks noGrp="1"/>
          </p:cNvSpPr>
          <p:nvPr>
            <p:ph type="body" sz="quarter" idx="12"/>
          </p:nvPr>
        </p:nvSpPr>
        <p:spPr/>
        <p:txBody>
          <a:bodyPr/>
          <a:lstStyle/>
          <a:p>
            <a:r>
              <a:rPr lang="ca-ES" sz="2000" dirty="0" smtClean="0"/>
              <a:t>Evolució de la inversió en curs</a:t>
            </a:r>
            <a:endParaRPr lang="ca-ES" sz="2000" dirty="0"/>
          </a:p>
        </p:txBody>
      </p:sp>
      <p:sp>
        <p:nvSpPr>
          <p:cNvPr id="7" name="QuadreDeText 6"/>
          <p:cNvSpPr txBox="1"/>
          <p:nvPr/>
        </p:nvSpPr>
        <p:spPr>
          <a:xfrm>
            <a:off x="6329540" y="2368956"/>
            <a:ext cx="2808312" cy="1015663"/>
          </a:xfrm>
          <a:prstGeom prst="rect">
            <a:avLst/>
          </a:prstGeom>
          <a:noFill/>
        </p:spPr>
        <p:txBody>
          <a:bodyPr wrap="square" rtlCol="0">
            <a:spAutoFit/>
          </a:bodyPr>
          <a:lstStyle/>
          <a:p>
            <a:pPr algn="just"/>
            <a:r>
              <a:rPr lang="ca-ES" sz="1200" dirty="0" smtClean="0">
                <a:latin typeface="Cambria" pitchFamily="18" charset="0"/>
              </a:rPr>
              <a:t>Aquesta activació s’ha produït pel traspàs de l’en curs en 623 milions i assentaments directes a l’immobilitzat.</a:t>
            </a:r>
          </a:p>
          <a:p>
            <a:pPr algn="just"/>
            <a:r>
              <a:rPr lang="ca-ES" sz="1200" dirty="0" smtClean="0">
                <a:latin typeface="Cambria" pitchFamily="18" charset="0"/>
              </a:rPr>
              <a:t>Amb una implicació en volum a l’inventari Municipal de 645 moviments.</a:t>
            </a:r>
            <a:endParaRPr lang="ca-ES" sz="1200" dirty="0">
              <a:latin typeface="Cambria" pitchFamily="18" charset="0"/>
            </a:endParaRPr>
          </a:p>
        </p:txBody>
      </p:sp>
      <p:sp>
        <p:nvSpPr>
          <p:cNvPr id="9" name="QuadreDeText 8"/>
          <p:cNvSpPr txBox="1"/>
          <p:nvPr/>
        </p:nvSpPr>
        <p:spPr>
          <a:xfrm>
            <a:off x="1136576" y="6381328"/>
            <a:ext cx="6264696" cy="230832"/>
          </a:xfrm>
          <a:prstGeom prst="rect">
            <a:avLst/>
          </a:prstGeom>
          <a:noFill/>
        </p:spPr>
        <p:txBody>
          <a:bodyPr wrap="square" rtlCol="0">
            <a:spAutoFit/>
          </a:bodyPr>
          <a:lstStyle/>
          <a:p>
            <a:r>
              <a:rPr lang="ca-ES" sz="900" dirty="0" smtClean="0"/>
              <a:t>(1) Dades del en curs a 31 de desembre</a:t>
            </a:r>
            <a:endParaRPr lang="ca-ES" sz="900" dirty="0"/>
          </a:p>
        </p:txBody>
      </p:sp>
      <p:sp>
        <p:nvSpPr>
          <p:cNvPr id="10" name="QuadreDeText 9"/>
          <p:cNvSpPr txBox="1"/>
          <p:nvPr/>
        </p:nvSpPr>
        <p:spPr>
          <a:xfrm>
            <a:off x="419337" y="4618166"/>
            <a:ext cx="300271" cy="215444"/>
          </a:xfrm>
          <a:prstGeom prst="rect">
            <a:avLst/>
          </a:prstGeom>
          <a:noFill/>
        </p:spPr>
        <p:txBody>
          <a:bodyPr wrap="square" rtlCol="0">
            <a:spAutoFit/>
          </a:bodyPr>
          <a:lstStyle/>
          <a:p>
            <a:r>
              <a:rPr lang="ca-ES" sz="800" dirty="0" smtClean="0"/>
              <a:t>(1)</a:t>
            </a:r>
            <a:endParaRPr lang="ca-ES" sz="800" dirty="0"/>
          </a:p>
        </p:txBody>
      </p:sp>
      <p:graphicFrame>
        <p:nvGraphicFramePr>
          <p:cNvPr id="11" name="1 Gráfico"/>
          <p:cNvGraphicFramePr>
            <a:graphicFrameLocks/>
          </p:cNvGraphicFramePr>
          <p:nvPr>
            <p:extLst>
              <p:ext uri="{D42A27DB-BD31-4B8C-83A1-F6EECF244321}">
                <p14:modId xmlns:p14="http://schemas.microsoft.com/office/powerpoint/2010/main" val="3318294853"/>
              </p:ext>
            </p:extLst>
          </p:nvPr>
        </p:nvGraphicFramePr>
        <p:xfrm>
          <a:off x="400880" y="1916832"/>
          <a:ext cx="5779771" cy="2964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1117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Assoliment dels objectius de l’exercici 2015</a:t>
            </a:r>
            <a:endParaRPr lang="ca-ES" dirty="0"/>
          </a:p>
        </p:txBody>
      </p:sp>
      <p:sp>
        <p:nvSpPr>
          <p:cNvPr id="3" name="Contenidor de número de diapositiva 2"/>
          <p:cNvSpPr>
            <a:spLocks noGrp="1"/>
          </p:cNvSpPr>
          <p:nvPr>
            <p:ph type="sldNum" sz="quarter" idx="10"/>
          </p:nvPr>
        </p:nvSpPr>
        <p:spPr>
          <a:xfrm>
            <a:off x="7109652" y="6309320"/>
            <a:ext cx="2311400" cy="365125"/>
          </a:xfrm>
        </p:spPr>
        <p:txBody>
          <a:bodyPr/>
          <a:lstStyle/>
          <a:p>
            <a:fld id="{A9A026BA-8EAF-4E45-964F-72984C4D082C}" type="slidenum">
              <a:rPr lang="ca-ES" smtClean="0"/>
              <a:t>26</a:t>
            </a:fld>
            <a:endParaRPr lang="ca-ES" dirty="0"/>
          </a:p>
        </p:txBody>
      </p:sp>
      <p:sp>
        <p:nvSpPr>
          <p:cNvPr id="4" name="Contenidor de text 3"/>
          <p:cNvSpPr>
            <a:spLocks noGrp="1"/>
          </p:cNvSpPr>
          <p:nvPr>
            <p:ph type="body" sz="quarter" idx="11"/>
          </p:nvPr>
        </p:nvSpPr>
        <p:spPr/>
        <p:txBody>
          <a:bodyPr/>
          <a:lstStyle/>
          <a:p>
            <a:r>
              <a:rPr lang="es-ES_tradnl" dirty="0" smtClean="0"/>
              <a:t>06</a:t>
            </a:r>
            <a:endParaRPr lang="ca-ES" dirty="0"/>
          </a:p>
        </p:txBody>
      </p:sp>
      <p:grpSp>
        <p:nvGrpSpPr>
          <p:cNvPr id="16" name="Agrupa 15"/>
          <p:cNvGrpSpPr/>
          <p:nvPr/>
        </p:nvGrpSpPr>
        <p:grpSpPr>
          <a:xfrm>
            <a:off x="1280592" y="1699534"/>
            <a:ext cx="7769490" cy="4537780"/>
            <a:chOff x="755576" y="1834550"/>
            <a:chExt cx="7625223" cy="4104000"/>
          </a:xfrm>
        </p:grpSpPr>
        <p:grpSp>
          <p:nvGrpSpPr>
            <p:cNvPr id="17" name="Agrupa 16"/>
            <p:cNvGrpSpPr/>
            <p:nvPr/>
          </p:nvGrpSpPr>
          <p:grpSpPr>
            <a:xfrm>
              <a:off x="755576" y="1834550"/>
              <a:ext cx="7625223" cy="4104000"/>
              <a:chOff x="755576" y="1979022"/>
              <a:chExt cx="7625223" cy="4104000"/>
            </a:xfrm>
          </p:grpSpPr>
          <p:sp>
            <p:nvSpPr>
              <p:cNvPr id="23" name="Forma lliure 22"/>
              <p:cNvSpPr/>
              <p:nvPr/>
            </p:nvSpPr>
            <p:spPr>
              <a:xfrm>
                <a:off x="755576" y="1979505"/>
                <a:ext cx="3809111" cy="4103514"/>
              </a:xfrm>
              <a:custGeom>
                <a:avLst/>
                <a:gdLst>
                  <a:gd name="connsiteX0" fmla="*/ 0 w 3809111"/>
                  <a:gd name="connsiteY0" fmla="*/ 380911 h 4278080"/>
                  <a:gd name="connsiteX1" fmla="*/ 380911 w 3809111"/>
                  <a:gd name="connsiteY1" fmla="*/ 0 h 4278080"/>
                  <a:gd name="connsiteX2" fmla="*/ 3428200 w 3809111"/>
                  <a:gd name="connsiteY2" fmla="*/ 0 h 4278080"/>
                  <a:gd name="connsiteX3" fmla="*/ 3809111 w 3809111"/>
                  <a:gd name="connsiteY3" fmla="*/ 380911 h 4278080"/>
                  <a:gd name="connsiteX4" fmla="*/ 3809111 w 3809111"/>
                  <a:gd name="connsiteY4" fmla="*/ 3897169 h 4278080"/>
                  <a:gd name="connsiteX5" fmla="*/ 3428200 w 3809111"/>
                  <a:gd name="connsiteY5" fmla="*/ 4278080 h 4278080"/>
                  <a:gd name="connsiteX6" fmla="*/ 380911 w 3809111"/>
                  <a:gd name="connsiteY6" fmla="*/ 4278080 h 4278080"/>
                  <a:gd name="connsiteX7" fmla="*/ 0 w 3809111"/>
                  <a:gd name="connsiteY7" fmla="*/ 3897169 h 4278080"/>
                  <a:gd name="connsiteX8" fmla="*/ 0 w 3809111"/>
                  <a:gd name="connsiteY8" fmla="*/ 380911 h 42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111" h="4278080">
                    <a:moveTo>
                      <a:pt x="0" y="380911"/>
                    </a:moveTo>
                    <a:cubicBezTo>
                      <a:pt x="0" y="170540"/>
                      <a:pt x="170540" y="0"/>
                      <a:pt x="380911" y="0"/>
                    </a:cubicBezTo>
                    <a:lnTo>
                      <a:pt x="3428200" y="0"/>
                    </a:lnTo>
                    <a:cubicBezTo>
                      <a:pt x="3638571" y="0"/>
                      <a:pt x="3809111" y="170540"/>
                      <a:pt x="3809111" y="380911"/>
                    </a:cubicBezTo>
                    <a:lnTo>
                      <a:pt x="3809111" y="3897169"/>
                    </a:lnTo>
                    <a:cubicBezTo>
                      <a:pt x="3809111" y="4107540"/>
                      <a:pt x="3638571" y="4278080"/>
                      <a:pt x="3428200" y="4278080"/>
                    </a:cubicBezTo>
                    <a:lnTo>
                      <a:pt x="380911" y="4278080"/>
                    </a:lnTo>
                    <a:cubicBezTo>
                      <a:pt x="170540" y="4278080"/>
                      <a:pt x="0" y="4107540"/>
                      <a:pt x="0" y="3897169"/>
                    </a:cubicBezTo>
                    <a:lnTo>
                      <a:pt x="0" y="380911"/>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86096" tIns="123816" rIns="1266549" bIns="1193336" numCol="1" spcCol="1270" anchor="t" anchorCtr="0">
                <a:noAutofit/>
              </a:bodyPr>
              <a:lstStyle/>
              <a:p>
                <a:pPr marL="114300" lvl="1" indent="-114300" algn="l" defTabSz="533400">
                  <a:lnSpc>
                    <a:spcPct val="90000"/>
                  </a:lnSpc>
                  <a:spcBef>
                    <a:spcPct val="0"/>
                  </a:spcBef>
                  <a:spcAft>
                    <a:spcPct val="15000"/>
                  </a:spcAft>
                  <a:buChar char="••"/>
                </a:pPr>
                <a:r>
                  <a:rPr lang="ca-ES" sz="1100" b="1" dirty="0" smtClean="0">
                    <a:effectLst>
                      <a:outerShdw blurRad="38100" dist="38100" dir="2700000" algn="tl">
                        <a:srgbClr val="000000">
                          <a:alpha val="43137"/>
                        </a:srgbClr>
                      </a:outerShdw>
                    </a:effectLst>
                    <a:latin typeface="Cambria" pitchFamily="18" charset="0"/>
                  </a:rPr>
                  <a:t>Projecte </a:t>
                </a:r>
                <a:r>
                  <a:rPr lang="ca-ES" sz="1100" b="1" kern="1200" noProof="0" dirty="0" smtClean="0">
                    <a:effectLst>
                      <a:outerShdw blurRad="38100" dist="38100" dir="2700000" algn="tl">
                        <a:srgbClr val="000000">
                          <a:alpha val="43137"/>
                        </a:srgbClr>
                      </a:outerShdw>
                    </a:effectLst>
                    <a:latin typeface="Cambria" pitchFamily="18" charset="0"/>
                  </a:rPr>
                  <a:t>SAP </a:t>
                </a:r>
                <a:r>
                  <a:rPr lang="ca-ES" sz="1100" b="1" dirty="0" smtClean="0">
                    <a:effectLst>
                      <a:outerShdw blurRad="38100" dist="38100" dir="2700000" algn="tl">
                        <a:srgbClr val="000000">
                          <a:alpha val="43137"/>
                        </a:srgbClr>
                      </a:outerShdw>
                    </a:effectLst>
                    <a:latin typeface="Cambria" pitchFamily="18" charset="0"/>
                  </a:rPr>
                  <a:t>Immobilitzats</a:t>
                </a:r>
                <a:r>
                  <a:rPr lang="ca-ES" sz="1100" b="1" kern="1200" noProof="0" dirty="0" smtClean="0">
                    <a:effectLst>
                      <a:outerShdw blurRad="38100" dist="38100" dir="2700000" algn="tl">
                        <a:srgbClr val="000000">
                          <a:alpha val="43137"/>
                        </a:srgbClr>
                      </a:outerShdw>
                    </a:effectLst>
                    <a:latin typeface="Cambria" pitchFamily="18" charset="0"/>
                  </a:rPr>
                  <a:t>:</a:t>
                </a:r>
              </a:p>
              <a:p>
                <a:pPr marL="0" lvl="1" algn="l" defTabSz="533400">
                  <a:lnSpc>
                    <a:spcPct val="90000"/>
                  </a:lnSpc>
                  <a:spcBef>
                    <a:spcPct val="0"/>
                  </a:spcBef>
                  <a:spcAft>
                    <a:spcPct val="15000"/>
                  </a:spcAft>
                </a:pPr>
                <a:r>
                  <a:rPr lang="ca-ES" sz="1100" b="0" kern="1200" noProof="0" dirty="0" smtClean="0">
                    <a:solidFill>
                      <a:schemeClr val="tx1"/>
                    </a:solidFill>
                    <a:latin typeface="Cambria" pitchFamily="18" charset="0"/>
                  </a:rPr>
                  <a:t>Introducció botó “Immobilitzats” per tal d’automatitzar el repartiment de la despesa per cada actuació inversora </a:t>
                </a:r>
                <a:r>
                  <a:rPr lang="ca-ES" sz="1100" b="1" kern="1200" noProof="0" dirty="0" smtClean="0">
                    <a:solidFill>
                      <a:schemeClr val="tx1"/>
                    </a:solidFill>
                    <a:effectLst>
                      <a:outerShdw blurRad="38100" dist="38100" dir="2700000" algn="tl">
                        <a:srgbClr val="000000">
                          <a:alpha val="43137"/>
                        </a:srgbClr>
                      </a:outerShdw>
                    </a:effectLst>
                    <a:latin typeface="Cambria" pitchFamily="18" charset="0"/>
                  </a:rPr>
                  <a:t>100%</a:t>
                </a:r>
              </a:p>
              <a:p>
                <a:pPr marL="0" lvl="1" algn="l" defTabSz="533400">
                  <a:lnSpc>
                    <a:spcPct val="90000"/>
                  </a:lnSpc>
                  <a:spcBef>
                    <a:spcPct val="0"/>
                  </a:spcBef>
                  <a:spcAft>
                    <a:spcPct val="15000"/>
                  </a:spcAft>
                </a:pPr>
                <a:endParaRPr lang="ca-ES" sz="1100" b="1" kern="1200" noProof="0" dirty="0" smtClean="0">
                  <a:effectLst>
                    <a:outerShdw blurRad="38100" dist="38100" dir="2700000" algn="tl">
                      <a:srgbClr val="000000">
                        <a:alpha val="43137"/>
                      </a:srgbClr>
                    </a:outerShdw>
                  </a:effectLst>
                  <a:latin typeface="Cambria" pitchFamily="18" charset="0"/>
                </a:endParaRPr>
              </a:p>
              <a:p>
                <a:pPr marL="114300" lvl="1" indent="-114300" algn="l" defTabSz="533400">
                  <a:lnSpc>
                    <a:spcPct val="90000"/>
                  </a:lnSpc>
                  <a:spcBef>
                    <a:spcPct val="0"/>
                  </a:spcBef>
                  <a:spcAft>
                    <a:spcPct val="15000"/>
                  </a:spcAft>
                  <a:buChar char="••"/>
                </a:pPr>
                <a:r>
                  <a:rPr lang="ca-ES" sz="1100" b="1" kern="1200" noProof="0" dirty="0" smtClean="0">
                    <a:effectLst>
                      <a:outerShdw blurRad="38100" dist="38100" dir="2700000" algn="tl">
                        <a:srgbClr val="000000">
                          <a:alpha val="43137"/>
                        </a:srgbClr>
                      </a:outerShdw>
                    </a:effectLst>
                    <a:latin typeface="Cambria" pitchFamily="18" charset="0"/>
                  </a:rPr>
                  <a:t>Circuits en fase d’implementació:</a:t>
                </a:r>
                <a:endParaRPr lang="ca-ES" sz="1100" b="1" dirty="0" smtClean="0">
                  <a:effectLst>
                    <a:outerShdw blurRad="38100" dist="38100" dir="2700000" algn="tl">
                      <a:srgbClr val="000000">
                        <a:alpha val="43137"/>
                      </a:srgbClr>
                    </a:outerShdw>
                  </a:effectLst>
                  <a:latin typeface="Cambria" pitchFamily="18" charset="0"/>
                </a:endParaRPr>
              </a:p>
              <a:p>
                <a:pPr marL="228600" lvl="1" indent="-228600" defTabSz="533400">
                  <a:lnSpc>
                    <a:spcPct val="90000"/>
                  </a:lnSpc>
                  <a:spcBef>
                    <a:spcPct val="0"/>
                  </a:spcBef>
                  <a:spcAft>
                    <a:spcPct val="15000"/>
                  </a:spcAft>
                  <a:buAutoNum type="alphaLcParenR"/>
                </a:pPr>
                <a:r>
                  <a:rPr lang="ca-ES" sz="1100" dirty="0" smtClean="0">
                    <a:latin typeface="Cambria" pitchFamily="18" charset="0"/>
                  </a:rPr>
                  <a:t>Circuit ROMANENTS - </a:t>
                </a:r>
                <a:r>
                  <a:rPr lang="ca-ES" sz="1100" b="1" dirty="0" smtClean="0">
                    <a:effectLst>
                      <a:outerShdw blurRad="38100" dist="38100" dir="2700000" algn="tl">
                        <a:srgbClr val="000000">
                          <a:alpha val="43137"/>
                        </a:srgbClr>
                      </a:outerShdw>
                    </a:effectLst>
                    <a:latin typeface="Cambria" pitchFamily="18" charset="0"/>
                  </a:rPr>
                  <a:t>100%</a:t>
                </a:r>
                <a:endParaRPr lang="ca-ES" sz="1100" dirty="0" smtClean="0">
                  <a:latin typeface="Cambria" pitchFamily="18" charset="0"/>
                </a:endParaRPr>
              </a:p>
              <a:p>
                <a:pPr marL="228600" lvl="1" indent="-228600" defTabSz="533400">
                  <a:lnSpc>
                    <a:spcPct val="90000"/>
                  </a:lnSpc>
                  <a:spcBef>
                    <a:spcPct val="0"/>
                  </a:spcBef>
                  <a:spcAft>
                    <a:spcPct val="15000"/>
                  </a:spcAft>
                  <a:buFontTx/>
                  <a:buAutoNum type="alphaLcParenR"/>
                </a:pPr>
                <a:r>
                  <a:rPr lang="ca-ES" sz="1100" noProof="0" dirty="0" smtClean="0">
                    <a:latin typeface="Cambria" pitchFamily="18" charset="0"/>
                  </a:rPr>
                  <a:t>Circuit ACTIVACIONS lligat a SAP Patrimoni </a:t>
                </a:r>
                <a:r>
                  <a:rPr lang="ca-ES" sz="1100" dirty="0" smtClean="0">
                    <a:latin typeface="Cambria" pitchFamily="18" charset="0"/>
                  </a:rPr>
                  <a:t>- </a:t>
                </a:r>
                <a:r>
                  <a:rPr lang="ca-ES" sz="1100" b="1" dirty="0">
                    <a:effectLst>
                      <a:outerShdw blurRad="38100" dist="38100" dir="2700000" algn="tl">
                        <a:srgbClr val="000000">
                          <a:alpha val="43137"/>
                        </a:srgbClr>
                      </a:outerShdw>
                    </a:effectLst>
                    <a:latin typeface="Cambria" pitchFamily="18" charset="0"/>
                  </a:rPr>
                  <a:t>5</a:t>
                </a:r>
                <a:r>
                  <a:rPr lang="ca-ES" sz="1100" b="1" dirty="0" smtClean="0">
                    <a:effectLst>
                      <a:outerShdw blurRad="38100" dist="38100" dir="2700000" algn="tl">
                        <a:srgbClr val="000000">
                          <a:alpha val="43137"/>
                        </a:srgbClr>
                      </a:outerShdw>
                    </a:effectLst>
                    <a:latin typeface="Cambria" pitchFamily="18" charset="0"/>
                  </a:rPr>
                  <a:t>0%</a:t>
                </a:r>
                <a:endParaRPr lang="ca-ES" sz="1100" dirty="0" smtClean="0">
                  <a:latin typeface="Cambria" pitchFamily="18" charset="0"/>
                </a:endParaRPr>
              </a:p>
              <a:p>
                <a:pPr marL="228600" lvl="1" indent="-228600" algn="l" defTabSz="533400">
                  <a:lnSpc>
                    <a:spcPct val="90000"/>
                  </a:lnSpc>
                  <a:spcBef>
                    <a:spcPct val="0"/>
                  </a:spcBef>
                  <a:spcAft>
                    <a:spcPct val="15000"/>
                  </a:spcAft>
                  <a:buAutoNum type="alphaLcParenR"/>
                </a:pPr>
                <a:r>
                  <a:rPr lang="ca-ES" sz="1100" noProof="0" dirty="0" smtClean="0">
                    <a:latin typeface="Cambria" pitchFamily="18" charset="0"/>
                  </a:rPr>
                  <a:t>Circuit LLIURAMENT D’ACTIUS  - </a:t>
                </a:r>
                <a:r>
                  <a:rPr lang="ca-ES" sz="1100" b="1" noProof="0" dirty="0" smtClean="0">
                    <a:effectLst>
                      <a:outerShdw blurRad="38100" dist="38100" dir="2700000" algn="tl">
                        <a:srgbClr val="000000">
                          <a:alpha val="43137"/>
                        </a:srgbClr>
                      </a:outerShdw>
                    </a:effectLst>
                    <a:latin typeface="Cambria" pitchFamily="18" charset="0"/>
                  </a:rPr>
                  <a:t>100%</a:t>
                </a:r>
              </a:p>
              <a:p>
                <a:pPr marL="114300" lvl="1" indent="-114300" algn="l" defTabSz="533400">
                  <a:lnSpc>
                    <a:spcPct val="90000"/>
                  </a:lnSpc>
                  <a:spcBef>
                    <a:spcPct val="0"/>
                  </a:spcBef>
                  <a:spcAft>
                    <a:spcPct val="15000"/>
                  </a:spcAft>
                  <a:buChar char="••"/>
                </a:pPr>
                <a:endParaRPr lang="ca-ES" sz="1100" b="1" kern="1200" noProof="0" dirty="0" smtClean="0">
                  <a:effectLst>
                    <a:outerShdw blurRad="38100" dist="38100" dir="2700000" algn="tl">
                      <a:srgbClr val="000000">
                        <a:alpha val="43137"/>
                      </a:srgbClr>
                    </a:outerShdw>
                  </a:effectLst>
                  <a:latin typeface="Cambria" pitchFamily="18" charset="0"/>
                </a:endParaRPr>
              </a:p>
              <a:p>
                <a:pPr marL="114300" lvl="1" indent="-114300" algn="l" defTabSz="533400">
                  <a:lnSpc>
                    <a:spcPct val="90000"/>
                  </a:lnSpc>
                  <a:spcBef>
                    <a:spcPct val="0"/>
                  </a:spcBef>
                  <a:spcAft>
                    <a:spcPct val="15000"/>
                  </a:spcAft>
                  <a:buChar char="••"/>
                </a:pPr>
                <a:r>
                  <a:rPr lang="ca-ES" sz="1100" b="1" kern="1200" noProof="0" dirty="0" smtClean="0">
                    <a:effectLst>
                      <a:outerShdw blurRad="38100" dist="38100" dir="2700000" algn="tl">
                        <a:srgbClr val="000000">
                          <a:alpha val="43137"/>
                        </a:srgbClr>
                      </a:outerShdw>
                    </a:effectLst>
                    <a:latin typeface="Cambria" pitchFamily="18" charset="0"/>
                  </a:rPr>
                  <a:t>Accions Formatives</a:t>
                </a:r>
              </a:p>
              <a:p>
                <a:pPr marL="0" lvl="1" defTabSz="533400">
                  <a:lnSpc>
                    <a:spcPct val="90000"/>
                  </a:lnSpc>
                  <a:spcBef>
                    <a:spcPct val="0"/>
                  </a:spcBef>
                  <a:spcAft>
                    <a:spcPct val="15000"/>
                  </a:spcAft>
                </a:pPr>
                <a:r>
                  <a:rPr lang="ca-ES" sz="1100" dirty="0" smtClean="0">
                    <a:solidFill>
                      <a:schemeClr val="tx1"/>
                    </a:solidFill>
                    <a:latin typeface="Cambria" pitchFamily="18" charset="0"/>
                  </a:rPr>
                  <a:t>Formació als operadors d’inversions de la introducció del botó “Immobilitzats” pel repartiment de la despesa associada a la inversió.</a:t>
                </a:r>
              </a:p>
              <a:p>
                <a:pPr marL="0" lvl="1" defTabSz="533400">
                  <a:lnSpc>
                    <a:spcPct val="90000"/>
                  </a:lnSpc>
                  <a:spcBef>
                    <a:spcPct val="0"/>
                  </a:spcBef>
                  <a:spcAft>
                    <a:spcPct val="15000"/>
                  </a:spcAft>
                </a:pPr>
                <a:endParaRPr lang="es-ES_tradnl" sz="1100" dirty="0">
                  <a:solidFill>
                    <a:schemeClr val="tx1"/>
                  </a:solidFill>
                  <a:latin typeface="Cambria" pitchFamily="18" charset="0"/>
                </a:endParaRPr>
              </a:p>
              <a:p>
                <a:pPr marL="171450" lvl="1" indent="-171450" defTabSz="533400">
                  <a:lnSpc>
                    <a:spcPct val="90000"/>
                  </a:lnSpc>
                  <a:spcBef>
                    <a:spcPct val="0"/>
                  </a:spcBef>
                  <a:spcAft>
                    <a:spcPct val="15000"/>
                  </a:spcAft>
                  <a:buFont typeface="Arial" pitchFamily="34" charset="0"/>
                  <a:buChar char="•"/>
                </a:pPr>
                <a:r>
                  <a:rPr lang="es-ES_tradnl" sz="1100" b="1" dirty="0" smtClean="0">
                    <a:solidFill>
                      <a:schemeClr val="tx1"/>
                    </a:solidFill>
                    <a:effectLst>
                      <a:outerShdw blurRad="38100" dist="38100" dir="2700000" algn="tl">
                        <a:srgbClr val="000000">
                          <a:alpha val="43137"/>
                        </a:srgbClr>
                      </a:outerShdw>
                    </a:effectLst>
                    <a:latin typeface="Cambria" pitchFamily="18" charset="0"/>
                  </a:rPr>
                  <a:t>Estructura SAP </a:t>
                </a:r>
                <a:r>
                  <a:rPr lang="es-ES_tradnl" sz="1100" b="1" dirty="0" err="1" smtClean="0">
                    <a:solidFill>
                      <a:schemeClr val="tx1"/>
                    </a:solidFill>
                    <a:effectLst>
                      <a:outerShdw blurRad="38100" dist="38100" dir="2700000" algn="tl">
                        <a:srgbClr val="000000">
                          <a:alpha val="43137"/>
                        </a:srgbClr>
                      </a:outerShdw>
                    </a:effectLst>
                    <a:latin typeface="Cambria" pitchFamily="18" charset="0"/>
                  </a:rPr>
                  <a:t>Inversions</a:t>
                </a:r>
                <a:endParaRPr lang="es-ES_tradnl" sz="1100" b="1" dirty="0" smtClean="0">
                  <a:solidFill>
                    <a:schemeClr val="tx1"/>
                  </a:solidFill>
                  <a:effectLst>
                    <a:outerShdw blurRad="38100" dist="38100" dir="2700000" algn="tl">
                      <a:srgbClr val="000000">
                        <a:alpha val="43137"/>
                      </a:srgbClr>
                    </a:outerShdw>
                  </a:effectLst>
                  <a:latin typeface="Cambria" pitchFamily="18" charset="0"/>
                </a:endParaRPr>
              </a:p>
              <a:p>
                <a:pPr marL="0" lvl="1" defTabSz="533400">
                  <a:lnSpc>
                    <a:spcPct val="90000"/>
                  </a:lnSpc>
                  <a:spcBef>
                    <a:spcPct val="0"/>
                  </a:spcBef>
                  <a:spcAft>
                    <a:spcPct val="15000"/>
                  </a:spcAft>
                </a:pPr>
                <a:r>
                  <a:rPr lang="es-ES_tradnl" sz="1100" dirty="0" err="1" smtClean="0">
                    <a:solidFill>
                      <a:schemeClr val="tx1"/>
                    </a:solidFill>
                    <a:latin typeface="Cambria" pitchFamily="18" charset="0"/>
                  </a:rPr>
                  <a:t>S’han</a:t>
                </a:r>
                <a:r>
                  <a:rPr lang="es-ES_tradnl" sz="1100" dirty="0" smtClean="0">
                    <a:solidFill>
                      <a:schemeClr val="tx1"/>
                    </a:solidFill>
                    <a:latin typeface="Cambria" pitchFamily="18" charset="0"/>
                  </a:rPr>
                  <a:t> </a:t>
                </a:r>
                <a:r>
                  <a:rPr lang="es-ES_tradnl" sz="1100" dirty="0" err="1" smtClean="0">
                    <a:solidFill>
                      <a:schemeClr val="tx1"/>
                    </a:solidFill>
                    <a:latin typeface="Cambria" pitchFamily="18" charset="0"/>
                  </a:rPr>
                  <a:t>adaptat</a:t>
                </a:r>
                <a:r>
                  <a:rPr lang="es-ES_tradnl" sz="1100" dirty="0" smtClean="0">
                    <a:solidFill>
                      <a:schemeClr val="tx1"/>
                    </a:solidFill>
                    <a:latin typeface="Cambria" pitchFamily="18" charset="0"/>
                  </a:rPr>
                  <a:t> les </a:t>
                </a:r>
                <a:r>
                  <a:rPr lang="es-ES_tradnl" sz="1100" dirty="0" err="1" smtClean="0">
                    <a:solidFill>
                      <a:schemeClr val="tx1"/>
                    </a:solidFill>
                    <a:latin typeface="Cambria" pitchFamily="18" charset="0"/>
                  </a:rPr>
                  <a:t>Àrees</a:t>
                </a:r>
                <a:r>
                  <a:rPr lang="es-ES_tradnl" sz="1100" dirty="0" smtClean="0">
                    <a:solidFill>
                      <a:schemeClr val="tx1"/>
                    </a:solidFill>
                    <a:latin typeface="Cambria" pitchFamily="18" charset="0"/>
                  </a:rPr>
                  <a:t> a la estructura del </a:t>
                </a:r>
                <a:r>
                  <a:rPr lang="es-ES_tradnl" sz="1100" dirty="0" err="1" smtClean="0">
                    <a:solidFill>
                      <a:schemeClr val="tx1"/>
                    </a:solidFill>
                    <a:latin typeface="Cambria" pitchFamily="18" charset="0"/>
                  </a:rPr>
                  <a:t>nou</a:t>
                </a:r>
                <a:r>
                  <a:rPr lang="es-ES_tradnl" sz="1100" dirty="0" smtClean="0">
                    <a:solidFill>
                      <a:schemeClr val="tx1"/>
                    </a:solidFill>
                    <a:latin typeface="Cambria" pitchFamily="18" charset="0"/>
                  </a:rPr>
                  <a:t> </a:t>
                </a:r>
                <a:r>
                  <a:rPr lang="es-ES_tradnl" sz="1100" dirty="0" err="1" smtClean="0">
                    <a:solidFill>
                      <a:schemeClr val="tx1"/>
                    </a:solidFill>
                    <a:latin typeface="Cambria" pitchFamily="18" charset="0"/>
                  </a:rPr>
                  <a:t>equip</a:t>
                </a:r>
                <a:r>
                  <a:rPr lang="es-ES_tradnl" sz="1100" dirty="0" smtClean="0">
                    <a:solidFill>
                      <a:schemeClr val="tx1"/>
                    </a:solidFill>
                    <a:latin typeface="Cambria" pitchFamily="18" charset="0"/>
                  </a:rPr>
                  <a:t> de </a:t>
                </a:r>
                <a:r>
                  <a:rPr lang="es-ES_tradnl" sz="1100" dirty="0" err="1" smtClean="0">
                    <a:solidFill>
                      <a:schemeClr val="tx1"/>
                    </a:solidFill>
                    <a:latin typeface="Cambria" pitchFamily="18" charset="0"/>
                  </a:rPr>
                  <a:t>Govern</a:t>
                </a:r>
                <a:r>
                  <a:rPr lang="es-ES_tradnl" sz="1100" dirty="0" smtClean="0">
                    <a:solidFill>
                      <a:schemeClr val="tx1"/>
                    </a:solidFill>
                    <a:latin typeface="Cambria" pitchFamily="18" charset="0"/>
                  </a:rPr>
                  <a:t> Municipal.</a:t>
                </a:r>
                <a:endParaRPr lang="ca-ES" sz="1100" dirty="0" smtClean="0">
                  <a:solidFill>
                    <a:schemeClr val="tx1"/>
                  </a:solidFill>
                  <a:latin typeface="Cambria" pitchFamily="18" charset="0"/>
                </a:endParaRPr>
              </a:p>
              <a:p>
                <a:pPr marL="0" lvl="1" defTabSz="533400">
                  <a:lnSpc>
                    <a:spcPct val="90000"/>
                  </a:lnSpc>
                  <a:spcBef>
                    <a:spcPct val="0"/>
                  </a:spcBef>
                  <a:spcAft>
                    <a:spcPct val="15000"/>
                  </a:spcAft>
                </a:pPr>
                <a:endParaRPr lang="es-ES_tradnl" sz="1100" dirty="0">
                  <a:solidFill>
                    <a:schemeClr val="tx1"/>
                  </a:solidFill>
                  <a:latin typeface="Cambria" pitchFamily="18" charset="0"/>
                </a:endParaRPr>
              </a:p>
              <a:p>
                <a:pPr marL="0" lvl="1" defTabSz="533400">
                  <a:lnSpc>
                    <a:spcPct val="90000"/>
                  </a:lnSpc>
                  <a:spcBef>
                    <a:spcPct val="0"/>
                  </a:spcBef>
                  <a:spcAft>
                    <a:spcPct val="15000"/>
                  </a:spcAft>
                </a:pPr>
                <a:endParaRPr lang="ca-ES" sz="1100" dirty="0" smtClean="0">
                  <a:solidFill>
                    <a:schemeClr val="tx1"/>
                  </a:solidFill>
                  <a:latin typeface="Cambria" pitchFamily="18" charset="0"/>
                </a:endParaRPr>
              </a:p>
              <a:p>
                <a:pPr marL="0" lvl="1" defTabSz="533400">
                  <a:lnSpc>
                    <a:spcPct val="90000"/>
                  </a:lnSpc>
                  <a:spcBef>
                    <a:spcPct val="0"/>
                  </a:spcBef>
                  <a:spcAft>
                    <a:spcPct val="15000"/>
                  </a:spcAft>
                </a:pPr>
                <a:endParaRPr lang="es-ES_tradnl" sz="1100" dirty="0" smtClean="0">
                  <a:solidFill>
                    <a:schemeClr val="tx1"/>
                  </a:solidFill>
                  <a:latin typeface="Cambria" pitchFamily="18" charset="0"/>
                </a:endParaRPr>
              </a:p>
              <a:p>
                <a:pPr marL="0" lvl="1" defTabSz="533400">
                  <a:lnSpc>
                    <a:spcPct val="90000"/>
                  </a:lnSpc>
                  <a:spcBef>
                    <a:spcPct val="0"/>
                  </a:spcBef>
                  <a:spcAft>
                    <a:spcPct val="15000"/>
                  </a:spcAft>
                </a:pPr>
                <a:endParaRPr lang="es-ES_tradnl" sz="1100" dirty="0">
                  <a:solidFill>
                    <a:schemeClr val="tx1"/>
                  </a:solidFill>
                  <a:latin typeface="Cambria" pitchFamily="18" charset="0"/>
                </a:endParaRPr>
              </a:p>
              <a:p>
                <a:pPr marL="171450" lvl="1" indent="-171450" defTabSz="533400">
                  <a:lnSpc>
                    <a:spcPct val="90000"/>
                  </a:lnSpc>
                  <a:spcBef>
                    <a:spcPct val="0"/>
                  </a:spcBef>
                  <a:spcAft>
                    <a:spcPct val="15000"/>
                  </a:spcAft>
                  <a:buFont typeface="Arial" pitchFamily="34" charset="0"/>
                  <a:buChar char="•"/>
                </a:pPr>
                <a:endParaRPr lang="ca-ES" sz="1100" b="1" dirty="0">
                  <a:effectLst>
                    <a:outerShdw blurRad="38100" dist="38100" dir="2700000" algn="tl">
                      <a:srgbClr val="000000">
                        <a:alpha val="43137"/>
                      </a:srgbClr>
                    </a:outerShdw>
                  </a:effectLst>
                  <a:latin typeface="Cambria" pitchFamily="18" charset="0"/>
                </a:endParaRPr>
              </a:p>
              <a:p>
                <a:pPr marL="0" lvl="1" defTabSz="533400">
                  <a:lnSpc>
                    <a:spcPct val="90000"/>
                  </a:lnSpc>
                  <a:spcBef>
                    <a:spcPct val="0"/>
                  </a:spcBef>
                  <a:spcAft>
                    <a:spcPct val="15000"/>
                  </a:spcAft>
                </a:pPr>
                <a:endParaRPr lang="ca-ES" sz="1100" dirty="0" smtClean="0">
                  <a:solidFill>
                    <a:schemeClr val="tx1"/>
                  </a:solidFill>
                  <a:latin typeface="Cambria" pitchFamily="18" charset="0"/>
                </a:endParaRPr>
              </a:p>
              <a:p>
                <a:pPr marL="228600" lvl="1" indent="-228600" defTabSz="533400">
                  <a:lnSpc>
                    <a:spcPct val="90000"/>
                  </a:lnSpc>
                  <a:spcBef>
                    <a:spcPct val="0"/>
                  </a:spcBef>
                  <a:spcAft>
                    <a:spcPct val="15000"/>
                  </a:spcAft>
                  <a:buFontTx/>
                  <a:buAutoNum type="alphaLcParenR"/>
                </a:pPr>
                <a:endParaRPr lang="ca-ES" sz="1100" dirty="0" smtClean="0">
                  <a:latin typeface="Cambria" pitchFamily="18" charset="0"/>
                </a:endParaRPr>
              </a:p>
              <a:p>
                <a:pPr marL="0" lvl="1" defTabSz="533400">
                  <a:lnSpc>
                    <a:spcPct val="90000"/>
                  </a:lnSpc>
                  <a:spcBef>
                    <a:spcPct val="0"/>
                  </a:spcBef>
                  <a:spcAft>
                    <a:spcPct val="15000"/>
                  </a:spcAft>
                </a:pPr>
                <a:endParaRPr lang="ca-ES" sz="1200" b="1" dirty="0" smtClean="0">
                  <a:effectLst>
                    <a:outerShdw blurRad="38100" dist="38100" dir="2700000" algn="tl">
                      <a:srgbClr val="000000">
                        <a:alpha val="43137"/>
                      </a:srgbClr>
                    </a:outerShdw>
                  </a:effectLst>
                </a:endParaRPr>
              </a:p>
              <a:p>
                <a:pPr marL="114300" lvl="1" indent="-114300" defTabSz="533400">
                  <a:lnSpc>
                    <a:spcPct val="90000"/>
                  </a:lnSpc>
                  <a:spcBef>
                    <a:spcPct val="0"/>
                  </a:spcBef>
                  <a:spcAft>
                    <a:spcPct val="15000"/>
                  </a:spcAft>
                  <a:buFontTx/>
                  <a:buChar char="••"/>
                </a:pPr>
                <a:endParaRPr lang="ca-ES" sz="1200" b="1" dirty="0">
                  <a:effectLst>
                    <a:outerShdw blurRad="38100" dist="38100" dir="2700000" algn="tl">
                      <a:srgbClr val="000000">
                        <a:alpha val="43137"/>
                      </a:srgbClr>
                    </a:outerShdw>
                  </a:effectLst>
                </a:endParaRPr>
              </a:p>
              <a:p>
                <a:pPr marL="0" lvl="1" algn="l" defTabSz="533400">
                  <a:lnSpc>
                    <a:spcPct val="90000"/>
                  </a:lnSpc>
                  <a:spcBef>
                    <a:spcPct val="0"/>
                  </a:spcBef>
                  <a:spcAft>
                    <a:spcPct val="15000"/>
                  </a:spcAft>
                </a:pPr>
                <a:endParaRPr lang="ca-ES" sz="1200" b="1" kern="1200" noProof="0" dirty="0">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endParaRPr lang="ca-ES" sz="1300" kern="1200" noProof="0" dirty="0"/>
              </a:p>
              <a:p>
                <a:pPr marL="114300" lvl="1" indent="-114300" algn="l" defTabSz="577850">
                  <a:lnSpc>
                    <a:spcPct val="90000"/>
                  </a:lnSpc>
                  <a:spcBef>
                    <a:spcPct val="0"/>
                  </a:spcBef>
                  <a:spcAft>
                    <a:spcPct val="15000"/>
                  </a:spcAft>
                  <a:buChar char="••"/>
                </a:pPr>
                <a:endParaRPr lang="ca-ES" sz="1300" kern="1200" noProof="0" dirty="0"/>
              </a:p>
            </p:txBody>
          </p:sp>
          <p:sp>
            <p:nvSpPr>
              <p:cNvPr id="22" name="Forma lliure 21"/>
              <p:cNvSpPr/>
              <p:nvPr/>
            </p:nvSpPr>
            <p:spPr>
              <a:xfrm>
                <a:off x="4572000" y="1979022"/>
                <a:ext cx="3808799" cy="4104000"/>
              </a:xfrm>
              <a:custGeom>
                <a:avLst/>
                <a:gdLst>
                  <a:gd name="connsiteX0" fmla="*/ 0 w 3937276"/>
                  <a:gd name="connsiteY0" fmla="*/ 393728 h 4386124"/>
                  <a:gd name="connsiteX1" fmla="*/ 393728 w 3937276"/>
                  <a:gd name="connsiteY1" fmla="*/ 0 h 4386124"/>
                  <a:gd name="connsiteX2" fmla="*/ 3543548 w 3937276"/>
                  <a:gd name="connsiteY2" fmla="*/ 0 h 4386124"/>
                  <a:gd name="connsiteX3" fmla="*/ 3937276 w 3937276"/>
                  <a:gd name="connsiteY3" fmla="*/ 393728 h 4386124"/>
                  <a:gd name="connsiteX4" fmla="*/ 3937276 w 3937276"/>
                  <a:gd name="connsiteY4" fmla="*/ 3992396 h 4386124"/>
                  <a:gd name="connsiteX5" fmla="*/ 3543548 w 3937276"/>
                  <a:gd name="connsiteY5" fmla="*/ 4386124 h 4386124"/>
                  <a:gd name="connsiteX6" fmla="*/ 393728 w 3937276"/>
                  <a:gd name="connsiteY6" fmla="*/ 4386124 h 4386124"/>
                  <a:gd name="connsiteX7" fmla="*/ 0 w 3937276"/>
                  <a:gd name="connsiteY7" fmla="*/ 3992396 h 4386124"/>
                  <a:gd name="connsiteX8" fmla="*/ 0 w 3937276"/>
                  <a:gd name="connsiteY8" fmla="*/ 393728 h 438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276" h="4386124">
                    <a:moveTo>
                      <a:pt x="0" y="393728"/>
                    </a:moveTo>
                    <a:cubicBezTo>
                      <a:pt x="0" y="176278"/>
                      <a:pt x="176278" y="0"/>
                      <a:pt x="393728" y="0"/>
                    </a:cubicBezTo>
                    <a:lnTo>
                      <a:pt x="3543548" y="0"/>
                    </a:lnTo>
                    <a:cubicBezTo>
                      <a:pt x="3760998" y="0"/>
                      <a:pt x="3937276" y="176278"/>
                      <a:pt x="3937276" y="393728"/>
                    </a:cubicBezTo>
                    <a:lnTo>
                      <a:pt x="3937276" y="3992396"/>
                    </a:lnTo>
                    <a:cubicBezTo>
                      <a:pt x="3937276" y="4209846"/>
                      <a:pt x="3760998" y="4386124"/>
                      <a:pt x="3543548" y="4386124"/>
                    </a:cubicBezTo>
                    <a:lnTo>
                      <a:pt x="393728" y="4386124"/>
                    </a:lnTo>
                    <a:cubicBezTo>
                      <a:pt x="176278" y="4386124"/>
                      <a:pt x="0" y="4209846"/>
                      <a:pt x="0" y="3992396"/>
                    </a:cubicBezTo>
                    <a:lnTo>
                      <a:pt x="0" y="393728"/>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307626" tIns="126443" rIns="126443" bIns="1222974" numCol="1" spcCol="1270" anchor="t" anchorCtr="0">
                <a:noAutofit/>
              </a:bodyPr>
              <a:lstStyle/>
              <a:p>
                <a:pPr marL="114300" lvl="1" indent="-114300" defTabSz="533400">
                  <a:lnSpc>
                    <a:spcPct val="90000"/>
                  </a:lnSpc>
                  <a:spcBef>
                    <a:spcPct val="0"/>
                  </a:spcBef>
                  <a:spcAft>
                    <a:spcPct val="15000"/>
                  </a:spcAft>
                  <a:buFontTx/>
                  <a:buChar char="••"/>
                </a:pPr>
                <a:r>
                  <a:rPr lang="ca-ES" sz="1100" dirty="0" smtClean="0">
                    <a:latin typeface="Cambria" pitchFamily="18" charset="0"/>
                  </a:rPr>
                  <a:t>Elaboració de documentació rellevant i necessària per subministrar al nou equipo de Govern Municipal</a:t>
                </a:r>
                <a:endParaRPr lang="ca-ES" sz="1100" b="1" dirty="0" smtClean="0">
                  <a:effectLst>
                    <a:outerShdw blurRad="38100" dist="38100" dir="2700000" algn="tl">
                      <a:srgbClr val="000000">
                        <a:alpha val="43137"/>
                      </a:srgbClr>
                    </a:outerShdw>
                  </a:effectLst>
                </a:endParaRPr>
              </a:p>
              <a:p>
                <a:pPr marL="114300" lvl="1" indent="-114300" defTabSz="533400">
                  <a:lnSpc>
                    <a:spcPct val="90000"/>
                  </a:lnSpc>
                  <a:spcBef>
                    <a:spcPct val="0"/>
                  </a:spcBef>
                  <a:spcAft>
                    <a:spcPct val="15000"/>
                  </a:spcAft>
                  <a:buFontTx/>
                  <a:buChar char="••"/>
                </a:pPr>
                <a:endParaRPr lang="ca-ES" sz="400" b="1" dirty="0">
                  <a:effectLst>
                    <a:outerShdw blurRad="38100" dist="38100" dir="2700000" algn="tl">
                      <a:srgbClr val="000000">
                        <a:alpha val="43137"/>
                      </a:srgbClr>
                    </a:outerShdw>
                  </a:effectLst>
                </a:endParaRPr>
              </a:p>
              <a:p>
                <a:pPr marL="114300" lvl="1" indent="-114300" defTabSz="533400">
                  <a:lnSpc>
                    <a:spcPct val="90000"/>
                  </a:lnSpc>
                  <a:spcBef>
                    <a:spcPct val="0"/>
                  </a:spcBef>
                  <a:spcAft>
                    <a:spcPct val="15000"/>
                  </a:spcAft>
                  <a:buFontTx/>
                  <a:buChar char="••"/>
                </a:pPr>
                <a:r>
                  <a:rPr lang="ca-ES" sz="1100" dirty="0">
                    <a:latin typeface="Cambria" pitchFamily="18" charset="0"/>
                  </a:rPr>
                  <a:t>Elaboració i presentació del Balanç de gestió de la DS Inversions durant el mandat 2012-2015. </a:t>
                </a:r>
              </a:p>
              <a:p>
                <a:pPr marL="0" lvl="1" defTabSz="533400">
                  <a:lnSpc>
                    <a:spcPct val="90000"/>
                  </a:lnSpc>
                  <a:spcBef>
                    <a:spcPct val="0"/>
                  </a:spcBef>
                  <a:spcAft>
                    <a:spcPct val="15000"/>
                  </a:spcAft>
                </a:pPr>
                <a:endParaRPr lang="ca-ES" sz="500" dirty="0" smtClean="0">
                  <a:latin typeface="Cambria" pitchFamily="18" charset="0"/>
                </a:endParaRPr>
              </a:p>
              <a:p>
                <a:pPr marL="0" lvl="1" defTabSz="533400">
                  <a:lnSpc>
                    <a:spcPct val="90000"/>
                  </a:lnSpc>
                  <a:spcBef>
                    <a:spcPct val="0"/>
                  </a:spcBef>
                  <a:spcAft>
                    <a:spcPct val="15000"/>
                  </a:spcAft>
                </a:pPr>
                <a:endParaRPr lang="ca-ES" sz="400" dirty="0" smtClean="0">
                  <a:latin typeface="Cambria" pitchFamily="18" charset="0"/>
                </a:endParaRPr>
              </a:p>
              <a:p>
                <a:pPr marL="114300" lvl="1" indent="-114300" defTabSz="533400">
                  <a:lnSpc>
                    <a:spcPct val="90000"/>
                  </a:lnSpc>
                  <a:spcBef>
                    <a:spcPct val="0"/>
                  </a:spcBef>
                  <a:spcAft>
                    <a:spcPct val="15000"/>
                  </a:spcAft>
                  <a:buFontTx/>
                  <a:buChar char="••"/>
                </a:pPr>
                <a:endParaRPr lang="ca-ES" sz="1100" dirty="0" smtClean="0">
                  <a:latin typeface="Cambria" pitchFamily="18" charset="0"/>
                </a:endParaRPr>
              </a:p>
            </p:txBody>
          </p:sp>
          <p:sp>
            <p:nvSpPr>
              <p:cNvPr id="24" name="Fletxa circular 23"/>
              <p:cNvSpPr/>
              <p:nvPr/>
            </p:nvSpPr>
            <p:spPr>
              <a:xfrm>
                <a:off x="4237599" y="2349336"/>
                <a:ext cx="672669" cy="647874"/>
              </a:xfrm>
              <a:prstGeom prst="circularArrow">
                <a:avLst/>
              </a:prstGeom>
            </p:spPr>
            <p:style>
              <a:lnRef idx="0">
                <a:schemeClr val="accent5"/>
              </a:lnRef>
              <a:fillRef idx="3">
                <a:schemeClr val="accent5"/>
              </a:fillRef>
              <a:effectRef idx="3">
                <a:schemeClr val="accent5"/>
              </a:effectRef>
              <a:fontRef idx="minor">
                <a:schemeClr val="lt1"/>
              </a:fontRef>
            </p:style>
          </p:sp>
        </p:grpSp>
        <p:pic>
          <p:nvPicPr>
            <p:cNvPr id="18" name="Imatge 17"/>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artisticPencilGrayscale/>
                      </a14:imgEffect>
                      <a14:imgEffect>
                        <a14:saturation sat="400000"/>
                      </a14:imgEffect>
                    </a14:imgLayer>
                  </a14:imgProps>
                </a:ext>
                <a:ext uri="{28A0092B-C50C-407E-A947-70E740481C1C}">
                  <a14:useLocalDpi xmlns:a14="http://schemas.microsoft.com/office/drawing/2010/main" val="0"/>
                </a:ext>
              </a:extLst>
            </a:blip>
            <a:srcRect r="50751"/>
            <a:stretch/>
          </p:blipFill>
          <p:spPr>
            <a:xfrm rot="10800000">
              <a:off x="4639754" y="2696751"/>
              <a:ext cx="1028255" cy="2087867"/>
            </a:xfrm>
            <a:prstGeom prst="rect">
              <a:avLst/>
            </a:prstGeom>
            <a:solidFill>
              <a:schemeClr val="accent2">
                <a:lumMod val="75000"/>
              </a:schemeClr>
            </a:solidFill>
            <a:scene3d>
              <a:camera prst="obliqueTopLeft"/>
              <a:lightRig rig="threePt" dir="t"/>
            </a:scene3d>
          </p:spPr>
        </p:pic>
        <p:pic>
          <p:nvPicPr>
            <p:cNvPr id="19" name="Imatge 18"/>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3">
                      <a14:imgEffect>
                        <a14:artisticPencilGrayscale/>
                      </a14:imgEffect>
                      <a14:imgEffect>
                        <a14:saturation sat="0"/>
                      </a14:imgEffect>
                    </a14:imgLayer>
                  </a14:imgProps>
                </a:ext>
                <a:ext uri="{28A0092B-C50C-407E-A947-70E740481C1C}">
                  <a14:useLocalDpi xmlns:a14="http://schemas.microsoft.com/office/drawing/2010/main" val="0"/>
                </a:ext>
              </a:extLst>
            </a:blip>
            <a:srcRect r="50751"/>
            <a:stretch/>
          </p:blipFill>
          <p:spPr>
            <a:xfrm>
              <a:off x="3472308" y="2695469"/>
              <a:ext cx="1028255" cy="2087867"/>
            </a:xfrm>
            <a:prstGeom prst="rect">
              <a:avLst/>
            </a:prstGeom>
            <a:solidFill>
              <a:schemeClr val="accent2">
                <a:lumMod val="75000"/>
              </a:schemeClr>
            </a:solidFill>
            <a:scene3d>
              <a:camera prst="obliqueTopLeft"/>
              <a:lightRig rig="threePt" dir="t"/>
            </a:scene3d>
          </p:spPr>
        </p:pic>
        <p:sp>
          <p:nvSpPr>
            <p:cNvPr id="20" name="QuadreDeText 19"/>
            <p:cNvSpPr txBox="1"/>
            <p:nvPr/>
          </p:nvSpPr>
          <p:spPr>
            <a:xfrm>
              <a:off x="3502494" y="3415746"/>
              <a:ext cx="1007543" cy="523220"/>
            </a:xfrm>
            <a:prstGeom prst="rect">
              <a:avLst/>
            </a:prstGeom>
            <a:noFill/>
          </p:spPr>
          <p:txBody>
            <a:bodyPr wrap="square" rtlCol="0">
              <a:spAutoFit/>
            </a:bodyPr>
            <a:lstStyle/>
            <a:p>
              <a:pPr algn="ctr"/>
              <a:r>
                <a:rPr lang="es-ES_tradnl" sz="1400" b="1" u="sng" dirty="0" smtClean="0">
                  <a:effectLst>
                    <a:outerShdw blurRad="38100" dist="38100" dir="2700000" algn="tl">
                      <a:srgbClr val="000000">
                        <a:alpha val="43137"/>
                      </a:srgbClr>
                    </a:outerShdw>
                  </a:effectLst>
                </a:rPr>
                <a:t>MILLORA CONTÍNUA</a:t>
              </a:r>
              <a:endParaRPr lang="ca-ES" sz="1400" b="1" u="sng" dirty="0">
                <a:effectLst>
                  <a:outerShdw blurRad="38100" dist="38100" dir="2700000" algn="tl">
                    <a:srgbClr val="000000">
                      <a:alpha val="43137"/>
                    </a:srgbClr>
                  </a:outerShdw>
                </a:effectLst>
              </a:endParaRPr>
            </a:p>
          </p:txBody>
        </p:sp>
        <p:sp>
          <p:nvSpPr>
            <p:cNvPr id="21" name="QuadreDeText 20"/>
            <p:cNvSpPr txBox="1"/>
            <p:nvPr/>
          </p:nvSpPr>
          <p:spPr>
            <a:xfrm>
              <a:off x="4587838" y="3478263"/>
              <a:ext cx="1080171" cy="278356"/>
            </a:xfrm>
            <a:prstGeom prst="rect">
              <a:avLst/>
            </a:prstGeom>
            <a:noFill/>
          </p:spPr>
          <p:txBody>
            <a:bodyPr wrap="square" rtlCol="0">
              <a:spAutoFit/>
            </a:bodyPr>
            <a:lstStyle/>
            <a:p>
              <a:pPr algn="ctr"/>
              <a:r>
                <a:rPr lang="es-ES_tradnl" sz="1400" b="1" u="sng" dirty="0" smtClean="0">
                  <a:effectLst>
                    <a:outerShdw blurRad="38100" dist="38100" dir="2700000" algn="tl">
                      <a:srgbClr val="000000">
                        <a:alpha val="43137"/>
                      </a:srgbClr>
                    </a:outerShdw>
                  </a:effectLst>
                </a:rPr>
                <a:t>REPORTING</a:t>
              </a:r>
              <a:endParaRPr lang="ca-ES" sz="1400" b="1" u="sng" dirty="0">
                <a:effectLst>
                  <a:outerShdw blurRad="38100" dist="38100" dir="2700000" algn="tl">
                    <a:srgbClr val="000000">
                      <a:alpha val="43137"/>
                    </a:srgbClr>
                  </a:outerShdw>
                </a:effectLst>
              </a:endParaRPr>
            </a:p>
          </p:txBody>
        </p:sp>
      </p:grpSp>
      <p:sp>
        <p:nvSpPr>
          <p:cNvPr id="15" name="Fletxa circular 14"/>
          <p:cNvSpPr/>
          <p:nvPr/>
        </p:nvSpPr>
        <p:spPr>
          <a:xfrm rot="10800000">
            <a:off x="4808984" y="4869160"/>
            <a:ext cx="685396" cy="716352"/>
          </a:xfrm>
          <a:prstGeom prst="circularArrow">
            <a:avLst/>
          </a:prstGeom>
        </p:spPr>
        <p:style>
          <a:lnRef idx="0">
            <a:schemeClr val="accent5"/>
          </a:lnRef>
          <a:fillRef idx="3">
            <a:schemeClr val="accent5"/>
          </a:fillRef>
          <a:effectRef idx="3">
            <a:schemeClr val="accent5"/>
          </a:effectRef>
          <a:fontRef idx="minor">
            <a:schemeClr val="lt1"/>
          </a:fontRef>
        </p:style>
      </p:sp>
    </p:spTree>
    <p:extLst>
      <p:ext uri="{BB962C8B-B14F-4D97-AF65-F5344CB8AC3E}">
        <p14:creationId xmlns:p14="http://schemas.microsoft.com/office/powerpoint/2010/main" val="1381475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Pressupost 2015: ingressos i despeses de capital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3</a:t>
            </a:fld>
            <a:endParaRPr lang="ca-ES"/>
          </a:p>
        </p:txBody>
      </p:sp>
      <p:sp>
        <p:nvSpPr>
          <p:cNvPr id="4" name="Contenidor de text 3"/>
          <p:cNvSpPr>
            <a:spLocks noGrp="1"/>
          </p:cNvSpPr>
          <p:nvPr>
            <p:ph type="body" sz="quarter" idx="11"/>
          </p:nvPr>
        </p:nvSpPr>
        <p:spPr/>
        <p:txBody>
          <a:bodyPr/>
          <a:lstStyle/>
          <a:p>
            <a:r>
              <a:rPr lang="es-ES_tradnl" dirty="0" smtClean="0"/>
              <a:t>01</a:t>
            </a:r>
            <a:endParaRPr lang="ca-ES" dirty="0"/>
          </a:p>
        </p:txBody>
      </p:sp>
      <p:sp>
        <p:nvSpPr>
          <p:cNvPr id="6" name="Rectangle 5"/>
          <p:cNvSpPr/>
          <p:nvPr/>
        </p:nvSpPr>
        <p:spPr>
          <a:xfrm>
            <a:off x="1045370" y="1628800"/>
            <a:ext cx="8415670" cy="492443"/>
          </a:xfrm>
          <a:prstGeom prst="rect">
            <a:avLst/>
          </a:prstGeom>
        </p:spPr>
        <p:txBody>
          <a:bodyPr wrap="square">
            <a:spAutoFit/>
          </a:bodyPr>
          <a:lstStyle/>
          <a:p>
            <a:r>
              <a:rPr lang="ca-ES" sz="1300" dirty="0">
                <a:latin typeface="+mj-lt"/>
              </a:rPr>
              <a:t>El </a:t>
            </a:r>
            <a:r>
              <a:rPr lang="ca-ES" sz="1300" dirty="0" smtClean="0">
                <a:latin typeface="+mj-lt"/>
              </a:rPr>
              <a:t>6 </a:t>
            </a:r>
            <a:r>
              <a:rPr lang="ca-ES" sz="1300" dirty="0">
                <a:latin typeface="+mj-lt"/>
              </a:rPr>
              <a:t>de novembre de </a:t>
            </a:r>
            <a:r>
              <a:rPr lang="ca-ES" sz="1300" dirty="0" smtClean="0">
                <a:latin typeface="+mj-lt"/>
              </a:rPr>
              <a:t>2014, </a:t>
            </a:r>
            <a:r>
              <a:rPr lang="ca-ES" sz="1300" dirty="0">
                <a:latin typeface="+mj-lt"/>
              </a:rPr>
              <a:t>es va aprovar inicialment el Projecte de Pressupost </a:t>
            </a:r>
            <a:r>
              <a:rPr lang="ca-ES" sz="1300" dirty="0" smtClean="0">
                <a:latin typeface="+mj-lt"/>
              </a:rPr>
              <a:t>2015 </a:t>
            </a:r>
            <a:r>
              <a:rPr lang="ca-ES" sz="1300" dirty="0">
                <a:latin typeface="+mj-lt"/>
              </a:rPr>
              <a:t>per la Comissió d’Economia, Empresa i Ocupació, i definitivament al Consell Plenari Municipal de </a:t>
            </a:r>
            <a:r>
              <a:rPr lang="ca-ES" sz="1300" dirty="0" smtClean="0">
                <a:latin typeface="+mj-lt"/>
              </a:rPr>
              <a:t>19 </a:t>
            </a:r>
            <a:r>
              <a:rPr lang="ca-ES" sz="1300" dirty="0">
                <a:latin typeface="+mj-lt"/>
              </a:rPr>
              <a:t>de desembre de </a:t>
            </a:r>
            <a:r>
              <a:rPr lang="ca-ES" sz="1300" dirty="0" smtClean="0">
                <a:latin typeface="+mj-lt"/>
              </a:rPr>
              <a:t>2014.</a:t>
            </a:r>
            <a:endParaRPr lang="ca-ES" sz="1300" dirty="0">
              <a:latin typeface="+mj-lt"/>
            </a:endParaRPr>
          </a:p>
        </p:txBody>
      </p:sp>
      <p:grpSp>
        <p:nvGrpSpPr>
          <p:cNvPr id="7" name="Agrupa 6"/>
          <p:cNvGrpSpPr/>
          <p:nvPr/>
        </p:nvGrpSpPr>
        <p:grpSpPr>
          <a:xfrm>
            <a:off x="1928664" y="2204864"/>
            <a:ext cx="6589495" cy="3992257"/>
            <a:chOff x="1675873" y="2032104"/>
            <a:chExt cx="6445479" cy="4277217"/>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873" y="2032104"/>
              <a:ext cx="6445479"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88" y="2564905"/>
              <a:ext cx="635776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1902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dirty="0" smtClean="0"/>
              <a:t>Pressupost 2015: ingressos de capital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4</a:t>
            </a:fld>
            <a:endParaRPr lang="ca-ES"/>
          </a:p>
        </p:txBody>
      </p:sp>
      <p:sp>
        <p:nvSpPr>
          <p:cNvPr id="4" name="Contenidor de text 3"/>
          <p:cNvSpPr>
            <a:spLocks noGrp="1"/>
          </p:cNvSpPr>
          <p:nvPr>
            <p:ph type="body" sz="quarter" idx="11"/>
          </p:nvPr>
        </p:nvSpPr>
        <p:spPr/>
        <p:txBody>
          <a:bodyPr/>
          <a:lstStyle/>
          <a:p>
            <a:r>
              <a:rPr lang="es-ES_tradnl" dirty="0" smtClean="0"/>
              <a:t>02</a:t>
            </a:r>
            <a:endParaRPr lang="ca-ES" dirty="0"/>
          </a:p>
        </p:txBody>
      </p:sp>
      <p:sp>
        <p:nvSpPr>
          <p:cNvPr id="7" name="Rectangle 1"/>
          <p:cNvSpPr>
            <a:spLocks noChangeArrowheads="1"/>
          </p:cNvSpPr>
          <p:nvPr/>
        </p:nvSpPr>
        <p:spPr bwMode="auto">
          <a:xfrm>
            <a:off x="1003446" y="1723961"/>
            <a:ext cx="848605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dirty="0" smtClean="0">
                <a:latin typeface="+mj-lt"/>
              </a:rPr>
              <a:t>Dels 29,61 milions d’euros pressupostats inicialment com a ingressos de capital per l’anualitat 2015, la Direcció de Serveis d’Inversions en gestiona directament 26,36 M€ que representa un 89% del total d’ingressos de capital pressupostats. </a:t>
            </a:r>
          </a:p>
          <a:p>
            <a:pPr algn="just"/>
            <a:endParaRPr lang="ca-ES" sz="1300" dirty="0">
              <a:solidFill>
                <a:srgbClr val="FF0000"/>
              </a:solidFill>
              <a:latin typeface="+mj-lt"/>
            </a:endParaRPr>
          </a:p>
          <a:p>
            <a:pPr algn="just"/>
            <a:r>
              <a:rPr lang="ca-ES" sz="1300" dirty="0" smtClean="0">
                <a:latin typeface="+mj-lt"/>
              </a:rPr>
              <a:t>En el primer trimestre de l’exercici 2015, s’ha tramitat amb la  Diputació de Barcelona una addenda al Conveni de Pla de Concertació que amplia en 3M€ l’anualitat 2015 per l’actuació de Centres Educatius i alhora, amb la mateixa Diputació i per la mateixa actuació, un nou conveni on s’incrementa l’aportació en 10M€ també pel 2015, fet que ampliarà les transferències de capital i la gestió de la Direcció de Serveis d’Inversions en 13M€ respecte l’inicialment pressupostat.</a:t>
            </a:r>
          </a:p>
          <a:p>
            <a:pPr algn="just"/>
            <a:endParaRPr lang="ca-ES" sz="1300" dirty="0" smtClean="0">
              <a:solidFill>
                <a:srgbClr val="FF0000"/>
              </a:solidFill>
              <a:latin typeface="+mj-lt"/>
            </a:endParaRPr>
          </a:p>
        </p:txBody>
      </p:sp>
      <p:sp>
        <p:nvSpPr>
          <p:cNvPr id="9" name="QuadreDeText 8"/>
          <p:cNvSpPr txBox="1"/>
          <p:nvPr/>
        </p:nvSpPr>
        <p:spPr>
          <a:xfrm>
            <a:off x="899592" y="6243658"/>
            <a:ext cx="8748464" cy="507831"/>
          </a:xfrm>
          <a:prstGeom prst="rect">
            <a:avLst/>
          </a:prstGeom>
          <a:noFill/>
        </p:spPr>
        <p:txBody>
          <a:bodyPr wrap="square" rtlCol="0">
            <a:spAutoFit/>
          </a:bodyPr>
          <a:lstStyle/>
          <a:p>
            <a:pPr marL="228600" indent="-228600"/>
            <a:r>
              <a:rPr lang="ca-ES" sz="900" i="1" dirty="0" smtClean="0">
                <a:solidFill>
                  <a:prstClr val="black"/>
                </a:solidFill>
                <a:latin typeface="Cambria" pitchFamily="18" charset="0"/>
              </a:rPr>
              <a:t>(1)   La venda d’inversions reals és gestionada directament per la Direcció de Patrimoni. No en rebem feedback</a:t>
            </a:r>
          </a:p>
          <a:p>
            <a:pPr marL="228600" indent="-228600">
              <a:buFontTx/>
              <a:buAutoNum type="arabicParenBoth" startAt="2"/>
            </a:pPr>
            <a:r>
              <a:rPr lang="ca-ES" sz="900" i="1" dirty="0">
                <a:solidFill>
                  <a:prstClr val="black"/>
                </a:solidFill>
                <a:latin typeface="Cambria" pitchFamily="18" charset="0"/>
              </a:rPr>
              <a:t>L</a:t>
            </a:r>
            <a:r>
              <a:rPr lang="ca-ES" sz="900" i="1" dirty="0" smtClean="0">
                <a:solidFill>
                  <a:prstClr val="black"/>
                </a:solidFill>
                <a:latin typeface="Cambria" pitchFamily="18" charset="0"/>
              </a:rPr>
              <a:t>a Llei de Barris es gestionada per </a:t>
            </a:r>
            <a:r>
              <a:rPr lang="ca-ES" sz="900" i="1" dirty="0" err="1" smtClean="0">
                <a:solidFill>
                  <a:prstClr val="black"/>
                </a:solidFill>
                <a:latin typeface="Cambria" pitchFamily="18" charset="0"/>
              </a:rPr>
              <a:t>Bagur</a:t>
            </a:r>
            <a:r>
              <a:rPr lang="ca-ES" sz="900" i="1" dirty="0" smtClean="0">
                <a:solidFill>
                  <a:prstClr val="black"/>
                </a:solidFill>
                <a:latin typeface="Cambria" pitchFamily="18" charset="0"/>
              </a:rPr>
              <a:t>, S.A. I les aportacions del FEDER, van ser traspassades a Direcció de Serveis d’Inversions el passat mes de juliol 2015</a:t>
            </a:r>
          </a:p>
          <a:p>
            <a:pPr marL="228600" indent="-228600">
              <a:buFontTx/>
              <a:buAutoNum type="arabicParenBoth" startAt="2"/>
            </a:pPr>
            <a:r>
              <a:rPr lang="ca-ES" sz="900" i="1" dirty="0" smtClean="0">
                <a:solidFill>
                  <a:prstClr val="black"/>
                </a:solidFill>
                <a:latin typeface="Cambria" pitchFamily="18" charset="0"/>
              </a:rPr>
              <a:t>Addenda i nou conveni en signatura que modificarà el Pressupost inicial 2015 incrementant en 13M€ en l’actuació “Millores en Centres educatius”</a:t>
            </a:r>
          </a:p>
        </p:txBody>
      </p:sp>
      <p:sp>
        <p:nvSpPr>
          <p:cNvPr id="19" name="Rectangle arrodonit 18"/>
          <p:cNvSpPr/>
          <p:nvPr/>
        </p:nvSpPr>
        <p:spPr>
          <a:xfrm>
            <a:off x="6769519" y="4591929"/>
            <a:ext cx="2071702" cy="15013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ca-ES" sz="1000" b="1" dirty="0" smtClean="0">
                <a:solidFill>
                  <a:prstClr val="black"/>
                </a:solidFill>
              </a:rPr>
              <a:t>Conveni amb la Diputació (3)</a:t>
            </a:r>
          </a:p>
          <a:p>
            <a:r>
              <a:rPr lang="ca-ES" sz="1000" dirty="0" smtClean="0">
                <a:solidFill>
                  <a:prstClr val="black"/>
                </a:solidFill>
              </a:rPr>
              <a:t>Actuacions d’inversió afectades: </a:t>
            </a:r>
          </a:p>
          <a:p>
            <a:r>
              <a:rPr lang="ca-ES" sz="1000" dirty="0" smtClean="0">
                <a:solidFill>
                  <a:prstClr val="black"/>
                </a:solidFill>
              </a:rPr>
              <a:t>• Adequació Anella Olímpica</a:t>
            </a:r>
          </a:p>
          <a:p>
            <a:r>
              <a:rPr lang="ca-ES" sz="1000" dirty="0">
                <a:solidFill>
                  <a:prstClr val="black"/>
                </a:solidFill>
              </a:rPr>
              <a:t>• Palau </a:t>
            </a:r>
            <a:r>
              <a:rPr lang="ca-ES" sz="1000" dirty="0" err="1" smtClean="0">
                <a:solidFill>
                  <a:prstClr val="black"/>
                </a:solidFill>
              </a:rPr>
              <a:t>Llió</a:t>
            </a:r>
            <a:r>
              <a:rPr lang="ca-ES" sz="1000" dirty="0" smtClean="0">
                <a:solidFill>
                  <a:prstClr val="black"/>
                </a:solidFill>
              </a:rPr>
              <a:t>, Museu Verdaguer i </a:t>
            </a:r>
          </a:p>
          <a:p>
            <a:r>
              <a:rPr lang="ca-ES" sz="1000" dirty="0">
                <a:solidFill>
                  <a:prstClr val="black"/>
                </a:solidFill>
              </a:rPr>
              <a:t>  </a:t>
            </a:r>
            <a:r>
              <a:rPr lang="ca-ES" sz="1000" dirty="0" smtClean="0">
                <a:solidFill>
                  <a:prstClr val="black"/>
                </a:solidFill>
              </a:rPr>
              <a:t>  Museu Etnològic    </a:t>
            </a:r>
          </a:p>
          <a:p>
            <a:r>
              <a:rPr lang="ca-ES" sz="1000" dirty="0" smtClean="0">
                <a:solidFill>
                  <a:prstClr val="black"/>
                </a:solidFill>
              </a:rPr>
              <a:t>• Museu Marítim Drassanes</a:t>
            </a:r>
          </a:p>
          <a:p>
            <a:r>
              <a:rPr lang="ca-ES" sz="1000" dirty="0" smtClean="0">
                <a:solidFill>
                  <a:prstClr val="black"/>
                </a:solidFill>
              </a:rPr>
              <a:t>• Castell </a:t>
            </a:r>
            <a:r>
              <a:rPr lang="ca-ES" sz="1000" dirty="0" err="1" smtClean="0">
                <a:solidFill>
                  <a:prstClr val="black"/>
                </a:solidFill>
              </a:rPr>
              <a:t>MontjuÏc</a:t>
            </a:r>
            <a:endParaRPr lang="ca-ES" sz="1000" dirty="0" smtClean="0">
              <a:solidFill>
                <a:prstClr val="black"/>
              </a:solidFill>
            </a:endParaRPr>
          </a:p>
          <a:p>
            <a:r>
              <a:rPr lang="ca-ES" sz="1000" dirty="0" smtClean="0">
                <a:solidFill>
                  <a:prstClr val="black"/>
                </a:solidFill>
              </a:rPr>
              <a:t>• Dipòsit Rei Martí</a:t>
            </a:r>
          </a:p>
          <a:p>
            <a:r>
              <a:rPr lang="ca-ES" sz="1000" dirty="0">
                <a:solidFill>
                  <a:prstClr val="black"/>
                </a:solidFill>
              </a:rPr>
              <a:t>• </a:t>
            </a:r>
            <a:r>
              <a:rPr lang="ca-ES" sz="1000" dirty="0" smtClean="0">
                <a:solidFill>
                  <a:prstClr val="black"/>
                </a:solidFill>
              </a:rPr>
              <a:t>Millores Centres educatius</a:t>
            </a:r>
            <a:endParaRPr lang="ca-ES" sz="1000" dirty="0">
              <a:solidFill>
                <a:prstClr val="black"/>
              </a:solidFill>
            </a:endParaRPr>
          </a:p>
        </p:txBody>
      </p:sp>
      <p:sp>
        <p:nvSpPr>
          <p:cNvPr id="20" name="Fletxa cap avall 19"/>
          <p:cNvSpPr/>
          <p:nvPr/>
        </p:nvSpPr>
        <p:spPr>
          <a:xfrm rot="16200000">
            <a:off x="6393730" y="4780950"/>
            <a:ext cx="428628" cy="28575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solidFill>
                <a:prstClr val="black"/>
              </a:solidFill>
            </a:endParaRPr>
          </a:p>
        </p:txBody>
      </p:sp>
      <p:sp>
        <p:nvSpPr>
          <p:cNvPr id="23" name="QuadreDeText 22"/>
          <p:cNvSpPr txBox="1"/>
          <p:nvPr/>
        </p:nvSpPr>
        <p:spPr>
          <a:xfrm>
            <a:off x="6270916" y="3450772"/>
            <a:ext cx="357190" cy="246221"/>
          </a:xfrm>
          <a:prstGeom prst="rect">
            <a:avLst/>
          </a:prstGeom>
          <a:noFill/>
        </p:spPr>
        <p:txBody>
          <a:bodyPr wrap="square" rtlCol="0">
            <a:spAutoFit/>
          </a:bodyPr>
          <a:lstStyle/>
          <a:p>
            <a:pPr algn="r"/>
            <a:r>
              <a:rPr lang="ca-ES" sz="1000" dirty="0" smtClean="0">
                <a:solidFill>
                  <a:prstClr val="black"/>
                </a:solidFill>
              </a:rPr>
              <a:t>(1)</a:t>
            </a:r>
            <a:endParaRPr lang="ca-ES" sz="1000" dirty="0">
              <a:solidFill>
                <a:prstClr val="black"/>
              </a:solidFill>
            </a:endParaRPr>
          </a:p>
        </p:txBody>
      </p:sp>
      <p:sp>
        <p:nvSpPr>
          <p:cNvPr id="24" name="QuadreDeText 23"/>
          <p:cNvSpPr txBox="1"/>
          <p:nvPr/>
        </p:nvSpPr>
        <p:spPr>
          <a:xfrm>
            <a:off x="6321152" y="4293096"/>
            <a:ext cx="357190" cy="246221"/>
          </a:xfrm>
          <a:prstGeom prst="rect">
            <a:avLst/>
          </a:prstGeom>
          <a:noFill/>
        </p:spPr>
        <p:txBody>
          <a:bodyPr wrap="square" rtlCol="0">
            <a:spAutoFit/>
          </a:bodyPr>
          <a:lstStyle/>
          <a:p>
            <a:pPr algn="r"/>
            <a:r>
              <a:rPr lang="ca-ES" sz="1000" dirty="0" smtClean="0">
                <a:solidFill>
                  <a:prstClr val="black"/>
                </a:solidFill>
              </a:rPr>
              <a:t>(2)</a:t>
            </a:r>
            <a:endParaRPr lang="ca-ES" sz="1000" dirty="0">
              <a:solidFill>
                <a:prstClr val="black"/>
              </a:solidFill>
            </a:endParaRPr>
          </a:p>
        </p:txBody>
      </p:sp>
      <p:grpSp>
        <p:nvGrpSpPr>
          <p:cNvPr id="6" name="Agrupa 5"/>
          <p:cNvGrpSpPr/>
          <p:nvPr/>
        </p:nvGrpSpPr>
        <p:grpSpPr>
          <a:xfrm>
            <a:off x="1352600" y="3501008"/>
            <a:ext cx="5039344" cy="2342421"/>
            <a:chOff x="1143003" y="3462843"/>
            <a:chExt cx="5039344" cy="2342421"/>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3" y="3682572"/>
              <a:ext cx="4999933" cy="212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85048" y="4293096"/>
              <a:ext cx="797299" cy="144016"/>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389" y="3462843"/>
              <a:ext cx="5000400" cy="16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5385048" y="5632784"/>
              <a:ext cx="797299" cy="144016"/>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a-ES"/>
            </a:p>
          </p:txBody>
        </p:sp>
      </p:grpSp>
      <p:sp>
        <p:nvSpPr>
          <p:cNvPr id="17" name="QuadreDeText 16"/>
          <p:cNvSpPr txBox="1"/>
          <p:nvPr/>
        </p:nvSpPr>
        <p:spPr>
          <a:xfrm>
            <a:off x="6321152" y="5589240"/>
            <a:ext cx="357190" cy="246221"/>
          </a:xfrm>
          <a:prstGeom prst="rect">
            <a:avLst/>
          </a:prstGeom>
          <a:noFill/>
        </p:spPr>
        <p:txBody>
          <a:bodyPr wrap="square" rtlCol="0">
            <a:spAutoFit/>
          </a:bodyPr>
          <a:lstStyle/>
          <a:p>
            <a:pPr algn="r"/>
            <a:r>
              <a:rPr lang="ca-ES" sz="1000" dirty="0" smtClean="0">
                <a:solidFill>
                  <a:prstClr val="black"/>
                </a:solidFill>
              </a:rPr>
              <a:t>(2)</a:t>
            </a:r>
            <a:endParaRPr lang="ca-ES" sz="1000" dirty="0">
              <a:solidFill>
                <a:prstClr val="black"/>
              </a:solidFill>
            </a:endParaRPr>
          </a:p>
        </p:txBody>
      </p:sp>
    </p:spTree>
    <p:extLst>
      <p:ext uri="{BB962C8B-B14F-4D97-AF65-F5344CB8AC3E}">
        <p14:creationId xmlns:p14="http://schemas.microsoft.com/office/powerpoint/2010/main" val="3989221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dirty="0" smtClean="0"/>
              <a:t>Pressupost 2015: ingressos de capital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5</a:t>
            </a:fld>
            <a:endParaRPr lang="ca-ES" dirty="0"/>
          </a:p>
        </p:txBody>
      </p:sp>
      <p:sp>
        <p:nvSpPr>
          <p:cNvPr id="4" name="Contenidor de text 3"/>
          <p:cNvSpPr>
            <a:spLocks noGrp="1"/>
          </p:cNvSpPr>
          <p:nvPr>
            <p:ph type="body" sz="quarter" idx="11"/>
          </p:nvPr>
        </p:nvSpPr>
        <p:spPr/>
        <p:txBody>
          <a:bodyPr/>
          <a:lstStyle/>
          <a:p>
            <a:r>
              <a:rPr lang="es-ES_tradnl" dirty="0" smtClean="0"/>
              <a:t>02</a:t>
            </a:r>
            <a:endParaRPr lang="ca-ES" dirty="0"/>
          </a:p>
        </p:txBody>
      </p:sp>
      <p:sp>
        <p:nvSpPr>
          <p:cNvPr id="5" name="Rectangle 1"/>
          <p:cNvSpPr>
            <a:spLocks noChangeArrowheads="1"/>
          </p:cNvSpPr>
          <p:nvPr/>
        </p:nvSpPr>
        <p:spPr bwMode="auto">
          <a:xfrm>
            <a:off x="1053766" y="1604839"/>
            <a:ext cx="8435738"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dirty="0">
                <a:solidFill>
                  <a:prstClr val="black"/>
                </a:solidFill>
                <a:latin typeface="+mj-lt"/>
              </a:rPr>
              <a:t>D</a:t>
            </a:r>
            <a:r>
              <a:rPr lang="ca-ES" sz="1300" dirty="0" smtClean="0">
                <a:solidFill>
                  <a:prstClr val="black"/>
                </a:solidFill>
                <a:latin typeface="+mj-lt"/>
              </a:rPr>
              <a:t>ins l’anualitat 2015, s’han justificat 22,85 M€ dels convenis vius. Cal tenir en compte que els 10 M€ pressupostats corresponents al conveni per la construcció del Centre del Disseny</a:t>
            </a:r>
            <a:r>
              <a:rPr lang="ca-ES" sz="1300" dirty="0" smtClean="0">
                <a:latin typeface="+mj-lt"/>
              </a:rPr>
              <a:t>, es van justificar en anualitats anteriors.</a:t>
            </a:r>
          </a:p>
        </p:txBody>
      </p:sp>
      <p:sp>
        <p:nvSpPr>
          <p:cNvPr id="6" name="Rectangle 1"/>
          <p:cNvSpPr>
            <a:spLocks noChangeArrowheads="1"/>
          </p:cNvSpPr>
          <p:nvPr/>
        </p:nvSpPr>
        <p:spPr bwMode="auto">
          <a:xfrm>
            <a:off x="1377880" y="2502593"/>
            <a:ext cx="811162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b="1" dirty="0" smtClean="0">
                <a:latin typeface="+mj-lt"/>
              </a:rPr>
              <a:t>Previstos en projecte del pressupost 2015:</a:t>
            </a:r>
          </a:p>
          <a:p>
            <a:pPr algn="just"/>
            <a:r>
              <a:rPr lang="ca-ES" sz="1300" dirty="0" smtClean="0">
                <a:solidFill>
                  <a:prstClr val="black"/>
                </a:solidFill>
                <a:latin typeface="+mj-lt"/>
              </a:rPr>
              <a:t>Dins les previsions del pressupost 2015, no s’ha ingressat els 10M€ provinent de l’acord Centre del Disseny i en aquesta anualitat s’han justificat 1,9 M€ del conveni </a:t>
            </a:r>
            <a:r>
              <a:rPr lang="ca-ES" sz="1300" dirty="0" err="1" smtClean="0">
                <a:solidFill>
                  <a:prstClr val="black"/>
                </a:solidFill>
                <a:latin typeface="+mj-lt"/>
              </a:rPr>
              <a:t>Alchemika</a:t>
            </a:r>
            <a:r>
              <a:rPr lang="ca-ES" sz="1300" dirty="0" smtClean="0">
                <a:solidFill>
                  <a:prstClr val="black"/>
                </a:solidFill>
                <a:latin typeface="+mj-lt"/>
              </a:rPr>
              <a:t>,  per la construcció d’una residència i centre de dia que a 31 de desembre de 2015 estan pendents d’ingressar.</a:t>
            </a:r>
            <a:endParaRPr lang="ca-ES" sz="1300" dirty="0" smtClean="0">
              <a:solidFill>
                <a:srgbClr val="FF0000"/>
              </a:solidFill>
              <a:latin typeface="+mj-lt"/>
            </a:endParaRPr>
          </a:p>
        </p:txBody>
      </p:sp>
      <p:sp>
        <p:nvSpPr>
          <p:cNvPr id="7" name="Rectangle 1"/>
          <p:cNvSpPr>
            <a:spLocks noChangeArrowheads="1"/>
          </p:cNvSpPr>
          <p:nvPr/>
        </p:nvSpPr>
        <p:spPr bwMode="auto">
          <a:xfrm>
            <a:off x="1383100" y="3533968"/>
            <a:ext cx="803439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b="1" dirty="0" smtClean="0">
                <a:solidFill>
                  <a:prstClr val="black"/>
                </a:solidFill>
                <a:latin typeface="+mj-lt"/>
              </a:rPr>
              <a:t>Sense previsió al projecte de pressupost però dins anualitat 2015:</a:t>
            </a:r>
          </a:p>
          <a:p>
            <a:pPr algn="just"/>
            <a:r>
              <a:rPr lang="ca-ES" sz="1300" i="1" dirty="0" smtClean="0">
                <a:solidFill>
                  <a:prstClr val="black"/>
                </a:solidFill>
                <a:latin typeface="+mj-lt"/>
              </a:rPr>
              <a:t>Existeixen dos escenaris possibles: a) per principi de prudència s’ha decidit no reflectir-lo en pressupost, b) s’ha esdevingut al llarg de l’exercici.</a:t>
            </a:r>
            <a:r>
              <a:rPr lang="ca-ES" sz="1300" i="1" dirty="0">
                <a:solidFill>
                  <a:prstClr val="black"/>
                </a:solidFill>
                <a:latin typeface="+mj-lt"/>
              </a:rPr>
              <a:t>	</a:t>
            </a:r>
            <a:endParaRPr lang="ca-ES" sz="1300" dirty="0" smtClean="0">
              <a:solidFill>
                <a:prstClr val="black"/>
              </a:solidFill>
              <a:latin typeface="+mj-lt"/>
            </a:endParaRPr>
          </a:p>
          <a:p>
            <a:pPr algn="just"/>
            <a:r>
              <a:rPr lang="ca-ES" sz="1300" dirty="0" smtClean="0">
                <a:solidFill>
                  <a:prstClr val="black"/>
                </a:solidFill>
                <a:latin typeface="+mj-lt"/>
              </a:rPr>
              <a:t>En aquest cas, existeix un cas que fa referència al segon dels supòsits i és una subvenció que va sol·licitar Direcció de Turisme. Aquesta subvenció va sol·licitar-se a finals de l’anualitat 2014 i representarà un ingrés de 0,5M€ dels quals, 0,1 M€ corresponent a l’anualitat 2015. </a:t>
            </a:r>
            <a:endParaRPr lang="ca-ES" sz="1300" dirty="0">
              <a:solidFill>
                <a:prstClr val="black"/>
              </a:solidFill>
              <a:latin typeface="+mj-lt"/>
            </a:endParaRPr>
          </a:p>
        </p:txBody>
      </p:sp>
      <p:sp>
        <p:nvSpPr>
          <p:cNvPr id="8" name="Rectangle 1"/>
          <p:cNvSpPr>
            <a:spLocks noChangeArrowheads="1"/>
          </p:cNvSpPr>
          <p:nvPr/>
        </p:nvSpPr>
        <p:spPr bwMode="auto">
          <a:xfrm>
            <a:off x="1352600" y="4950173"/>
            <a:ext cx="806489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b="1" dirty="0" smtClean="0">
                <a:solidFill>
                  <a:prstClr val="black"/>
                </a:solidFill>
                <a:latin typeface="+mj-lt"/>
              </a:rPr>
              <a:t>Tramitacions del 2015 provinents d’anualitats anteriors:</a:t>
            </a:r>
          </a:p>
          <a:p>
            <a:pPr algn="just"/>
            <a:r>
              <a:rPr lang="ca-ES" sz="1300" dirty="0" smtClean="0">
                <a:solidFill>
                  <a:prstClr val="black"/>
                </a:solidFill>
                <a:latin typeface="+mj-lt"/>
              </a:rPr>
              <a:t>En aquesta anualitat i en referència a anualitats anteriors, per una banda s’ha realitzat un ingrés de 0,4 M€ referent a la subvenció per la remodelació de les Bateries Antiaèries i per l’altra, 4,7 M€ corresponent al conveni per la construcció de noves places en Escoles Bressol</a:t>
            </a:r>
            <a:endParaRPr lang="ca-ES" sz="1300" dirty="0" smtClean="0">
              <a:solidFill>
                <a:srgbClr val="FF0000"/>
              </a:solidFill>
              <a:latin typeface="+mj-lt"/>
            </a:endParaRPr>
          </a:p>
        </p:txBody>
      </p:sp>
      <p:sp>
        <p:nvSpPr>
          <p:cNvPr id="9" name="Rectangle 1"/>
          <p:cNvSpPr>
            <a:spLocks noChangeArrowheads="1"/>
          </p:cNvSpPr>
          <p:nvPr/>
        </p:nvSpPr>
        <p:spPr bwMode="auto">
          <a:xfrm>
            <a:off x="1057250" y="2134469"/>
            <a:ext cx="8432254"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dirty="0" smtClean="0">
                <a:solidFill>
                  <a:prstClr val="black"/>
                </a:solidFill>
                <a:latin typeface="+mj-lt"/>
              </a:rPr>
              <a:t>Pel que fa als convenis entre l’Ajuntament de Barcelona i la </a:t>
            </a:r>
            <a:r>
              <a:rPr lang="ca-ES" sz="1300" b="1" dirty="0" smtClean="0">
                <a:solidFill>
                  <a:prstClr val="black"/>
                </a:solidFill>
                <a:latin typeface="+mj-lt"/>
              </a:rPr>
              <a:t>Generalitat de Catalunya </a:t>
            </a:r>
            <a:r>
              <a:rPr lang="ca-ES" sz="1300" dirty="0" smtClean="0">
                <a:solidFill>
                  <a:prstClr val="black"/>
                </a:solidFill>
                <a:latin typeface="+mj-lt"/>
              </a:rPr>
              <a:t>gestionats al 2015 cal distingir entre:</a:t>
            </a:r>
            <a:endParaRPr lang="ca-ES" sz="1300" dirty="0" smtClean="0">
              <a:solidFill>
                <a:srgbClr val="FF0000"/>
              </a:solidFill>
              <a:latin typeface="+mj-lt"/>
            </a:endParaRPr>
          </a:p>
        </p:txBody>
      </p:sp>
      <p:sp>
        <p:nvSpPr>
          <p:cNvPr id="11" name="Forma lliure 10"/>
          <p:cNvSpPr/>
          <p:nvPr/>
        </p:nvSpPr>
        <p:spPr>
          <a:xfrm>
            <a:off x="1147117" y="5034948"/>
            <a:ext cx="205483" cy="291893"/>
          </a:xfrm>
          <a:custGeom>
            <a:avLst/>
            <a:gdLst>
              <a:gd name="connsiteX0" fmla="*/ 20548 w 205483"/>
              <a:gd name="connsiteY0" fmla="*/ 35039 h 291893"/>
              <a:gd name="connsiteX1" fmla="*/ 71919 w 205483"/>
              <a:gd name="connsiteY1" fmla="*/ 4217 h 291893"/>
              <a:gd name="connsiteX2" fmla="*/ 205483 w 205483"/>
              <a:gd name="connsiteY2" fmla="*/ 35039 h 291893"/>
              <a:gd name="connsiteX3" fmla="*/ 154112 w 205483"/>
              <a:gd name="connsiteY3" fmla="*/ 117233 h 291893"/>
              <a:gd name="connsiteX4" fmla="*/ 92467 w 205483"/>
              <a:gd name="connsiteY4" fmla="*/ 137781 h 291893"/>
              <a:gd name="connsiteX5" fmla="*/ 133564 w 205483"/>
              <a:gd name="connsiteY5" fmla="*/ 148055 h 291893"/>
              <a:gd name="connsiteX6" fmla="*/ 164386 w 205483"/>
              <a:gd name="connsiteY6" fmla="*/ 158329 h 291893"/>
              <a:gd name="connsiteX7" fmla="*/ 123290 w 205483"/>
              <a:gd name="connsiteY7" fmla="*/ 291893 h 291893"/>
              <a:gd name="connsiteX8" fmla="*/ 30822 w 205483"/>
              <a:gd name="connsiteY8" fmla="*/ 271345 h 291893"/>
              <a:gd name="connsiteX9" fmla="*/ 0 w 205483"/>
              <a:gd name="connsiteY9" fmla="*/ 250797 h 29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483" h="291893">
                <a:moveTo>
                  <a:pt x="20548" y="35039"/>
                </a:moveTo>
                <a:cubicBezTo>
                  <a:pt x="37672" y="24765"/>
                  <a:pt x="52125" y="6856"/>
                  <a:pt x="71919" y="4217"/>
                </a:cubicBezTo>
                <a:cubicBezTo>
                  <a:pt x="153398" y="-6647"/>
                  <a:pt x="158060" y="3423"/>
                  <a:pt x="205483" y="35039"/>
                </a:cubicBezTo>
                <a:cubicBezTo>
                  <a:pt x="192264" y="68086"/>
                  <a:pt x="187950" y="98434"/>
                  <a:pt x="154112" y="117233"/>
                </a:cubicBezTo>
                <a:cubicBezTo>
                  <a:pt x="135178" y="127752"/>
                  <a:pt x="92467" y="137781"/>
                  <a:pt x="92467" y="137781"/>
                </a:cubicBezTo>
                <a:cubicBezTo>
                  <a:pt x="106166" y="141206"/>
                  <a:pt x="119987" y="144176"/>
                  <a:pt x="133564" y="148055"/>
                </a:cubicBezTo>
                <a:cubicBezTo>
                  <a:pt x="143977" y="151030"/>
                  <a:pt x="162606" y="147647"/>
                  <a:pt x="164386" y="158329"/>
                </a:cubicBezTo>
                <a:cubicBezTo>
                  <a:pt x="182044" y="264276"/>
                  <a:pt x="176104" y="256684"/>
                  <a:pt x="123290" y="291893"/>
                </a:cubicBezTo>
                <a:cubicBezTo>
                  <a:pt x="99615" y="287947"/>
                  <a:pt x="56114" y="283991"/>
                  <a:pt x="30822" y="271345"/>
                </a:cubicBezTo>
                <a:cubicBezTo>
                  <a:pt x="19778" y="265823"/>
                  <a:pt x="0" y="250797"/>
                  <a:pt x="0" y="250797"/>
                </a:cubicBezTo>
              </a:path>
            </a:pathLst>
          </a:cu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endParaRPr>
          </a:p>
        </p:txBody>
      </p:sp>
      <p:sp>
        <p:nvSpPr>
          <p:cNvPr id="12" name="Forma lliure 11"/>
          <p:cNvSpPr/>
          <p:nvPr/>
        </p:nvSpPr>
        <p:spPr>
          <a:xfrm>
            <a:off x="1124704" y="3491862"/>
            <a:ext cx="226031" cy="237481"/>
          </a:xfrm>
          <a:custGeom>
            <a:avLst/>
            <a:gdLst>
              <a:gd name="connsiteX0" fmla="*/ 41096 w 226031"/>
              <a:gd name="connsiteY0" fmla="*/ 73090 h 237481"/>
              <a:gd name="connsiteX1" fmla="*/ 51371 w 226031"/>
              <a:gd name="connsiteY1" fmla="*/ 21719 h 237481"/>
              <a:gd name="connsiteX2" fmla="*/ 164386 w 226031"/>
              <a:gd name="connsiteY2" fmla="*/ 11445 h 237481"/>
              <a:gd name="connsiteX3" fmla="*/ 184935 w 226031"/>
              <a:gd name="connsiteY3" fmla="*/ 31994 h 237481"/>
              <a:gd name="connsiteX4" fmla="*/ 174660 w 226031"/>
              <a:gd name="connsiteY4" fmla="*/ 93638 h 237481"/>
              <a:gd name="connsiteX5" fmla="*/ 133564 w 226031"/>
              <a:gd name="connsiteY5" fmla="*/ 155283 h 237481"/>
              <a:gd name="connsiteX6" fmla="*/ 102741 w 226031"/>
              <a:gd name="connsiteY6" fmla="*/ 165558 h 237481"/>
              <a:gd name="connsiteX7" fmla="*/ 30822 w 226031"/>
              <a:gd name="connsiteY7" fmla="*/ 216928 h 237481"/>
              <a:gd name="connsiteX8" fmla="*/ 0 w 226031"/>
              <a:gd name="connsiteY8" fmla="*/ 227203 h 237481"/>
              <a:gd name="connsiteX9" fmla="*/ 226031 w 226031"/>
              <a:gd name="connsiteY9" fmla="*/ 237477 h 23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031" h="237481">
                <a:moveTo>
                  <a:pt x="41096" y="73090"/>
                </a:moveTo>
                <a:cubicBezTo>
                  <a:pt x="44521" y="55966"/>
                  <a:pt x="42707" y="36881"/>
                  <a:pt x="51371" y="21719"/>
                </a:cubicBezTo>
                <a:cubicBezTo>
                  <a:pt x="74085" y="-18030"/>
                  <a:pt x="139442" y="8327"/>
                  <a:pt x="164386" y="11445"/>
                </a:cubicBezTo>
                <a:cubicBezTo>
                  <a:pt x="171236" y="18295"/>
                  <a:pt x="183734" y="22382"/>
                  <a:pt x="184935" y="31994"/>
                </a:cubicBezTo>
                <a:cubicBezTo>
                  <a:pt x="187519" y="52665"/>
                  <a:pt x="179179" y="73303"/>
                  <a:pt x="174660" y="93638"/>
                </a:cubicBezTo>
                <a:cubicBezTo>
                  <a:pt x="168103" y="123143"/>
                  <a:pt x="160893" y="137063"/>
                  <a:pt x="133564" y="155283"/>
                </a:cubicBezTo>
                <a:cubicBezTo>
                  <a:pt x="124553" y="161291"/>
                  <a:pt x="113015" y="162133"/>
                  <a:pt x="102741" y="165558"/>
                </a:cubicBezTo>
                <a:cubicBezTo>
                  <a:pt x="85617" y="216929"/>
                  <a:pt x="102741" y="192954"/>
                  <a:pt x="30822" y="216928"/>
                </a:cubicBezTo>
                <a:lnTo>
                  <a:pt x="0" y="227203"/>
                </a:lnTo>
                <a:cubicBezTo>
                  <a:pt x="205469" y="238017"/>
                  <a:pt x="130049" y="237477"/>
                  <a:pt x="226031" y="237477"/>
                </a:cubicBezTo>
              </a:path>
            </a:pathLst>
          </a:cu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endParaRPr>
          </a:p>
        </p:txBody>
      </p:sp>
      <p:sp>
        <p:nvSpPr>
          <p:cNvPr id="13" name="Forma lliure 12"/>
          <p:cNvSpPr/>
          <p:nvPr/>
        </p:nvSpPr>
        <p:spPr>
          <a:xfrm>
            <a:off x="1223680" y="2586676"/>
            <a:ext cx="96262" cy="304945"/>
          </a:xfrm>
          <a:custGeom>
            <a:avLst/>
            <a:gdLst>
              <a:gd name="connsiteX0" fmla="*/ 8328 w 131618"/>
              <a:gd name="connsiteY0" fmla="*/ 164387 h 308225"/>
              <a:gd name="connsiteX1" fmla="*/ 59699 w 131618"/>
              <a:gd name="connsiteY1" fmla="*/ 71919 h 308225"/>
              <a:gd name="connsiteX2" fmla="*/ 69973 w 131618"/>
              <a:gd name="connsiteY2" fmla="*/ 30822 h 308225"/>
              <a:gd name="connsiteX3" fmla="*/ 80248 w 131618"/>
              <a:gd name="connsiteY3" fmla="*/ 0 h 308225"/>
              <a:gd name="connsiteX4" fmla="*/ 80248 w 131618"/>
              <a:gd name="connsiteY4" fmla="*/ 297951 h 308225"/>
              <a:gd name="connsiteX5" fmla="*/ 49425 w 131618"/>
              <a:gd name="connsiteY5" fmla="*/ 287676 h 308225"/>
              <a:gd name="connsiteX6" fmla="*/ 80248 w 131618"/>
              <a:gd name="connsiteY6" fmla="*/ 308225 h 308225"/>
              <a:gd name="connsiteX7" fmla="*/ 131618 w 131618"/>
              <a:gd name="connsiteY7" fmla="*/ 297951 h 308225"/>
              <a:gd name="connsiteX8" fmla="*/ 49425 w 131618"/>
              <a:gd name="connsiteY8" fmla="*/ 287676 h 3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18" h="308225">
                <a:moveTo>
                  <a:pt x="8328" y="164387"/>
                </a:moveTo>
                <a:cubicBezTo>
                  <a:pt x="21409" y="142586"/>
                  <a:pt x="49872" y="98126"/>
                  <a:pt x="59699" y="71919"/>
                </a:cubicBezTo>
                <a:cubicBezTo>
                  <a:pt x="64657" y="58697"/>
                  <a:pt x="66094" y="44399"/>
                  <a:pt x="69973" y="30822"/>
                </a:cubicBezTo>
                <a:cubicBezTo>
                  <a:pt x="72948" y="20409"/>
                  <a:pt x="76823" y="10274"/>
                  <a:pt x="80248" y="0"/>
                </a:cubicBezTo>
                <a:cubicBezTo>
                  <a:pt x="107910" y="110650"/>
                  <a:pt x="111680" y="109363"/>
                  <a:pt x="80248" y="297951"/>
                </a:cubicBezTo>
                <a:cubicBezTo>
                  <a:pt x="78468" y="308634"/>
                  <a:pt x="59699" y="291101"/>
                  <a:pt x="49425" y="287676"/>
                </a:cubicBezTo>
                <a:cubicBezTo>
                  <a:pt x="13453" y="296670"/>
                  <a:pt x="-54731" y="308225"/>
                  <a:pt x="80248" y="308225"/>
                </a:cubicBezTo>
                <a:cubicBezTo>
                  <a:pt x="97710" y="308225"/>
                  <a:pt x="114495" y="301376"/>
                  <a:pt x="131618" y="297951"/>
                </a:cubicBezTo>
                <a:cubicBezTo>
                  <a:pt x="70173" y="285661"/>
                  <a:pt x="97711" y="287676"/>
                  <a:pt x="49425" y="287676"/>
                </a:cubicBezTo>
              </a:path>
            </a:pathLst>
          </a:cu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C0504D">
                  <a:lumMod val="50000"/>
                </a:srgbClr>
              </a:solidFill>
            </a:endParaRPr>
          </a:p>
        </p:txBody>
      </p:sp>
      <p:sp>
        <p:nvSpPr>
          <p:cNvPr id="14" name="Rectangle 1"/>
          <p:cNvSpPr>
            <a:spLocks noChangeArrowheads="1"/>
          </p:cNvSpPr>
          <p:nvPr/>
        </p:nvSpPr>
        <p:spPr bwMode="auto">
          <a:xfrm>
            <a:off x="992560" y="5895852"/>
            <a:ext cx="8424936"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dirty="0" smtClean="0">
                <a:solidFill>
                  <a:prstClr val="black"/>
                </a:solidFill>
                <a:latin typeface="+mj-lt"/>
              </a:rPr>
              <a:t>El detall, de tots els convenis vigents amb la Generalitat, es mostra a continuació:</a:t>
            </a:r>
            <a:endParaRPr lang="ca-ES" sz="1300" dirty="0" smtClean="0">
              <a:solidFill>
                <a:srgbClr val="FF0000"/>
              </a:solidFill>
              <a:latin typeface="+mj-lt"/>
            </a:endParaRPr>
          </a:p>
        </p:txBody>
      </p:sp>
    </p:spTree>
    <p:extLst>
      <p:ext uri="{BB962C8B-B14F-4D97-AF65-F5344CB8AC3E}">
        <p14:creationId xmlns:p14="http://schemas.microsoft.com/office/powerpoint/2010/main" val="147693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dirty="0" smtClean="0"/>
              <a:t>Pressupost 2015: ingressos de capital</a:t>
            </a:r>
            <a:endParaRPr lang="ca-ES" dirty="0"/>
          </a:p>
        </p:txBody>
      </p:sp>
      <p:sp>
        <p:nvSpPr>
          <p:cNvPr id="3" name="Contenidor de número de diapositiva 2"/>
          <p:cNvSpPr>
            <a:spLocks noGrp="1"/>
          </p:cNvSpPr>
          <p:nvPr>
            <p:ph type="sldNum" sz="quarter" idx="10"/>
          </p:nvPr>
        </p:nvSpPr>
        <p:spPr>
          <a:xfrm>
            <a:off x="7113240" y="6346919"/>
            <a:ext cx="2311400" cy="365125"/>
          </a:xfrm>
        </p:spPr>
        <p:txBody>
          <a:bodyPr/>
          <a:lstStyle/>
          <a:p>
            <a:fld id="{A9A026BA-8EAF-4E45-964F-72984C4D082C}" type="slidenum">
              <a:rPr lang="ca-ES" smtClean="0"/>
              <a:t>6</a:t>
            </a:fld>
            <a:endParaRPr lang="ca-ES" dirty="0"/>
          </a:p>
        </p:txBody>
      </p:sp>
      <p:sp>
        <p:nvSpPr>
          <p:cNvPr id="4" name="Contenidor de text 3"/>
          <p:cNvSpPr>
            <a:spLocks noGrp="1"/>
          </p:cNvSpPr>
          <p:nvPr>
            <p:ph type="body" sz="quarter" idx="11"/>
          </p:nvPr>
        </p:nvSpPr>
        <p:spPr/>
        <p:txBody>
          <a:bodyPr/>
          <a:lstStyle/>
          <a:p>
            <a:r>
              <a:rPr lang="es-ES_tradnl" dirty="0" smtClean="0"/>
              <a:t>02</a:t>
            </a:r>
            <a:endParaRPr lang="ca-ES" dirty="0"/>
          </a:p>
        </p:txBody>
      </p:sp>
      <p:graphicFrame>
        <p:nvGraphicFramePr>
          <p:cNvPr id="5" name="Taula 4"/>
          <p:cNvGraphicFramePr>
            <a:graphicFrameLocks noGrp="1"/>
          </p:cNvGraphicFramePr>
          <p:nvPr>
            <p:extLst>
              <p:ext uri="{D42A27DB-BD31-4B8C-83A1-F6EECF244321}">
                <p14:modId xmlns:p14="http://schemas.microsoft.com/office/powerpoint/2010/main" val="1807010589"/>
              </p:ext>
            </p:extLst>
          </p:nvPr>
        </p:nvGraphicFramePr>
        <p:xfrm>
          <a:off x="1065214" y="2429992"/>
          <a:ext cx="8064250" cy="3394980"/>
        </p:xfrm>
        <a:graphic>
          <a:graphicData uri="http://schemas.openxmlformats.org/drawingml/2006/table">
            <a:tbl>
              <a:tblPr firstRow="1" bandRow="1">
                <a:tableStyleId>{FABFCF23-3B69-468F-B69F-88F6DE6A72F2}</a:tableStyleId>
              </a:tblPr>
              <a:tblGrid>
                <a:gridCol w="1176516"/>
                <a:gridCol w="1487134"/>
                <a:gridCol w="932859"/>
                <a:gridCol w="799224"/>
                <a:gridCol w="1118913"/>
                <a:gridCol w="879147"/>
                <a:gridCol w="731604"/>
                <a:gridCol w="938853"/>
              </a:tblGrid>
              <a:tr h="441476">
                <a:tc>
                  <a:txBody>
                    <a:bodyPr/>
                    <a:lstStyle/>
                    <a:p>
                      <a:r>
                        <a:rPr lang="ca-ES" sz="1050" dirty="0" smtClean="0"/>
                        <a:t>CONVENIS</a:t>
                      </a:r>
                      <a:r>
                        <a:rPr lang="ca-ES" sz="1050" baseline="0" dirty="0" smtClean="0"/>
                        <a:t> GENERALITAT</a:t>
                      </a:r>
                      <a:endParaRPr lang="ca-ES" sz="1050" dirty="0">
                        <a:latin typeface="+mn-lt"/>
                      </a:endParaRPr>
                    </a:p>
                  </a:txBody>
                  <a:tcPr/>
                </a:tc>
                <a:tc>
                  <a:txBody>
                    <a:bodyPr/>
                    <a:lstStyle/>
                    <a:p>
                      <a:r>
                        <a:rPr lang="ca-ES" sz="1050" baseline="0" dirty="0" smtClean="0"/>
                        <a:t>Total finançament / periodicitat </a:t>
                      </a:r>
                      <a:endParaRPr lang="ca-ES" sz="1050" dirty="0">
                        <a:latin typeface="+mn-lt"/>
                      </a:endParaRPr>
                    </a:p>
                  </a:txBody>
                  <a:tcPr/>
                </a:tc>
                <a:tc>
                  <a:txBody>
                    <a:bodyPr/>
                    <a:lstStyle/>
                    <a:p>
                      <a:r>
                        <a:rPr lang="ca-ES" sz="1050" dirty="0" smtClean="0"/>
                        <a:t>Finançament exercici 2015</a:t>
                      </a:r>
                      <a:endParaRPr lang="ca-ES" sz="1050" dirty="0">
                        <a:latin typeface="+mn-lt"/>
                      </a:endParaRPr>
                    </a:p>
                  </a:txBody>
                  <a:tcPr/>
                </a:tc>
                <a:tc>
                  <a:txBody>
                    <a:bodyPr/>
                    <a:lstStyle/>
                    <a:p>
                      <a:r>
                        <a:rPr lang="ca-ES" sz="1050" dirty="0" smtClean="0"/>
                        <a:t>Certificat</a:t>
                      </a:r>
                      <a:r>
                        <a:rPr lang="ca-ES" sz="1050" baseline="0" dirty="0" smtClean="0"/>
                        <a:t> 2015</a:t>
                      </a:r>
                      <a:endParaRPr lang="ca-ES" sz="1050" dirty="0">
                        <a:latin typeface="+mn-lt"/>
                      </a:endParaRPr>
                    </a:p>
                  </a:txBody>
                  <a:tcPr/>
                </a:tc>
                <a:tc>
                  <a:txBody>
                    <a:bodyPr/>
                    <a:lstStyle/>
                    <a:p>
                      <a:r>
                        <a:rPr lang="ca-ES" sz="1050" dirty="0" smtClean="0"/>
                        <a:t>Ingressat</a:t>
                      </a:r>
                      <a:r>
                        <a:rPr lang="ca-ES" sz="1050" baseline="0" dirty="0" smtClean="0"/>
                        <a:t> dins exercici 2015</a:t>
                      </a:r>
                      <a:endParaRPr lang="ca-ES" sz="1050" dirty="0">
                        <a:latin typeface="+mn-lt"/>
                      </a:endParaRPr>
                    </a:p>
                  </a:txBody>
                  <a:tcPr/>
                </a:tc>
                <a:tc>
                  <a:txBody>
                    <a:bodyPr/>
                    <a:lstStyle/>
                    <a:p>
                      <a:r>
                        <a:rPr lang="ca-ES" sz="1050" dirty="0" smtClean="0"/>
                        <a:t>Acumulat</a:t>
                      </a:r>
                      <a:r>
                        <a:rPr lang="ca-ES" sz="1050" baseline="0" dirty="0" smtClean="0"/>
                        <a:t> certificat</a:t>
                      </a:r>
                      <a:endParaRPr lang="ca-ES" sz="1050" dirty="0">
                        <a:latin typeface="+mn-lt"/>
                      </a:endParaRPr>
                    </a:p>
                  </a:txBody>
                  <a:tcPr/>
                </a:tc>
                <a:tc>
                  <a:txBody>
                    <a:bodyPr/>
                    <a:lstStyle/>
                    <a:p>
                      <a:r>
                        <a:rPr lang="ca-ES" sz="1050" dirty="0" smtClean="0"/>
                        <a:t>Acumulat</a:t>
                      </a:r>
                      <a:r>
                        <a:rPr lang="ca-ES" sz="1050" baseline="0" dirty="0" smtClean="0"/>
                        <a:t> ingressat</a:t>
                      </a:r>
                      <a:endParaRPr lang="ca-ES" sz="1050" dirty="0">
                        <a:latin typeface="+mn-lt"/>
                      </a:endParaRPr>
                    </a:p>
                  </a:txBody>
                  <a:tcPr/>
                </a:tc>
                <a:tc>
                  <a:txBody>
                    <a:bodyPr/>
                    <a:lstStyle/>
                    <a:p>
                      <a:r>
                        <a:rPr lang="ca-ES" sz="1050" dirty="0" smtClean="0"/>
                        <a:t>Previst pressupost</a:t>
                      </a:r>
                      <a:r>
                        <a:rPr lang="ca-ES" sz="1050" baseline="0" dirty="0" smtClean="0"/>
                        <a:t> 2015</a:t>
                      </a:r>
                      <a:endParaRPr lang="ca-ES" sz="1050" dirty="0"/>
                    </a:p>
                  </a:txBody>
                  <a:tcPr/>
                </a:tc>
              </a:tr>
              <a:tr h="446040">
                <a:tc>
                  <a:txBody>
                    <a:bodyPr/>
                    <a:lstStyle/>
                    <a:p>
                      <a:r>
                        <a:rPr lang="ca-ES" sz="1050" dirty="0" smtClean="0"/>
                        <a:t>Escoles Bressol </a:t>
                      </a:r>
                      <a:endParaRPr lang="ca-ES" sz="1050" dirty="0">
                        <a:latin typeface="+mn-lt"/>
                      </a:endParaRPr>
                    </a:p>
                  </a:txBody>
                  <a:tcPr/>
                </a:tc>
                <a:tc>
                  <a:txBody>
                    <a:bodyPr/>
                    <a:lstStyle/>
                    <a:p>
                      <a:r>
                        <a:rPr lang="ca-ES" sz="1050" dirty="0" smtClean="0"/>
                        <a:t>14,2M€</a:t>
                      </a:r>
                      <a:r>
                        <a:rPr lang="ca-ES" sz="1050" baseline="0" dirty="0" smtClean="0"/>
                        <a:t>/6.000€ plaça/addenda 2011-14</a:t>
                      </a:r>
                      <a:endParaRPr lang="ca-ES" sz="1050" dirty="0">
                        <a:latin typeface="+mn-lt"/>
                      </a:endParaRPr>
                    </a:p>
                  </a:txBody>
                  <a:tcPr/>
                </a:tc>
                <a:tc>
                  <a:txBody>
                    <a:bodyPr/>
                    <a:lstStyle/>
                    <a:p>
                      <a:r>
                        <a:rPr lang="ca-ES" sz="1050" dirty="0" smtClean="0"/>
                        <a:t>-</a:t>
                      </a:r>
                      <a:endParaRPr lang="ca-ES" sz="1050" dirty="0">
                        <a:latin typeface="+mn-lt"/>
                      </a:endParaRPr>
                    </a:p>
                  </a:txBody>
                  <a:tcPr/>
                </a:tc>
                <a:tc>
                  <a:txBody>
                    <a:bodyPr/>
                    <a:lstStyle/>
                    <a:p>
                      <a:r>
                        <a:rPr lang="ca-ES" sz="1050" dirty="0" smtClean="0"/>
                        <a:t>-</a:t>
                      </a:r>
                      <a:endParaRPr lang="ca-ES" sz="1050" dirty="0">
                        <a:solidFill>
                          <a:schemeClr val="tx1"/>
                        </a:solidFill>
                        <a:latin typeface="+mn-lt"/>
                      </a:endParaRPr>
                    </a:p>
                  </a:txBody>
                  <a:tcPr/>
                </a:tc>
                <a:tc>
                  <a:txBody>
                    <a:bodyPr/>
                    <a:lstStyle/>
                    <a:p>
                      <a:r>
                        <a:rPr lang="ca-ES" sz="1050" dirty="0" smtClean="0">
                          <a:solidFill>
                            <a:schemeClr val="dk1"/>
                          </a:solidFill>
                          <a:latin typeface="+mn-lt"/>
                        </a:rPr>
                        <a:t>4,7</a:t>
                      </a:r>
                      <a:r>
                        <a:rPr lang="ca-ES" sz="1050" baseline="0" dirty="0" smtClean="0">
                          <a:solidFill>
                            <a:schemeClr val="dk1"/>
                          </a:solidFill>
                          <a:latin typeface="+mn-lt"/>
                        </a:rPr>
                        <a:t> M€</a:t>
                      </a:r>
                      <a:endParaRPr lang="ca-ES" sz="1050" dirty="0">
                        <a:solidFill>
                          <a:schemeClr val="tx1"/>
                        </a:solidFill>
                        <a:latin typeface="+mn-lt"/>
                      </a:endParaRPr>
                    </a:p>
                  </a:txBody>
                  <a:tcPr/>
                </a:tc>
                <a:tc>
                  <a:txBody>
                    <a:bodyPr/>
                    <a:lstStyle/>
                    <a:p>
                      <a:r>
                        <a:rPr lang="ca-ES" sz="1050" dirty="0" smtClean="0"/>
                        <a:t>14,2M€</a:t>
                      </a:r>
                      <a:endParaRPr lang="ca-ES" sz="1050" dirty="0">
                        <a:solidFill>
                          <a:schemeClr val="tx1"/>
                        </a:solidFill>
                        <a:latin typeface="+mn-lt"/>
                      </a:endParaRPr>
                    </a:p>
                  </a:txBody>
                  <a:tcPr/>
                </a:tc>
                <a:tc>
                  <a:txBody>
                    <a:bodyPr/>
                    <a:lstStyle/>
                    <a:p>
                      <a:r>
                        <a:rPr lang="ca-ES" sz="1050" dirty="0" smtClean="0"/>
                        <a:t>14,2</a:t>
                      </a:r>
                      <a:r>
                        <a:rPr lang="ca-ES" sz="1050" baseline="0" dirty="0" smtClean="0"/>
                        <a:t> M€</a:t>
                      </a:r>
                      <a:endParaRPr lang="ca-ES" sz="1050" dirty="0">
                        <a:solidFill>
                          <a:schemeClr val="tx1"/>
                        </a:solidFill>
                        <a:latin typeface="+mn-lt"/>
                      </a:endParaRPr>
                    </a:p>
                  </a:txBody>
                  <a:tcPr/>
                </a:tc>
                <a:tc>
                  <a:txBody>
                    <a:bodyPr/>
                    <a:lstStyle/>
                    <a:p>
                      <a:r>
                        <a:rPr lang="ca-ES" sz="1050" dirty="0" smtClean="0"/>
                        <a:t>NO</a:t>
                      </a:r>
                      <a:endParaRPr lang="ca-ES" sz="1050" dirty="0">
                        <a:latin typeface="+mn-lt"/>
                      </a:endParaRPr>
                    </a:p>
                  </a:txBody>
                  <a:tcPr/>
                </a:tc>
              </a:tr>
              <a:tr h="546665">
                <a:tc>
                  <a:txBody>
                    <a:bodyPr/>
                    <a:lstStyle/>
                    <a:p>
                      <a:r>
                        <a:rPr lang="ca-ES" sz="1050" dirty="0" smtClean="0"/>
                        <a:t>Equipaments</a:t>
                      </a:r>
                      <a:r>
                        <a:rPr lang="ca-ES" sz="1050" baseline="0" dirty="0" smtClean="0"/>
                        <a:t> </a:t>
                      </a:r>
                      <a:r>
                        <a:rPr lang="ca-ES" sz="1050" baseline="0" dirty="0" err="1" smtClean="0"/>
                        <a:t>Alchemika</a:t>
                      </a:r>
                      <a:r>
                        <a:rPr lang="ca-ES" sz="1050" baseline="0" dirty="0" smtClean="0"/>
                        <a:t>: Centre de dia (1)</a:t>
                      </a:r>
                      <a:endParaRPr lang="ca-ES" sz="1050" dirty="0">
                        <a:latin typeface="+mn-lt"/>
                      </a:endParaRPr>
                    </a:p>
                  </a:txBody>
                  <a:tcPr/>
                </a:tc>
                <a:tc>
                  <a:txBody>
                    <a:bodyPr/>
                    <a:lstStyle/>
                    <a:p>
                      <a:r>
                        <a:rPr lang="ca-ES" sz="1050" dirty="0" smtClean="0"/>
                        <a:t>10,8M€</a:t>
                      </a:r>
                      <a:r>
                        <a:rPr lang="ca-ES" sz="1050" baseline="0" dirty="0" smtClean="0"/>
                        <a:t>/100%/ 2 convenis 2010-15: RRPP i Obra </a:t>
                      </a:r>
                      <a:endParaRPr lang="ca-ES" sz="1050" dirty="0">
                        <a:latin typeface="+mn-lt"/>
                      </a:endParaRPr>
                    </a:p>
                  </a:txBody>
                  <a:tcPr/>
                </a:tc>
                <a:tc>
                  <a:txBody>
                    <a:bodyPr/>
                    <a:lstStyle/>
                    <a:p>
                      <a:r>
                        <a:rPr lang="ca-ES" sz="1050" dirty="0" smtClean="0"/>
                        <a:t>2,0 M€</a:t>
                      </a:r>
                      <a:endParaRPr lang="ca-ES" sz="1050" dirty="0">
                        <a:latin typeface="+mn-lt"/>
                      </a:endParaRPr>
                    </a:p>
                  </a:txBody>
                  <a:tcPr/>
                </a:tc>
                <a:tc>
                  <a:txBody>
                    <a:bodyPr/>
                    <a:lstStyle/>
                    <a:p>
                      <a:r>
                        <a:rPr lang="ca-ES" sz="1050" dirty="0" smtClean="0">
                          <a:solidFill>
                            <a:schemeClr val="dk1"/>
                          </a:solidFill>
                          <a:latin typeface="+mn-lt"/>
                        </a:rPr>
                        <a:t>1,9</a:t>
                      </a:r>
                      <a:r>
                        <a:rPr lang="ca-ES" sz="1050" baseline="0" dirty="0" smtClean="0">
                          <a:solidFill>
                            <a:schemeClr val="dk1"/>
                          </a:solidFill>
                          <a:latin typeface="+mn-lt"/>
                        </a:rPr>
                        <a:t> M€</a:t>
                      </a:r>
                      <a:endParaRPr lang="ca-ES" sz="1050" dirty="0">
                        <a:solidFill>
                          <a:schemeClr val="tx1"/>
                        </a:solidFill>
                        <a:latin typeface="+mn-lt"/>
                      </a:endParaRPr>
                    </a:p>
                  </a:txBody>
                  <a:tcPr/>
                </a:tc>
                <a:tc>
                  <a:txBody>
                    <a:bodyPr/>
                    <a:lstStyle/>
                    <a:p>
                      <a:r>
                        <a:rPr lang="ca-ES" sz="1050" dirty="0" smtClean="0"/>
                        <a:t>-</a:t>
                      </a:r>
                      <a:endParaRPr lang="ca-ES" sz="1050" dirty="0">
                        <a:solidFill>
                          <a:schemeClr val="tx1"/>
                        </a:solidFill>
                        <a:latin typeface="+mn-lt"/>
                      </a:endParaRPr>
                    </a:p>
                  </a:txBody>
                  <a:tcPr/>
                </a:tc>
                <a:tc>
                  <a:txBody>
                    <a:bodyPr/>
                    <a:lstStyle/>
                    <a:p>
                      <a:r>
                        <a:rPr lang="ca-ES" sz="1050" dirty="0" smtClean="0"/>
                        <a:t>10,7 M€</a:t>
                      </a:r>
                      <a:endParaRPr lang="ca-ES" sz="1050" dirty="0">
                        <a:solidFill>
                          <a:schemeClr val="tx1"/>
                        </a:solidFill>
                        <a:latin typeface="+mn-lt"/>
                      </a:endParaRPr>
                    </a:p>
                  </a:txBody>
                  <a:tcPr/>
                </a:tc>
                <a:tc>
                  <a:txBody>
                    <a:bodyPr/>
                    <a:lstStyle/>
                    <a:p>
                      <a:r>
                        <a:rPr lang="ca-ES" sz="1050" dirty="0" smtClean="0"/>
                        <a:t>6,9M€</a:t>
                      </a:r>
                      <a:endParaRPr lang="ca-ES" sz="1050" dirty="0">
                        <a:solidFill>
                          <a:schemeClr val="tx1"/>
                        </a:solidFill>
                        <a:latin typeface="+mn-lt"/>
                      </a:endParaRPr>
                    </a:p>
                  </a:txBody>
                  <a:tcPr/>
                </a:tc>
                <a:tc>
                  <a:txBody>
                    <a:bodyPr/>
                    <a:lstStyle/>
                    <a:p>
                      <a:r>
                        <a:rPr lang="ca-ES" sz="1050" dirty="0" smtClean="0"/>
                        <a:t>SI</a:t>
                      </a:r>
                      <a:endParaRPr lang="ca-ES" sz="1050" dirty="0">
                        <a:latin typeface="+mn-lt"/>
                      </a:endParaRPr>
                    </a:p>
                  </a:txBody>
                  <a:tcPr/>
                </a:tc>
              </a:tr>
              <a:tr h="395378">
                <a:tc>
                  <a:txBody>
                    <a:bodyPr/>
                    <a:lstStyle/>
                    <a:p>
                      <a:r>
                        <a:rPr lang="ca-ES" sz="1050" dirty="0" smtClean="0">
                          <a:solidFill>
                            <a:schemeClr val="tx1"/>
                          </a:solidFill>
                        </a:rPr>
                        <a:t>Llei de Barris (2)</a:t>
                      </a:r>
                      <a:endParaRPr lang="ca-ES" sz="1050" dirty="0">
                        <a:solidFill>
                          <a:schemeClr val="tx1"/>
                        </a:solidFill>
                        <a:latin typeface="+mn-lt"/>
                      </a:endParaRPr>
                    </a:p>
                  </a:txBody>
                  <a:tcPr/>
                </a:tc>
                <a:tc>
                  <a:txBody>
                    <a:bodyPr/>
                    <a:lstStyle/>
                    <a:p>
                      <a:r>
                        <a:rPr lang="ca-ES" sz="1050" dirty="0" smtClean="0">
                          <a:solidFill>
                            <a:schemeClr val="tx1"/>
                          </a:solidFill>
                        </a:rPr>
                        <a:t>(91,5M€ )/50%  /2004-18</a:t>
                      </a:r>
                    </a:p>
                  </a:txBody>
                  <a:tcPr/>
                </a:tc>
                <a:tc>
                  <a:txBody>
                    <a:bodyPr/>
                    <a:lstStyle/>
                    <a:p>
                      <a:r>
                        <a:rPr lang="ca-ES" sz="1050" dirty="0" smtClean="0">
                          <a:solidFill>
                            <a:schemeClr val="tx1"/>
                          </a:solidFill>
                        </a:rPr>
                        <a:t>1,9</a:t>
                      </a:r>
                      <a:r>
                        <a:rPr lang="ca-ES" sz="1050" baseline="0" dirty="0" smtClean="0">
                          <a:solidFill>
                            <a:schemeClr val="tx1"/>
                          </a:solidFill>
                        </a:rPr>
                        <a:t> M€</a:t>
                      </a:r>
                    </a:p>
                    <a:p>
                      <a:r>
                        <a:rPr lang="ca-ES" sz="1050" baseline="0" dirty="0" smtClean="0">
                          <a:solidFill>
                            <a:schemeClr val="tx1"/>
                          </a:solidFill>
                          <a:latin typeface="+mn-lt"/>
                        </a:rPr>
                        <a:t>(2,5M€)</a:t>
                      </a:r>
                      <a:endParaRPr lang="ca-ES" sz="1050" dirty="0">
                        <a:solidFill>
                          <a:schemeClr val="tx1"/>
                        </a:solidFill>
                        <a:latin typeface="+mn-lt"/>
                      </a:endParaRPr>
                    </a:p>
                  </a:txBody>
                  <a:tcPr/>
                </a:tc>
                <a:tc>
                  <a:txBody>
                    <a:bodyPr/>
                    <a:lstStyle/>
                    <a:p>
                      <a:r>
                        <a:rPr lang="ca-ES" sz="1050" dirty="0" smtClean="0">
                          <a:solidFill>
                            <a:schemeClr val="tx1"/>
                          </a:solidFill>
                          <a:latin typeface="+mn-lt"/>
                        </a:rPr>
                        <a:t>4,8</a:t>
                      </a:r>
                      <a:r>
                        <a:rPr lang="ca-ES" sz="1050" baseline="0" dirty="0" smtClean="0">
                          <a:solidFill>
                            <a:schemeClr val="tx1"/>
                          </a:solidFill>
                          <a:latin typeface="+mn-lt"/>
                        </a:rPr>
                        <a:t> M€</a:t>
                      </a:r>
                    </a:p>
                    <a:p>
                      <a:r>
                        <a:rPr lang="ca-ES" sz="1050" baseline="0" dirty="0" smtClean="0">
                          <a:solidFill>
                            <a:schemeClr val="tx1"/>
                          </a:solidFill>
                          <a:latin typeface="+mn-lt"/>
                        </a:rPr>
                        <a:t>(5,3M€)</a:t>
                      </a:r>
                      <a:endParaRPr lang="ca-ES" sz="1050" dirty="0">
                        <a:solidFill>
                          <a:schemeClr val="tx1"/>
                        </a:solidFill>
                        <a:latin typeface="+mn-lt"/>
                      </a:endParaRPr>
                    </a:p>
                  </a:txBody>
                  <a:tcPr/>
                </a:tc>
                <a:tc>
                  <a:txBody>
                    <a:bodyPr/>
                    <a:lstStyle/>
                    <a:p>
                      <a:r>
                        <a:rPr lang="ca-ES" sz="1050" dirty="0" smtClean="0">
                          <a:solidFill>
                            <a:schemeClr val="tx1"/>
                          </a:solidFill>
                          <a:latin typeface="+mn-lt"/>
                        </a:rPr>
                        <a:t>8,8</a:t>
                      </a:r>
                      <a:r>
                        <a:rPr lang="ca-ES" sz="1050" baseline="0" dirty="0" smtClean="0">
                          <a:solidFill>
                            <a:schemeClr val="tx1"/>
                          </a:solidFill>
                          <a:latin typeface="+mn-lt"/>
                        </a:rPr>
                        <a:t> M€</a:t>
                      </a:r>
                    </a:p>
                    <a:p>
                      <a:r>
                        <a:rPr lang="ca-ES" sz="1050" baseline="0" dirty="0" smtClean="0">
                          <a:solidFill>
                            <a:schemeClr val="tx1"/>
                          </a:solidFill>
                          <a:latin typeface="+mn-lt"/>
                        </a:rPr>
                        <a:t>(9,2M€)</a:t>
                      </a:r>
                      <a:endParaRPr lang="ca-ES" sz="1050" dirty="0">
                        <a:solidFill>
                          <a:schemeClr val="tx1"/>
                        </a:solidFill>
                        <a:latin typeface="+mn-lt"/>
                      </a:endParaRPr>
                    </a:p>
                  </a:txBody>
                  <a:tcPr/>
                </a:tc>
                <a:tc>
                  <a:txBody>
                    <a:bodyPr/>
                    <a:lstStyle/>
                    <a:p>
                      <a:r>
                        <a:rPr lang="ca-ES" sz="1050" dirty="0" smtClean="0">
                          <a:solidFill>
                            <a:schemeClr val="tx1"/>
                          </a:solidFill>
                        </a:rPr>
                        <a:t>(79,6 M€)</a:t>
                      </a:r>
                      <a:endParaRPr lang="ca-ES" sz="1050" dirty="0">
                        <a:solidFill>
                          <a:schemeClr val="tx1"/>
                        </a:solidFill>
                        <a:latin typeface="+mn-lt"/>
                      </a:endParaRPr>
                    </a:p>
                  </a:txBody>
                  <a:tcPr/>
                </a:tc>
                <a:tc>
                  <a:txBody>
                    <a:bodyPr/>
                    <a:lstStyle/>
                    <a:p>
                      <a:r>
                        <a:rPr lang="ca-ES" sz="1050" smtClean="0">
                          <a:solidFill>
                            <a:schemeClr val="tx1"/>
                          </a:solidFill>
                        </a:rPr>
                        <a:t>(53,8 M€)</a:t>
                      </a:r>
                      <a:endParaRPr lang="ca-ES" sz="1050" dirty="0">
                        <a:solidFill>
                          <a:schemeClr val="tx1"/>
                        </a:solidFill>
                        <a:latin typeface="+mn-lt"/>
                      </a:endParaRPr>
                    </a:p>
                  </a:txBody>
                  <a:tcPr/>
                </a:tc>
                <a:tc>
                  <a:txBody>
                    <a:bodyPr/>
                    <a:lstStyle/>
                    <a:p>
                      <a:r>
                        <a:rPr lang="ca-ES" sz="1050" dirty="0" smtClean="0">
                          <a:solidFill>
                            <a:schemeClr val="tx1"/>
                          </a:solidFill>
                        </a:rPr>
                        <a:t>SI</a:t>
                      </a:r>
                      <a:endParaRPr lang="ca-ES" sz="1050" dirty="0">
                        <a:solidFill>
                          <a:schemeClr val="tx1"/>
                        </a:solidFill>
                        <a:latin typeface="+mn-lt"/>
                      </a:endParaRPr>
                    </a:p>
                  </a:txBody>
                  <a:tcPr/>
                </a:tc>
              </a:tr>
              <a:tr h="395378">
                <a:tc>
                  <a:txBody>
                    <a:bodyPr/>
                    <a:lstStyle/>
                    <a:p>
                      <a:r>
                        <a:rPr lang="ca-ES" sz="1050" dirty="0" smtClean="0"/>
                        <a:t>Centre del Disseny (3)</a:t>
                      </a:r>
                      <a:endParaRPr lang="ca-ES" sz="1050" dirty="0">
                        <a:latin typeface="+mn-lt"/>
                      </a:endParaRPr>
                    </a:p>
                  </a:txBody>
                  <a:tcPr/>
                </a:tc>
                <a:tc>
                  <a:txBody>
                    <a:bodyPr/>
                    <a:lstStyle/>
                    <a:p>
                      <a:r>
                        <a:rPr lang="ca-ES" sz="1050" dirty="0" smtClean="0"/>
                        <a:t>58,7 M€/67% </a:t>
                      </a:r>
                      <a:r>
                        <a:rPr lang="ca-ES" sz="1050" baseline="0" dirty="0" smtClean="0"/>
                        <a:t>/conveni 2011-17</a:t>
                      </a:r>
                      <a:endParaRPr lang="ca-ES" sz="1050" dirty="0">
                        <a:latin typeface="+mn-lt"/>
                      </a:endParaRPr>
                    </a:p>
                  </a:txBody>
                  <a:tcPr/>
                </a:tc>
                <a:tc>
                  <a:txBody>
                    <a:bodyPr/>
                    <a:lstStyle/>
                    <a:p>
                      <a:r>
                        <a:rPr lang="ca-ES" sz="1050" dirty="0" smtClean="0"/>
                        <a:t>10,0</a:t>
                      </a:r>
                      <a:r>
                        <a:rPr lang="ca-ES" sz="1050" baseline="0" dirty="0" smtClean="0"/>
                        <a:t> M€</a:t>
                      </a:r>
                      <a:endParaRPr lang="ca-ES" sz="1050" dirty="0">
                        <a:latin typeface="+mn-lt"/>
                      </a:endParaRPr>
                    </a:p>
                  </a:txBody>
                  <a:tcPr/>
                </a:tc>
                <a:tc>
                  <a:txBody>
                    <a:bodyPr/>
                    <a:lstStyle/>
                    <a:p>
                      <a:r>
                        <a:rPr lang="ca-ES" sz="1050" dirty="0" smtClean="0"/>
                        <a:t>-</a:t>
                      </a:r>
                      <a:endParaRPr lang="ca-ES" sz="1050" dirty="0">
                        <a:solidFill>
                          <a:schemeClr val="tx1"/>
                        </a:solidFill>
                        <a:latin typeface="+mn-lt"/>
                      </a:endParaRPr>
                    </a:p>
                  </a:txBody>
                  <a:tcPr/>
                </a:tc>
                <a:tc>
                  <a:txBody>
                    <a:bodyPr/>
                    <a:lstStyle/>
                    <a:p>
                      <a:r>
                        <a:rPr lang="ca-ES" sz="1050" dirty="0" smtClean="0"/>
                        <a:t>-</a:t>
                      </a:r>
                      <a:endParaRPr lang="ca-ES" sz="1050" dirty="0">
                        <a:solidFill>
                          <a:schemeClr val="tx1"/>
                        </a:solidFill>
                        <a:latin typeface="+mn-lt"/>
                      </a:endParaRPr>
                    </a:p>
                  </a:txBody>
                  <a:tcPr/>
                </a:tc>
                <a:tc>
                  <a:txBody>
                    <a:bodyPr/>
                    <a:lstStyle/>
                    <a:p>
                      <a:r>
                        <a:rPr lang="ca-ES" sz="1050" dirty="0" smtClean="0"/>
                        <a:t>58,7 M€</a:t>
                      </a:r>
                      <a:endParaRPr lang="ca-ES" sz="1050" dirty="0">
                        <a:solidFill>
                          <a:schemeClr val="tx1"/>
                        </a:solidFill>
                        <a:latin typeface="+mn-lt"/>
                      </a:endParaRPr>
                    </a:p>
                  </a:txBody>
                  <a:tcPr/>
                </a:tc>
                <a:tc>
                  <a:txBody>
                    <a:bodyPr/>
                    <a:lstStyle/>
                    <a:p>
                      <a:r>
                        <a:rPr lang="ca-ES" sz="1050" dirty="0" smtClean="0"/>
                        <a:t>24,1</a:t>
                      </a:r>
                      <a:r>
                        <a:rPr lang="ca-ES" sz="1050" baseline="0" dirty="0" smtClean="0"/>
                        <a:t> M€</a:t>
                      </a:r>
                      <a:endParaRPr lang="ca-ES" sz="1050" dirty="0">
                        <a:solidFill>
                          <a:schemeClr val="tx1"/>
                        </a:solidFill>
                        <a:latin typeface="+mn-lt"/>
                      </a:endParaRPr>
                    </a:p>
                  </a:txBody>
                  <a:tcPr/>
                </a:tc>
                <a:tc>
                  <a:txBody>
                    <a:bodyPr/>
                    <a:lstStyle/>
                    <a:p>
                      <a:r>
                        <a:rPr lang="ca-ES" sz="1050" dirty="0" smtClean="0"/>
                        <a:t>SI</a:t>
                      </a:r>
                      <a:endParaRPr lang="ca-ES" sz="1050" dirty="0">
                        <a:latin typeface="+mn-lt"/>
                      </a:endParaRPr>
                    </a:p>
                  </a:txBody>
                  <a:tcPr/>
                </a:tc>
              </a:tr>
              <a:tr h="395378">
                <a:tc>
                  <a:txBody>
                    <a:bodyPr/>
                    <a:lstStyle/>
                    <a:p>
                      <a:r>
                        <a:rPr lang="ca-ES" sz="1050" dirty="0" smtClean="0"/>
                        <a:t>Biblioteques</a:t>
                      </a:r>
                      <a:r>
                        <a:rPr lang="ca-ES" sz="1050" baseline="0" dirty="0" smtClean="0"/>
                        <a:t> –</a:t>
                      </a:r>
                      <a:r>
                        <a:rPr lang="ca-ES" sz="1050" dirty="0" smtClean="0"/>
                        <a:t>PUOSC 2008-12 (4)</a:t>
                      </a:r>
                      <a:endParaRPr lang="ca-ES" sz="1050" dirty="0">
                        <a:latin typeface="+mn-lt"/>
                      </a:endParaRPr>
                    </a:p>
                  </a:txBody>
                  <a:tcPr/>
                </a:tc>
                <a:tc>
                  <a:txBody>
                    <a:bodyPr/>
                    <a:lstStyle/>
                    <a:p>
                      <a:r>
                        <a:rPr lang="ca-ES" sz="1050" dirty="0" smtClean="0"/>
                        <a:t>3,7 M€ / variable segons biblioteca</a:t>
                      </a:r>
                      <a:endParaRPr lang="ca-ES" sz="1050" dirty="0">
                        <a:latin typeface="+mn-lt"/>
                      </a:endParaRPr>
                    </a:p>
                  </a:txBody>
                  <a:tcPr/>
                </a:tc>
                <a:tc>
                  <a:txBody>
                    <a:bodyPr/>
                    <a:lstStyle/>
                    <a:p>
                      <a:r>
                        <a:rPr lang="ca-ES" sz="1050" dirty="0" smtClean="0"/>
                        <a:t>-</a:t>
                      </a:r>
                      <a:endParaRPr lang="ca-ES" sz="1050" dirty="0">
                        <a:latin typeface="+mn-lt"/>
                      </a:endParaRPr>
                    </a:p>
                  </a:txBody>
                  <a:tcPr/>
                </a:tc>
                <a:tc>
                  <a:txBody>
                    <a:bodyPr/>
                    <a:lstStyle/>
                    <a:p>
                      <a:r>
                        <a:rPr lang="ca-ES" sz="1050" dirty="0" smtClean="0"/>
                        <a:t>-</a:t>
                      </a:r>
                      <a:endParaRPr lang="ca-ES" sz="1050" dirty="0">
                        <a:solidFill>
                          <a:schemeClr val="tx1"/>
                        </a:solidFill>
                        <a:latin typeface="+mn-lt"/>
                      </a:endParaRPr>
                    </a:p>
                  </a:txBody>
                  <a:tcPr/>
                </a:tc>
                <a:tc>
                  <a:txBody>
                    <a:bodyPr/>
                    <a:lstStyle/>
                    <a:p>
                      <a:r>
                        <a:rPr lang="ca-ES" sz="1050" dirty="0" smtClean="0"/>
                        <a:t>-</a:t>
                      </a:r>
                      <a:endParaRPr lang="ca-ES" sz="1050" dirty="0">
                        <a:solidFill>
                          <a:schemeClr val="tx1"/>
                        </a:solidFill>
                        <a:latin typeface="+mn-lt"/>
                      </a:endParaRPr>
                    </a:p>
                  </a:txBody>
                  <a:tcPr/>
                </a:tc>
                <a:tc>
                  <a:txBody>
                    <a:bodyPr/>
                    <a:lstStyle/>
                    <a:p>
                      <a:r>
                        <a:rPr lang="ca-ES" sz="1050" dirty="0" smtClean="0"/>
                        <a:t>3,7</a:t>
                      </a:r>
                      <a:r>
                        <a:rPr lang="ca-ES" sz="1050" baseline="0" dirty="0" smtClean="0"/>
                        <a:t> M€</a:t>
                      </a:r>
                      <a:endParaRPr lang="ca-ES" sz="1050" dirty="0">
                        <a:solidFill>
                          <a:schemeClr val="tx1"/>
                        </a:solidFill>
                        <a:latin typeface="+mn-lt"/>
                      </a:endParaRPr>
                    </a:p>
                  </a:txBody>
                  <a:tcPr/>
                </a:tc>
                <a:tc>
                  <a:txBody>
                    <a:bodyPr/>
                    <a:lstStyle/>
                    <a:p>
                      <a:r>
                        <a:rPr lang="ca-ES" sz="1050" dirty="0" smtClean="0">
                          <a:solidFill>
                            <a:schemeClr val="tx1"/>
                          </a:solidFill>
                        </a:rPr>
                        <a:t>2,5 M€</a:t>
                      </a:r>
                      <a:endParaRPr lang="ca-ES" sz="1050" dirty="0">
                        <a:solidFill>
                          <a:schemeClr val="tx1"/>
                        </a:solidFill>
                        <a:latin typeface="+mn-lt"/>
                      </a:endParaRPr>
                    </a:p>
                  </a:txBody>
                  <a:tcPr/>
                </a:tc>
                <a:tc>
                  <a:txBody>
                    <a:bodyPr/>
                    <a:lstStyle/>
                    <a:p>
                      <a:r>
                        <a:rPr lang="ca-ES" sz="1050" dirty="0" smtClean="0"/>
                        <a:t>NO</a:t>
                      </a:r>
                      <a:endParaRPr lang="ca-ES" sz="1050" dirty="0">
                        <a:latin typeface="+mn-lt"/>
                      </a:endParaRPr>
                    </a:p>
                  </a:txBody>
                  <a:tcPr/>
                </a:tc>
              </a:tr>
              <a:tr h="395378">
                <a:tc>
                  <a:txBody>
                    <a:bodyPr/>
                    <a:lstStyle/>
                    <a:p>
                      <a:r>
                        <a:rPr lang="ca-ES" sz="1050" dirty="0" smtClean="0">
                          <a:latin typeface="+mn-lt"/>
                        </a:rPr>
                        <a:t>BATERIES</a:t>
                      </a:r>
                      <a:r>
                        <a:rPr lang="ca-ES" sz="1050" baseline="0" dirty="0" smtClean="0">
                          <a:latin typeface="+mn-lt"/>
                        </a:rPr>
                        <a:t> ANTIAÈRIES</a:t>
                      </a:r>
                      <a:endParaRPr lang="ca-ES" sz="1050" dirty="0">
                        <a:latin typeface="+mn-lt"/>
                      </a:endParaRPr>
                    </a:p>
                  </a:txBody>
                  <a:tcPr/>
                </a:tc>
                <a:tc>
                  <a:txBody>
                    <a:bodyPr/>
                    <a:lstStyle/>
                    <a:p>
                      <a:r>
                        <a:rPr lang="ca-ES" sz="1050" dirty="0" smtClean="0">
                          <a:latin typeface="+mn-lt"/>
                        </a:rPr>
                        <a:t>0,5 M€</a:t>
                      </a:r>
                      <a:r>
                        <a:rPr lang="ca-ES" sz="1050" baseline="0" dirty="0" smtClean="0">
                          <a:latin typeface="+mn-lt"/>
                        </a:rPr>
                        <a:t> / 2014-2015</a:t>
                      </a:r>
                      <a:endParaRPr lang="ca-ES" sz="1050" dirty="0">
                        <a:latin typeface="+mn-lt"/>
                      </a:endParaRPr>
                    </a:p>
                  </a:txBody>
                  <a:tcPr/>
                </a:tc>
                <a:tc>
                  <a:txBody>
                    <a:bodyPr/>
                    <a:lstStyle/>
                    <a:p>
                      <a:r>
                        <a:rPr lang="ca-ES" sz="1050" dirty="0" smtClean="0">
                          <a:latin typeface="+mn-lt"/>
                        </a:rPr>
                        <a:t>0,1 M€</a:t>
                      </a:r>
                      <a:endParaRPr lang="ca-ES" sz="1050" dirty="0">
                        <a:latin typeface="+mn-lt"/>
                      </a:endParaRPr>
                    </a:p>
                  </a:txBody>
                  <a:tcPr/>
                </a:tc>
                <a:tc>
                  <a:txBody>
                    <a:bodyPr/>
                    <a:lstStyle/>
                    <a:p>
                      <a:r>
                        <a:rPr lang="ca-ES" sz="1050" dirty="0" smtClean="0">
                          <a:latin typeface="+mn-lt"/>
                        </a:rPr>
                        <a:t>0,1 M€</a:t>
                      </a:r>
                      <a:endParaRPr lang="ca-ES" sz="1050" dirty="0">
                        <a:latin typeface="+mn-lt"/>
                      </a:endParaRPr>
                    </a:p>
                  </a:txBody>
                  <a:tcPr/>
                </a:tc>
                <a:tc>
                  <a:txBody>
                    <a:bodyPr/>
                    <a:lstStyle/>
                    <a:p>
                      <a:r>
                        <a:rPr lang="ca-ES" sz="1050" dirty="0" smtClean="0">
                          <a:solidFill>
                            <a:schemeClr val="tx1"/>
                          </a:solidFill>
                          <a:latin typeface="+mn-lt"/>
                        </a:rPr>
                        <a:t>0,4</a:t>
                      </a:r>
                      <a:r>
                        <a:rPr lang="ca-ES" sz="1050" baseline="0" dirty="0" smtClean="0">
                          <a:solidFill>
                            <a:schemeClr val="tx1"/>
                          </a:solidFill>
                          <a:latin typeface="+mn-lt"/>
                        </a:rPr>
                        <a:t> M€</a:t>
                      </a:r>
                      <a:endParaRPr lang="ca-ES" sz="1050" dirty="0">
                        <a:solidFill>
                          <a:schemeClr val="tx1"/>
                        </a:solidFill>
                        <a:latin typeface="+mn-lt"/>
                      </a:endParaRPr>
                    </a:p>
                  </a:txBody>
                  <a:tcPr/>
                </a:tc>
                <a:tc>
                  <a:txBody>
                    <a:bodyPr/>
                    <a:lstStyle/>
                    <a:p>
                      <a:r>
                        <a:rPr lang="ca-ES" sz="1050" dirty="0" smtClean="0">
                          <a:solidFill>
                            <a:schemeClr val="tx1"/>
                          </a:solidFill>
                          <a:latin typeface="+mn-lt"/>
                        </a:rPr>
                        <a:t>0,5 M€</a:t>
                      </a:r>
                      <a:endParaRPr lang="ca-ES" sz="1050" dirty="0">
                        <a:solidFill>
                          <a:schemeClr val="tx1"/>
                        </a:solidFill>
                        <a:latin typeface="+mn-lt"/>
                      </a:endParaRPr>
                    </a:p>
                  </a:txBody>
                  <a:tcPr/>
                </a:tc>
                <a:tc>
                  <a:txBody>
                    <a:bodyPr/>
                    <a:lstStyle/>
                    <a:p>
                      <a:r>
                        <a:rPr lang="ca-ES" sz="1050" dirty="0" smtClean="0">
                          <a:solidFill>
                            <a:schemeClr val="tx1"/>
                          </a:solidFill>
                          <a:latin typeface="+mn-lt"/>
                        </a:rPr>
                        <a:t>0,4</a:t>
                      </a:r>
                      <a:r>
                        <a:rPr lang="ca-ES" sz="1050" baseline="0" dirty="0" smtClean="0">
                          <a:solidFill>
                            <a:schemeClr val="tx1"/>
                          </a:solidFill>
                          <a:latin typeface="+mn-lt"/>
                        </a:rPr>
                        <a:t> M€</a:t>
                      </a:r>
                      <a:endParaRPr lang="ca-ES" sz="1050" dirty="0">
                        <a:solidFill>
                          <a:schemeClr val="tx1"/>
                        </a:solidFill>
                        <a:latin typeface="+mn-lt"/>
                      </a:endParaRPr>
                    </a:p>
                  </a:txBody>
                  <a:tcPr/>
                </a:tc>
                <a:tc>
                  <a:txBody>
                    <a:bodyPr/>
                    <a:lstStyle/>
                    <a:p>
                      <a:r>
                        <a:rPr lang="ca-ES" sz="1050" dirty="0" smtClean="0">
                          <a:latin typeface="+mn-lt"/>
                        </a:rPr>
                        <a:t>NO</a:t>
                      </a:r>
                      <a:endParaRPr lang="ca-ES" sz="1050" dirty="0">
                        <a:latin typeface="+mn-lt"/>
                      </a:endParaRPr>
                    </a:p>
                  </a:txBody>
                  <a:tcPr/>
                </a:tc>
              </a:tr>
            </a:tbl>
          </a:graphicData>
        </a:graphic>
      </p:graphicFrame>
      <p:sp>
        <p:nvSpPr>
          <p:cNvPr id="6" name="QuadreDeText 5"/>
          <p:cNvSpPr txBox="1"/>
          <p:nvPr/>
        </p:nvSpPr>
        <p:spPr>
          <a:xfrm>
            <a:off x="967831" y="1628800"/>
            <a:ext cx="8521672" cy="692497"/>
          </a:xfrm>
          <a:prstGeom prst="rect">
            <a:avLst/>
          </a:prstGeom>
          <a:noFill/>
        </p:spPr>
        <p:txBody>
          <a:bodyPr wrap="square" rtlCol="0">
            <a:spAutoFit/>
          </a:bodyPr>
          <a:lstStyle/>
          <a:p>
            <a:r>
              <a:rPr lang="ca-ES" sz="1300" dirty="0" smtClean="0">
                <a:solidFill>
                  <a:prstClr val="black"/>
                </a:solidFill>
                <a:latin typeface="+mj-lt"/>
              </a:rPr>
              <a:t>Durant l’anualitat 2015 s’han justificat 2 M€ dels convenis vius i s’ha tingut  ingrés procedent dels convenis provinents d’anualitats anteriors per un import total de 5,1 M€.</a:t>
            </a:r>
          </a:p>
          <a:p>
            <a:endParaRPr lang="ca-ES" sz="1300" dirty="0">
              <a:solidFill>
                <a:prstClr val="black"/>
              </a:solidFill>
              <a:latin typeface="+mj-lt"/>
            </a:endParaRPr>
          </a:p>
        </p:txBody>
      </p:sp>
      <p:sp>
        <p:nvSpPr>
          <p:cNvPr id="8" name="Rectangle 7"/>
          <p:cNvSpPr/>
          <p:nvPr/>
        </p:nvSpPr>
        <p:spPr>
          <a:xfrm>
            <a:off x="897948" y="6265326"/>
            <a:ext cx="8001056" cy="230832"/>
          </a:xfrm>
          <a:prstGeom prst="rect">
            <a:avLst/>
          </a:prstGeom>
        </p:spPr>
        <p:txBody>
          <a:bodyPr wrap="square">
            <a:spAutoFit/>
          </a:bodyPr>
          <a:lstStyle/>
          <a:p>
            <a:pPr marL="228600" indent="-228600"/>
            <a:r>
              <a:rPr lang="ca-ES" sz="900" i="1" dirty="0" smtClean="0">
                <a:solidFill>
                  <a:prstClr val="black"/>
                </a:solidFill>
                <a:latin typeface="Cambria" pitchFamily="18" charset="0"/>
              </a:rPr>
              <a:t>(1)   3a addenda de 24 d’octubre de 2013 que modifica els imports de les anualitats 2013-2015. L’import 2015 és de 1,97M€ </a:t>
            </a:r>
            <a:endParaRPr lang="ca-ES" sz="900" i="1" dirty="0">
              <a:solidFill>
                <a:prstClr val="black"/>
              </a:solidFill>
              <a:latin typeface="Cambria" pitchFamily="18" charset="0"/>
            </a:endParaRPr>
          </a:p>
        </p:txBody>
      </p:sp>
      <p:sp>
        <p:nvSpPr>
          <p:cNvPr id="9" name="Rectangle 8"/>
          <p:cNvSpPr/>
          <p:nvPr/>
        </p:nvSpPr>
        <p:spPr>
          <a:xfrm>
            <a:off x="897948" y="6398476"/>
            <a:ext cx="8001056" cy="230832"/>
          </a:xfrm>
          <a:prstGeom prst="rect">
            <a:avLst/>
          </a:prstGeom>
        </p:spPr>
        <p:txBody>
          <a:bodyPr wrap="square">
            <a:spAutoFit/>
          </a:bodyPr>
          <a:lstStyle/>
          <a:p>
            <a:pPr marL="228600" indent="-228600"/>
            <a:r>
              <a:rPr lang="ca-ES" sz="900" i="1" dirty="0" smtClean="0">
                <a:solidFill>
                  <a:prstClr val="black"/>
                </a:solidFill>
                <a:latin typeface="Cambria" pitchFamily="18" charset="0"/>
              </a:rPr>
              <a:t>(2)   Dades facilitades per </a:t>
            </a:r>
            <a:r>
              <a:rPr lang="ca-ES" sz="900" i="1" dirty="0">
                <a:solidFill>
                  <a:prstClr val="black"/>
                </a:solidFill>
                <a:latin typeface="Cambria" pitchFamily="18" charset="0"/>
              </a:rPr>
              <a:t>B</a:t>
            </a:r>
            <a:r>
              <a:rPr lang="ca-ES" sz="900" i="1" dirty="0" smtClean="0">
                <a:solidFill>
                  <a:prstClr val="black"/>
                </a:solidFill>
                <a:latin typeface="Cambria" pitchFamily="18" charset="0"/>
              </a:rPr>
              <a:t>AGUR, S.A. i SAP Comptabilitat. Les dades entre parèntesi inclouen despesa inversió i corrent </a:t>
            </a:r>
            <a:endParaRPr lang="ca-ES" sz="900" i="1" dirty="0">
              <a:solidFill>
                <a:prstClr val="black"/>
              </a:solidFill>
              <a:latin typeface="Cambria" pitchFamily="18" charset="0"/>
            </a:endParaRPr>
          </a:p>
        </p:txBody>
      </p:sp>
      <p:sp>
        <p:nvSpPr>
          <p:cNvPr id="10" name="Rectangle 9"/>
          <p:cNvSpPr/>
          <p:nvPr/>
        </p:nvSpPr>
        <p:spPr>
          <a:xfrm>
            <a:off x="886723" y="6531626"/>
            <a:ext cx="8001056" cy="230832"/>
          </a:xfrm>
          <a:prstGeom prst="rect">
            <a:avLst/>
          </a:prstGeom>
        </p:spPr>
        <p:txBody>
          <a:bodyPr wrap="square">
            <a:spAutoFit/>
          </a:bodyPr>
          <a:lstStyle/>
          <a:p>
            <a:pPr marL="228600" indent="-228600"/>
            <a:r>
              <a:rPr lang="ca-ES" sz="900" i="1" dirty="0" smtClean="0">
                <a:solidFill>
                  <a:prstClr val="black"/>
                </a:solidFill>
                <a:latin typeface="Cambria" pitchFamily="18" charset="0"/>
              </a:rPr>
              <a:t>(3)   Es va acabar de justificar al 2013</a:t>
            </a:r>
            <a:endParaRPr lang="ca-ES" sz="900" i="1" dirty="0">
              <a:solidFill>
                <a:prstClr val="black"/>
              </a:solidFill>
              <a:latin typeface="Cambria" pitchFamily="18" charset="0"/>
            </a:endParaRPr>
          </a:p>
        </p:txBody>
      </p:sp>
      <p:sp>
        <p:nvSpPr>
          <p:cNvPr id="11" name="Rectangle 10"/>
          <p:cNvSpPr/>
          <p:nvPr/>
        </p:nvSpPr>
        <p:spPr>
          <a:xfrm>
            <a:off x="886718" y="6662254"/>
            <a:ext cx="8602785" cy="230832"/>
          </a:xfrm>
          <a:prstGeom prst="rect">
            <a:avLst/>
          </a:prstGeom>
        </p:spPr>
        <p:txBody>
          <a:bodyPr wrap="square">
            <a:spAutoFit/>
          </a:bodyPr>
          <a:lstStyle/>
          <a:p>
            <a:pPr marL="228600" indent="-228600"/>
            <a:r>
              <a:rPr lang="ca-ES" sz="900" i="1" dirty="0" smtClean="0">
                <a:solidFill>
                  <a:prstClr val="black"/>
                </a:solidFill>
                <a:latin typeface="Cambria" pitchFamily="18" charset="0"/>
              </a:rPr>
              <a:t>(4)   Justificat tot el conveni però no s’ha pogut comptabilitzar els darrers </a:t>
            </a:r>
            <a:r>
              <a:rPr lang="ca-ES" sz="900" i="1" dirty="0">
                <a:solidFill>
                  <a:prstClr val="black"/>
                </a:solidFill>
                <a:latin typeface="Cambria" pitchFamily="18" charset="0"/>
              </a:rPr>
              <a:t>r</a:t>
            </a:r>
            <a:r>
              <a:rPr lang="ca-ES" sz="900" i="1" dirty="0" smtClean="0">
                <a:solidFill>
                  <a:prstClr val="black"/>
                </a:solidFill>
                <a:latin typeface="Cambria" pitchFamily="18" charset="0"/>
              </a:rPr>
              <a:t>econeixements d’ingrés degut a que  la Generalitat no ha comptabilitzat l'obligació de pagament </a:t>
            </a:r>
            <a:endParaRPr lang="ca-ES" sz="900" i="1" dirty="0">
              <a:solidFill>
                <a:prstClr val="black"/>
              </a:solidFill>
              <a:latin typeface="Cambria" pitchFamily="18" charset="0"/>
            </a:endParaRPr>
          </a:p>
        </p:txBody>
      </p:sp>
    </p:spTree>
    <p:extLst>
      <p:ext uri="{BB962C8B-B14F-4D97-AF65-F5344CB8AC3E}">
        <p14:creationId xmlns:p14="http://schemas.microsoft.com/office/powerpoint/2010/main" val="2340720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dirty="0" smtClean="0"/>
              <a:t>Pressupost 2015: ingressos de capital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7</a:t>
            </a:fld>
            <a:endParaRPr lang="ca-ES" dirty="0"/>
          </a:p>
        </p:txBody>
      </p:sp>
      <p:sp>
        <p:nvSpPr>
          <p:cNvPr id="4" name="Contenidor de text 3"/>
          <p:cNvSpPr>
            <a:spLocks noGrp="1"/>
          </p:cNvSpPr>
          <p:nvPr>
            <p:ph type="body" sz="quarter" idx="11"/>
          </p:nvPr>
        </p:nvSpPr>
        <p:spPr/>
        <p:txBody>
          <a:bodyPr/>
          <a:lstStyle/>
          <a:p>
            <a:r>
              <a:rPr lang="es-ES_tradnl" dirty="0" smtClean="0"/>
              <a:t>02</a:t>
            </a:r>
            <a:endParaRPr lang="ca-ES" dirty="0"/>
          </a:p>
        </p:txBody>
      </p:sp>
      <p:sp>
        <p:nvSpPr>
          <p:cNvPr id="5" name="Rectangle 1"/>
          <p:cNvSpPr>
            <a:spLocks noChangeArrowheads="1"/>
          </p:cNvSpPr>
          <p:nvPr/>
        </p:nvSpPr>
        <p:spPr bwMode="auto">
          <a:xfrm>
            <a:off x="1054690" y="1616749"/>
            <a:ext cx="778674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dirty="0" smtClean="0">
                <a:solidFill>
                  <a:prstClr val="black"/>
                </a:solidFill>
                <a:latin typeface="+mj-lt"/>
              </a:rPr>
              <a:t>Pel que fa a la resta de convenis gestionats dins l’anualitat 2015 cal distingir entre:</a:t>
            </a:r>
            <a:endParaRPr lang="ca-ES" sz="1300" dirty="0" smtClean="0">
              <a:solidFill>
                <a:srgbClr val="FF0000"/>
              </a:solidFill>
              <a:latin typeface="+mj-lt"/>
            </a:endParaRPr>
          </a:p>
        </p:txBody>
      </p:sp>
      <p:sp>
        <p:nvSpPr>
          <p:cNvPr id="6" name="Rectangle 5"/>
          <p:cNvSpPr/>
          <p:nvPr/>
        </p:nvSpPr>
        <p:spPr>
          <a:xfrm>
            <a:off x="888706" y="6572890"/>
            <a:ext cx="692948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900" i="1" dirty="0" smtClean="0">
                <a:solidFill>
                  <a:schemeClr val="tx1"/>
                </a:solidFill>
                <a:latin typeface="Cambria" pitchFamily="18" charset="0"/>
              </a:rPr>
              <a:t>(2) Projecte d’inversió afectat després del nou acord:  Rehabilitació Bloc de Pescadors</a:t>
            </a:r>
            <a:endParaRPr lang="ca-ES" sz="900" i="1" dirty="0">
              <a:solidFill>
                <a:schemeClr val="tx1"/>
              </a:solidFill>
              <a:latin typeface="Cambria" pitchFamily="18" charset="0"/>
            </a:endParaRPr>
          </a:p>
        </p:txBody>
      </p:sp>
      <p:sp>
        <p:nvSpPr>
          <p:cNvPr id="7" name="Rectangle 1"/>
          <p:cNvSpPr>
            <a:spLocks noChangeArrowheads="1"/>
          </p:cNvSpPr>
          <p:nvPr/>
        </p:nvSpPr>
        <p:spPr bwMode="auto">
          <a:xfrm>
            <a:off x="1401280" y="1900429"/>
            <a:ext cx="801621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b="1" dirty="0" smtClean="0">
                <a:solidFill>
                  <a:prstClr val="black"/>
                </a:solidFill>
                <a:latin typeface="+mj-lt"/>
              </a:rPr>
              <a:t>Previstos en el projecte de Pressupost 2015:</a:t>
            </a:r>
          </a:p>
          <a:p>
            <a:pPr algn="just"/>
            <a:r>
              <a:rPr lang="ca-ES" sz="1300" dirty="0" smtClean="0">
                <a:solidFill>
                  <a:prstClr val="black"/>
                </a:solidFill>
                <a:latin typeface="+mj-lt"/>
              </a:rPr>
              <a:t>Dins el previst, d’una banda tenim 14,4 M€ del conveni Xarxa de Governs Locals 2012-2015 amb la Diputació de Barcelona (1) que s’ha presentat justificacions per import de 10 M€ i ingressats 8 M€ i per l’altra, els Fons </a:t>
            </a:r>
            <a:r>
              <a:rPr lang="ca-ES" sz="1300" dirty="0" err="1" smtClean="0">
                <a:solidFill>
                  <a:prstClr val="black"/>
                </a:solidFill>
                <a:latin typeface="+mj-lt"/>
              </a:rPr>
              <a:t>Feder</a:t>
            </a:r>
            <a:r>
              <a:rPr lang="ca-ES" sz="1300" dirty="0" smtClean="0">
                <a:solidFill>
                  <a:prstClr val="black"/>
                </a:solidFill>
                <a:latin typeface="+mj-lt"/>
              </a:rPr>
              <a:t> amb una previsió de 0,8 M€.</a:t>
            </a:r>
          </a:p>
        </p:txBody>
      </p:sp>
      <p:sp>
        <p:nvSpPr>
          <p:cNvPr id="8" name="Rectangle 1"/>
          <p:cNvSpPr>
            <a:spLocks noChangeArrowheads="1"/>
          </p:cNvSpPr>
          <p:nvPr/>
        </p:nvSpPr>
        <p:spPr bwMode="auto">
          <a:xfrm>
            <a:off x="1401280" y="2680901"/>
            <a:ext cx="8016216"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b="1" dirty="0" smtClean="0">
                <a:solidFill>
                  <a:prstClr val="black"/>
                </a:solidFill>
                <a:latin typeface="+mj-lt"/>
              </a:rPr>
              <a:t>Sense previsió al projecte de pressupost però dins anualitat 2015:</a:t>
            </a:r>
          </a:p>
          <a:p>
            <a:pPr algn="just"/>
            <a:r>
              <a:rPr lang="ca-ES" sz="1300" i="1" dirty="0" smtClean="0">
                <a:solidFill>
                  <a:prstClr val="black"/>
                </a:solidFill>
                <a:latin typeface="+mj-lt"/>
              </a:rPr>
              <a:t>Existeixen dos escenaris possibles: a) per principi de prudència s’ha decidit no reflectir-lo en pressupost, b) s’ha </a:t>
            </a:r>
            <a:r>
              <a:rPr lang="ca-ES" sz="1300" i="1" dirty="0" smtClean="0">
                <a:latin typeface="+mj-lt"/>
              </a:rPr>
              <a:t>esdevingut al llarg de l’exercici.</a:t>
            </a:r>
          </a:p>
          <a:p>
            <a:pPr algn="just"/>
            <a:r>
              <a:rPr lang="ca-ES" sz="1300" dirty="0" smtClean="0">
                <a:latin typeface="+mj-lt"/>
              </a:rPr>
              <a:t>Dins el primer escenari, tenim </a:t>
            </a:r>
            <a:r>
              <a:rPr lang="ca-ES" sz="1300" dirty="0">
                <a:latin typeface="+mj-lt"/>
              </a:rPr>
              <a:t>el conveni amb l’Autoritat Portuària </a:t>
            </a:r>
            <a:r>
              <a:rPr lang="ca-ES" sz="1300" dirty="0" smtClean="0">
                <a:latin typeface="+mj-lt"/>
              </a:rPr>
              <a:t>(2) que el conveni estava en negociació i no es va incloure en el Pressupost. Ara, amb el nou acord, serà l’Autoritat Portuària qui executarà directament la major part de les actuacions i per tant, s’ha ajustat la comptabilitat de l’Ajuntament a la nova realitat.</a:t>
            </a:r>
          </a:p>
          <a:p>
            <a:pPr algn="just"/>
            <a:endParaRPr lang="ca-ES" sz="1300" dirty="0" smtClean="0">
              <a:solidFill>
                <a:prstClr val="black"/>
              </a:solidFill>
              <a:latin typeface="+mj-lt"/>
            </a:endParaRPr>
          </a:p>
          <a:p>
            <a:pPr algn="just"/>
            <a:r>
              <a:rPr lang="ca-ES" sz="1300" dirty="0" smtClean="0">
                <a:solidFill>
                  <a:prstClr val="black"/>
                </a:solidFill>
                <a:latin typeface="+mj-lt"/>
              </a:rPr>
              <a:t>De la segona modalitat, hi ha dos acords amb la Diputació, per una banda una ampliació de l’aportació per a Centres Educatius de 13 M€ i que s’ha justificat 11,8 M€ i per altra banda, un conveni signat a finals de 2014 amb la Diputació referent a Edificis Salut (Sant Oleguer) el qual al 2015 te un finançament previst de 0,8 M€ i s’ha justificat 0,04 M€.</a:t>
            </a:r>
            <a:endParaRPr lang="ca-ES" sz="1300" i="1" dirty="0" smtClean="0">
              <a:solidFill>
                <a:prstClr val="black"/>
              </a:solidFill>
              <a:latin typeface="+mj-lt"/>
            </a:endParaRPr>
          </a:p>
        </p:txBody>
      </p:sp>
      <p:sp>
        <p:nvSpPr>
          <p:cNvPr id="9" name="Rectangle 1"/>
          <p:cNvSpPr>
            <a:spLocks noChangeArrowheads="1"/>
          </p:cNvSpPr>
          <p:nvPr/>
        </p:nvSpPr>
        <p:spPr bwMode="auto">
          <a:xfrm>
            <a:off x="1392341" y="4941168"/>
            <a:ext cx="7953147"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b="1" dirty="0" smtClean="0">
                <a:solidFill>
                  <a:prstClr val="black"/>
                </a:solidFill>
                <a:latin typeface="+mj-lt"/>
              </a:rPr>
              <a:t>Tramitacions del 2015 provinents d’anualitats anteriors:</a:t>
            </a:r>
          </a:p>
          <a:p>
            <a:pPr algn="just"/>
            <a:r>
              <a:rPr lang="ca-ES" sz="1300" dirty="0" smtClean="0">
                <a:solidFill>
                  <a:prstClr val="black"/>
                </a:solidFill>
                <a:latin typeface="+mj-lt"/>
              </a:rPr>
              <a:t>Provinent de l’anualitat 2014,  per una banda s’ha ingressat en el primer trimestre, 3,7 M€ de la Diputació de Barcelona i per l’altra , derivat del nou acord amb l’Autoritat Portuària, 0,8 M€ de l’actuació Rehabilitació Bloc de Pescadors.</a:t>
            </a:r>
          </a:p>
          <a:p>
            <a:pPr algn="just"/>
            <a:endParaRPr lang="ca-ES" sz="1300" b="1" dirty="0" smtClean="0">
              <a:solidFill>
                <a:prstClr val="black"/>
              </a:solidFill>
              <a:latin typeface="+mj-lt"/>
            </a:endParaRPr>
          </a:p>
        </p:txBody>
      </p:sp>
      <p:sp>
        <p:nvSpPr>
          <p:cNvPr id="10" name="Rectangle 1"/>
          <p:cNvSpPr>
            <a:spLocks noChangeArrowheads="1"/>
          </p:cNvSpPr>
          <p:nvPr/>
        </p:nvSpPr>
        <p:spPr bwMode="auto">
          <a:xfrm>
            <a:off x="1064568" y="5989632"/>
            <a:ext cx="7786742"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ca-ES" sz="1300" dirty="0" smtClean="0">
                <a:solidFill>
                  <a:prstClr val="black"/>
                </a:solidFill>
                <a:latin typeface="+mj-lt"/>
              </a:rPr>
              <a:t>El detall, de la resta de convenis vigents, es mostra a continuació:</a:t>
            </a:r>
            <a:endParaRPr lang="ca-ES" sz="1300" dirty="0" smtClean="0">
              <a:solidFill>
                <a:srgbClr val="FF0000"/>
              </a:solidFill>
              <a:latin typeface="+mj-lt"/>
            </a:endParaRPr>
          </a:p>
        </p:txBody>
      </p:sp>
      <p:sp>
        <p:nvSpPr>
          <p:cNvPr id="12" name="Forma lliure 11"/>
          <p:cNvSpPr/>
          <p:nvPr/>
        </p:nvSpPr>
        <p:spPr>
          <a:xfrm>
            <a:off x="1219470" y="5035826"/>
            <a:ext cx="133704" cy="263151"/>
          </a:xfrm>
          <a:custGeom>
            <a:avLst/>
            <a:gdLst>
              <a:gd name="connsiteX0" fmla="*/ 20548 w 205483"/>
              <a:gd name="connsiteY0" fmla="*/ 35039 h 291893"/>
              <a:gd name="connsiteX1" fmla="*/ 71919 w 205483"/>
              <a:gd name="connsiteY1" fmla="*/ 4217 h 291893"/>
              <a:gd name="connsiteX2" fmla="*/ 205483 w 205483"/>
              <a:gd name="connsiteY2" fmla="*/ 35039 h 291893"/>
              <a:gd name="connsiteX3" fmla="*/ 154112 w 205483"/>
              <a:gd name="connsiteY3" fmla="*/ 117233 h 291893"/>
              <a:gd name="connsiteX4" fmla="*/ 92467 w 205483"/>
              <a:gd name="connsiteY4" fmla="*/ 137781 h 291893"/>
              <a:gd name="connsiteX5" fmla="*/ 133564 w 205483"/>
              <a:gd name="connsiteY5" fmla="*/ 148055 h 291893"/>
              <a:gd name="connsiteX6" fmla="*/ 164386 w 205483"/>
              <a:gd name="connsiteY6" fmla="*/ 158329 h 291893"/>
              <a:gd name="connsiteX7" fmla="*/ 123290 w 205483"/>
              <a:gd name="connsiteY7" fmla="*/ 291893 h 291893"/>
              <a:gd name="connsiteX8" fmla="*/ 30822 w 205483"/>
              <a:gd name="connsiteY8" fmla="*/ 271345 h 291893"/>
              <a:gd name="connsiteX9" fmla="*/ 0 w 205483"/>
              <a:gd name="connsiteY9" fmla="*/ 250797 h 29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483" h="291893">
                <a:moveTo>
                  <a:pt x="20548" y="35039"/>
                </a:moveTo>
                <a:cubicBezTo>
                  <a:pt x="37672" y="24765"/>
                  <a:pt x="52125" y="6856"/>
                  <a:pt x="71919" y="4217"/>
                </a:cubicBezTo>
                <a:cubicBezTo>
                  <a:pt x="153398" y="-6647"/>
                  <a:pt x="158060" y="3423"/>
                  <a:pt x="205483" y="35039"/>
                </a:cubicBezTo>
                <a:cubicBezTo>
                  <a:pt x="192264" y="68086"/>
                  <a:pt x="187950" y="98434"/>
                  <a:pt x="154112" y="117233"/>
                </a:cubicBezTo>
                <a:cubicBezTo>
                  <a:pt x="135178" y="127752"/>
                  <a:pt x="92467" y="137781"/>
                  <a:pt x="92467" y="137781"/>
                </a:cubicBezTo>
                <a:cubicBezTo>
                  <a:pt x="106166" y="141206"/>
                  <a:pt x="119987" y="144176"/>
                  <a:pt x="133564" y="148055"/>
                </a:cubicBezTo>
                <a:cubicBezTo>
                  <a:pt x="143977" y="151030"/>
                  <a:pt x="162606" y="147647"/>
                  <a:pt x="164386" y="158329"/>
                </a:cubicBezTo>
                <a:cubicBezTo>
                  <a:pt x="182044" y="264276"/>
                  <a:pt x="176104" y="256684"/>
                  <a:pt x="123290" y="291893"/>
                </a:cubicBezTo>
                <a:cubicBezTo>
                  <a:pt x="99615" y="287947"/>
                  <a:pt x="56114" y="283991"/>
                  <a:pt x="30822" y="271345"/>
                </a:cubicBezTo>
                <a:cubicBezTo>
                  <a:pt x="19778" y="265823"/>
                  <a:pt x="0" y="250797"/>
                  <a:pt x="0" y="250797"/>
                </a:cubicBezTo>
              </a:path>
            </a:pathLst>
          </a:cu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endParaRPr>
          </a:p>
        </p:txBody>
      </p:sp>
      <p:sp>
        <p:nvSpPr>
          <p:cNvPr id="13" name="Forma lliure 12"/>
          <p:cNvSpPr/>
          <p:nvPr/>
        </p:nvSpPr>
        <p:spPr>
          <a:xfrm>
            <a:off x="1200906" y="2885594"/>
            <a:ext cx="226031" cy="237481"/>
          </a:xfrm>
          <a:custGeom>
            <a:avLst/>
            <a:gdLst>
              <a:gd name="connsiteX0" fmla="*/ 41096 w 226031"/>
              <a:gd name="connsiteY0" fmla="*/ 73090 h 237481"/>
              <a:gd name="connsiteX1" fmla="*/ 51371 w 226031"/>
              <a:gd name="connsiteY1" fmla="*/ 21719 h 237481"/>
              <a:gd name="connsiteX2" fmla="*/ 164386 w 226031"/>
              <a:gd name="connsiteY2" fmla="*/ 11445 h 237481"/>
              <a:gd name="connsiteX3" fmla="*/ 184935 w 226031"/>
              <a:gd name="connsiteY3" fmla="*/ 31994 h 237481"/>
              <a:gd name="connsiteX4" fmla="*/ 174660 w 226031"/>
              <a:gd name="connsiteY4" fmla="*/ 93638 h 237481"/>
              <a:gd name="connsiteX5" fmla="*/ 133564 w 226031"/>
              <a:gd name="connsiteY5" fmla="*/ 155283 h 237481"/>
              <a:gd name="connsiteX6" fmla="*/ 102741 w 226031"/>
              <a:gd name="connsiteY6" fmla="*/ 165558 h 237481"/>
              <a:gd name="connsiteX7" fmla="*/ 30822 w 226031"/>
              <a:gd name="connsiteY7" fmla="*/ 216928 h 237481"/>
              <a:gd name="connsiteX8" fmla="*/ 0 w 226031"/>
              <a:gd name="connsiteY8" fmla="*/ 227203 h 237481"/>
              <a:gd name="connsiteX9" fmla="*/ 226031 w 226031"/>
              <a:gd name="connsiteY9" fmla="*/ 237477 h 23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031" h="237481">
                <a:moveTo>
                  <a:pt x="41096" y="73090"/>
                </a:moveTo>
                <a:cubicBezTo>
                  <a:pt x="44521" y="55966"/>
                  <a:pt x="42707" y="36881"/>
                  <a:pt x="51371" y="21719"/>
                </a:cubicBezTo>
                <a:cubicBezTo>
                  <a:pt x="74085" y="-18030"/>
                  <a:pt x="139442" y="8327"/>
                  <a:pt x="164386" y="11445"/>
                </a:cubicBezTo>
                <a:cubicBezTo>
                  <a:pt x="171236" y="18295"/>
                  <a:pt x="183734" y="22382"/>
                  <a:pt x="184935" y="31994"/>
                </a:cubicBezTo>
                <a:cubicBezTo>
                  <a:pt x="187519" y="52665"/>
                  <a:pt x="179179" y="73303"/>
                  <a:pt x="174660" y="93638"/>
                </a:cubicBezTo>
                <a:cubicBezTo>
                  <a:pt x="168103" y="123143"/>
                  <a:pt x="160893" y="137063"/>
                  <a:pt x="133564" y="155283"/>
                </a:cubicBezTo>
                <a:cubicBezTo>
                  <a:pt x="124553" y="161291"/>
                  <a:pt x="113015" y="162133"/>
                  <a:pt x="102741" y="165558"/>
                </a:cubicBezTo>
                <a:cubicBezTo>
                  <a:pt x="85617" y="216929"/>
                  <a:pt x="102741" y="192954"/>
                  <a:pt x="30822" y="216928"/>
                </a:cubicBezTo>
                <a:lnTo>
                  <a:pt x="0" y="227203"/>
                </a:lnTo>
                <a:cubicBezTo>
                  <a:pt x="205469" y="238017"/>
                  <a:pt x="130049" y="237477"/>
                  <a:pt x="226031" y="237477"/>
                </a:cubicBezTo>
              </a:path>
            </a:pathLst>
          </a:cu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endParaRPr>
          </a:p>
        </p:txBody>
      </p:sp>
      <p:sp>
        <p:nvSpPr>
          <p:cNvPr id="14" name="Forma lliure 13"/>
          <p:cNvSpPr/>
          <p:nvPr/>
        </p:nvSpPr>
        <p:spPr>
          <a:xfrm>
            <a:off x="1278110" y="1982148"/>
            <a:ext cx="96262" cy="304945"/>
          </a:xfrm>
          <a:custGeom>
            <a:avLst/>
            <a:gdLst>
              <a:gd name="connsiteX0" fmla="*/ 8328 w 131618"/>
              <a:gd name="connsiteY0" fmla="*/ 164387 h 308225"/>
              <a:gd name="connsiteX1" fmla="*/ 59699 w 131618"/>
              <a:gd name="connsiteY1" fmla="*/ 71919 h 308225"/>
              <a:gd name="connsiteX2" fmla="*/ 69973 w 131618"/>
              <a:gd name="connsiteY2" fmla="*/ 30822 h 308225"/>
              <a:gd name="connsiteX3" fmla="*/ 80248 w 131618"/>
              <a:gd name="connsiteY3" fmla="*/ 0 h 308225"/>
              <a:gd name="connsiteX4" fmla="*/ 80248 w 131618"/>
              <a:gd name="connsiteY4" fmla="*/ 297951 h 308225"/>
              <a:gd name="connsiteX5" fmla="*/ 49425 w 131618"/>
              <a:gd name="connsiteY5" fmla="*/ 287676 h 308225"/>
              <a:gd name="connsiteX6" fmla="*/ 80248 w 131618"/>
              <a:gd name="connsiteY6" fmla="*/ 308225 h 308225"/>
              <a:gd name="connsiteX7" fmla="*/ 131618 w 131618"/>
              <a:gd name="connsiteY7" fmla="*/ 297951 h 308225"/>
              <a:gd name="connsiteX8" fmla="*/ 49425 w 131618"/>
              <a:gd name="connsiteY8" fmla="*/ 287676 h 3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18" h="308225">
                <a:moveTo>
                  <a:pt x="8328" y="164387"/>
                </a:moveTo>
                <a:cubicBezTo>
                  <a:pt x="21409" y="142586"/>
                  <a:pt x="49872" y="98126"/>
                  <a:pt x="59699" y="71919"/>
                </a:cubicBezTo>
                <a:cubicBezTo>
                  <a:pt x="64657" y="58697"/>
                  <a:pt x="66094" y="44399"/>
                  <a:pt x="69973" y="30822"/>
                </a:cubicBezTo>
                <a:cubicBezTo>
                  <a:pt x="72948" y="20409"/>
                  <a:pt x="76823" y="10274"/>
                  <a:pt x="80248" y="0"/>
                </a:cubicBezTo>
                <a:cubicBezTo>
                  <a:pt x="107910" y="110650"/>
                  <a:pt x="111680" y="109363"/>
                  <a:pt x="80248" y="297951"/>
                </a:cubicBezTo>
                <a:cubicBezTo>
                  <a:pt x="78468" y="308634"/>
                  <a:pt x="59699" y="291101"/>
                  <a:pt x="49425" y="287676"/>
                </a:cubicBezTo>
                <a:cubicBezTo>
                  <a:pt x="13453" y="296670"/>
                  <a:pt x="-54731" y="308225"/>
                  <a:pt x="80248" y="308225"/>
                </a:cubicBezTo>
                <a:cubicBezTo>
                  <a:pt x="97710" y="308225"/>
                  <a:pt x="114495" y="301376"/>
                  <a:pt x="131618" y="297951"/>
                </a:cubicBezTo>
                <a:cubicBezTo>
                  <a:pt x="70173" y="285661"/>
                  <a:pt x="97711" y="287676"/>
                  <a:pt x="49425" y="287676"/>
                </a:cubicBezTo>
              </a:path>
            </a:pathLst>
          </a:cu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C0504D">
                  <a:lumMod val="50000"/>
                </a:srgbClr>
              </a:solidFill>
            </a:endParaRPr>
          </a:p>
        </p:txBody>
      </p:sp>
      <p:sp>
        <p:nvSpPr>
          <p:cNvPr id="15" name="Rectangle 14"/>
          <p:cNvSpPr/>
          <p:nvPr/>
        </p:nvSpPr>
        <p:spPr>
          <a:xfrm>
            <a:off x="898939" y="6368228"/>
            <a:ext cx="8295840"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900" i="1" dirty="0" smtClean="0">
                <a:solidFill>
                  <a:prstClr val="black"/>
                </a:solidFill>
                <a:latin typeface="Cambria" pitchFamily="18" charset="0"/>
              </a:rPr>
              <a:t>(1) Projectes d’inversió afectats: Anella Olímpica, Palau </a:t>
            </a:r>
            <a:r>
              <a:rPr lang="ca-ES" sz="900" i="1" dirty="0" err="1" smtClean="0">
                <a:solidFill>
                  <a:prstClr val="black"/>
                </a:solidFill>
                <a:latin typeface="Cambria" pitchFamily="18" charset="0"/>
              </a:rPr>
              <a:t>Llió</a:t>
            </a:r>
            <a:r>
              <a:rPr lang="ca-ES" sz="900" i="1" dirty="0" smtClean="0">
                <a:solidFill>
                  <a:prstClr val="black"/>
                </a:solidFill>
                <a:latin typeface="Cambria" pitchFamily="18" charset="0"/>
              </a:rPr>
              <a:t>, Museu Verdaguer, Museu Etnològic, Castell de Montjuïc, Museu Marítim, Dipòsit Rei Martí </a:t>
            </a:r>
          </a:p>
          <a:p>
            <a:r>
              <a:rPr lang="ca-ES" sz="900" i="1" dirty="0" smtClean="0">
                <a:solidFill>
                  <a:prstClr val="black"/>
                </a:solidFill>
                <a:latin typeface="Cambria" pitchFamily="18" charset="0"/>
              </a:rPr>
              <a:t>       i Millores en Centres Educatius</a:t>
            </a:r>
            <a:endParaRPr lang="ca-ES" sz="900" i="1" dirty="0">
              <a:solidFill>
                <a:prstClr val="black"/>
              </a:solidFill>
              <a:latin typeface="Cambria" pitchFamily="18" charset="0"/>
            </a:endParaRPr>
          </a:p>
        </p:txBody>
      </p:sp>
    </p:spTree>
    <p:extLst>
      <p:ext uri="{BB962C8B-B14F-4D97-AF65-F5344CB8AC3E}">
        <p14:creationId xmlns:p14="http://schemas.microsoft.com/office/powerpoint/2010/main" val="3403415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dirty="0" smtClean="0"/>
              <a:t>Pressupost 2015: ingressos de capital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8</a:t>
            </a:fld>
            <a:endParaRPr lang="ca-ES" dirty="0"/>
          </a:p>
        </p:txBody>
      </p:sp>
      <p:sp>
        <p:nvSpPr>
          <p:cNvPr id="4" name="Contenidor de text 3"/>
          <p:cNvSpPr>
            <a:spLocks noGrp="1"/>
          </p:cNvSpPr>
          <p:nvPr>
            <p:ph type="body" sz="quarter" idx="11"/>
          </p:nvPr>
        </p:nvSpPr>
        <p:spPr/>
        <p:txBody>
          <a:bodyPr/>
          <a:lstStyle/>
          <a:p>
            <a:r>
              <a:rPr lang="es-ES_tradnl" dirty="0" smtClean="0"/>
              <a:t>02</a:t>
            </a:r>
            <a:endParaRPr lang="ca-ES" dirty="0"/>
          </a:p>
        </p:txBody>
      </p:sp>
      <p:graphicFrame>
        <p:nvGraphicFramePr>
          <p:cNvPr id="5" name="Taula 4"/>
          <p:cNvGraphicFramePr>
            <a:graphicFrameLocks noGrp="1"/>
          </p:cNvGraphicFramePr>
          <p:nvPr>
            <p:extLst>
              <p:ext uri="{D42A27DB-BD31-4B8C-83A1-F6EECF244321}">
                <p14:modId xmlns:p14="http://schemas.microsoft.com/office/powerpoint/2010/main" val="2852601953"/>
              </p:ext>
            </p:extLst>
          </p:nvPr>
        </p:nvGraphicFramePr>
        <p:xfrm>
          <a:off x="1094381" y="4903353"/>
          <a:ext cx="7777162" cy="1346762"/>
        </p:xfrm>
        <a:graphic>
          <a:graphicData uri="http://schemas.openxmlformats.org/drawingml/2006/table">
            <a:tbl>
              <a:tblPr firstRow="1" bandRow="1">
                <a:tableStyleId>{FABFCF23-3B69-468F-B69F-88F6DE6A72F2}</a:tableStyleId>
              </a:tblPr>
              <a:tblGrid>
                <a:gridCol w="1266331"/>
                <a:gridCol w="1296144"/>
                <a:gridCol w="923762"/>
                <a:gridCol w="762398"/>
                <a:gridCol w="910997"/>
                <a:gridCol w="836697"/>
                <a:gridCol w="742610"/>
                <a:gridCol w="1038223"/>
              </a:tblGrid>
              <a:tr h="363782">
                <a:tc>
                  <a:txBody>
                    <a:bodyPr/>
                    <a:lstStyle/>
                    <a:p>
                      <a:r>
                        <a:rPr lang="ca-ES" sz="1050" dirty="0" smtClean="0"/>
                        <a:t>ALTRES CONVENIS</a:t>
                      </a:r>
                      <a:endParaRPr lang="ca-ES" sz="1050" dirty="0"/>
                    </a:p>
                  </a:txBody>
                  <a:tcPr/>
                </a:tc>
                <a:tc>
                  <a:txBody>
                    <a:bodyPr/>
                    <a:lstStyle/>
                    <a:p>
                      <a:r>
                        <a:rPr lang="ca-ES" sz="1050" baseline="0" dirty="0" smtClean="0"/>
                        <a:t>Total finançament periodicitat </a:t>
                      </a:r>
                      <a:endParaRPr lang="ca-ES" sz="1050" dirty="0"/>
                    </a:p>
                  </a:txBody>
                  <a:tcPr/>
                </a:tc>
                <a:tc>
                  <a:txBody>
                    <a:bodyPr/>
                    <a:lstStyle/>
                    <a:p>
                      <a:r>
                        <a:rPr lang="ca-ES" sz="1050" dirty="0" smtClean="0"/>
                        <a:t>Finançament exercici 2015</a:t>
                      </a:r>
                      <a:endParaRPr lang="ca-ES" sz="1050" dirty="0"/>
                    </a:p>
                  </a:txBody>
                  <a:tcPr/>
                </a:tc>
                <a:tc>
                  <a:txBody>
                    <a:bodyPr/>
                    <a:lstStyle/>
                    <a:p>
                      <a:r>
                        <a:rPr lang="ca-ES" sz="1050" dirty="0" smtClean="0"/>
                        <a:t>Certificat</a:t>
                      </a:r>
                      <a:r>
                        <a:rPr lang="ca-ES" sz="1050" baseline="0" dirty="0" smtClean="0"/>
                        <a:t> 2015</a:t>
                      </a:r>
                      <a:endParaRPr lang="ca-ES" sz="1050" dirty="0"/>
                    </a:p>
                  </a:txBody>
                  <a:tcPr/>
                </a:tc>
                <a:tc>
                  <a:txBody>
                    <a:bodyPr/>
                    <a:lstStyle/>
                    <a:p>
                      <a:r>
                        <a:rPr lang="ca-ES" sz="1050" dirty="0" smtClean="0"/>
                        <a:t>Ingressat</a:t>
                      </a:r>
                      <a:r>
                        <a:rPr lang="ca-ES" sz="1050" baseline="0" dirty="0" smtClean="0"/>
                        <a:t> dins exercici 2015</a:t>
                      </a:r>
                      <a:endParaRPr lang="ca-ES" sz="1050" dirty="0"/>
                    </a:p>
                  </a:txBody>
                  <a:tcPr/>
                </a:tc>
                <a:tc>
                  <a:txBody>
                    <a:bodyPr/>
                    <a:lstStyle/>
                    <a:p>
                      <a:r>
                        <a:rPr lang="ca-ES" sz="1050" smtClean="0"/>
                        <a:t>Acumulat</a:t>
                      </a:r>
                      <a:r>
                        <a:rPr lang="ca-ES" sz="1050" baseline="0" smtClean="0"/>
                        <a:t> certificat</a:t>
                      </a:r>
                      <a:endParaRPr lang="ca-ES" sz="1050"/>
                    </a:p>
                  </a:txBody>
                  <a:tcPr/>
                </a:tc>
                <a:tc>
                  <a:txBody>
                    <a:bodyPr/>
                    <a:lstStyle/>
                    <a:p>
                      <a:r>
                        <a:rPr lang="ca-ES" sz="1050" smtClean="0"/>
                        <a:t>Acumulat</a:t>
                      </a:r>
                      <a:r>
                        <a:rPr lang="ca-ES" sz="1050" baseline="0" smtClean="0"/>
                        <a:t> ingressat</a:t>
                      </a:r>
                      <a:endParaRPr lang="ca-ES" sz="1050"/>
                    </a:p>
                  </a:txBody>
                  <a:tcPr/>
                </a:tc>
                <a:tc>
                  <a:txBody>
                    <a:bodyPr/>
                    <a:lstStyle/>
                    <a:p>
                      <a:r>
                        <a:rPr lang="ca-ES" sz="1050" dirty="0" smtClean="0"/>
                        <a:t>Previst pressupost</a:t>
                      </a:r>
                      <a:r>
                        <a:rPr lang="ca-ES" sz="1050" baseline="0" dirty="0" smtClean="0"/>
                        <a:t> 2015</a:t>
                      </a:r>
                      <a:endParaRPr lang="ca-ES" sz="1050" dirty="0"/>
                    </a:p>
                  </a:txBody>
                  <a:tcPr/>
                </a:tc>
              </a:tr>
              <a:tr h="363782">
                <a:tc>
                  <a:txBody>
                    <a:bodyPr/>
                    <a:lstStyle/>
                    <a:p>
                      <a:r>
                        <a:rPr lang="ca-ES" sz="1050" dirty="0" smtClean="0"/>
                        <a:t>APB:</a:t>
                      </a:r>
                      <a:r>
                        <a:rPr lang="ca-ES" sz="1050" baseline="0" dirty="0" smtClean="0"/>
                        <a:t> Àmbit Barceloneta (2)</a:t>
                      </a:r>
                      <a:endParaRPr lang="ca-ES" sz="1050" dirty="0">
                        <a:solidFill>
                          <a:schemeClr val="tx1"/>
                        </a:solidFill>
                      </a:endParaRPr>
                    </a:p>
                  </a:txBody>
                  <a:tcPr anchor="ctr"/>
                </a:tc>
                <a:tc>
                  <a:txBody>
                    <a:bodyPr/>
                    <a:lstStyle/>
                    <a:p>
                      <a:r>
                        <a:rPr lang="ca-ES" sz="1050" dirty="0" smtClean="0"/>
                        <a:t>1,3 M€ /</a:t>
                      </a:r>
                      <a:r>
                        <a:rPr lang="ca-ES" sz="1050" baseline="0" dirty="0" smtClean="0"/>
                        <a:t> 2011-2013</a:t>
                      </a:r>
                      <a:endParaRPr lang="ca-ES" sz="1050" dirty="0"/>
                    </a:p>
                  </a:txBody>
                  <a:tcPr anchor="ctr"/>
                </a:tc>
                <a:tc>
                  <a:txBody>
                    <a:bodyPr/>
                    <a:lstStyle/>
                    <a:p>
                      <a:r>
                        <a:rPr lang="ca-ES" sz="1050" baseline="0" dirty="0" smtClean="0"/>
                        <a:t>-</a:t>
                      </a:r>
                      <a:endParaRPr lang="ca-ES" sz="1050" dirty="0">
                        <a:solidFill>
                          <a:schemeClr val="tx1"/>
                        </a:solidFill>
                      </a:endParaRPr>
                    </a:p>
                  </a:txBody>
                  <a:tcPr anchor="ctr"/>
                </a:tc>
                <a:tc>
                  <a:txBody>
                    <a:bodyPr/>
                    <a:lstStyle/>
                    <a:p>
                      <a:r>
                        <a:rPr lang="ca-ES" sz="1050" dirty="0" smtClean="0"/>
                        <a:t>0,8</a:t>
                      </a:r>
                      <a:r>
                        <a:rPr lang="ca-ES" sz="1050" baseline="0" dirty="0" smtClean="0"/>
                        <a:t> M€</a:t>
                      </a:r>
                      <a:endParaRPr lang="ca-ES" sz="1050" dirty="0"/>
                    </a:p>
                  </a:txBody>
                  <a:tcPr anchor="ctr"/>
                </a:tc>
                <a:tc>
                  <a:txBody>
                    <a:bodyPr/>
                    <a:lstStyle/>
                    <a:p>
                      <a:r>
                        <a:rPr lang="ca-ES" sz="1050" dirty="0" smtClean="0"/>
                        <a:t>0,8</a:t>
                      </a:r>
                      <a:r>
                        <a:rPr lang="ca-ES" sz="1050" baseline="0" dirty="0" smtClean="0"/>
                        <a:t> M€</a:t>
                      </a:r>
                      <a:endParaRPr lang="ca-ES" sz="1050" dirty="0"/>
                    </a:p>
                  </a:txBody>
                  <a:tcPr anchor="ctr"/>
                </a:tc>
                <a:tc>
                  <a:txBody>
                    <a:bodyPr/>
                    <a:lstStyle/>
                    <a:p>
                      <a:r>
                        <a:rPr lang="ca-ES" sz="1050" dirty="0" smtClean="0"/>
                        <a:t>0,8</a:t>
                      </a:r>
                      <a:r>
                        <a:rPr lang="ca-ES" sz="1050" baseline="0" dirty="0" smtClean="0"/>
                        <a:t> M€</a:t>
                      </a:r>
                      <a:endParaRPr lang="ca-ES" sz="1050" dirty="0"/>
                    </a:p>
                  </a:txBody>
                  <a:tcPr anchor="ctr"/>
                </a:tc>
                <a:tc>
                  <a:txBody>
                    <a:bodyPr/>
                    <a:lstStyle/>
                    <a:p>
                      <a:r>
                        <a:rPr lang="ca-ES" sz="1050" dirty="0" smtClean="0"/>
                        <a:t>1,3 M€</a:t>
                      </a:r>
                      <a:endParaRPr lang="ca-ES" sz="1050" dirty="0"/>
                    </a:p>
                  </a:txBody>
                  <a:tcPr anchor="ctr"/>
                </a:tc>
                <a:tc>
                  <a:txBody>
                    <a:bodyPr/>
                    <a:lstStyle/>
                    <a:p>
                      <a:r>
                        <a:rPr lang="ca-ES" sz="1050" dirty="0" smtClean="0"/>
                        <a:t>NO</a:t>
                      </a:r>
                      <a:endParaRPr lang="ca-ES" sz="1050" dirty="0"/>
                    </a:p>
                  </a:txBody>
                  <a:tcPr anchor="ctr"/>
                </a:tc>
              </a:tr>
              <a:tr h="363782">
                <a:tc>
                  <a:txBody>
                    <a:bodyPr/>
                    <a:lstStyle/>
                    <a:p>
                      <a:r>
                        <a:rPr lang="ca-ES" sz="1050" dirty="0" smtClean="0">
                          <a:solidFill>
                            <a:schemeClr val="tx1"/>
                          </a:solidFill>
                        </a:rPr>
                        <a:t>FEDER</a:t>
                      </a:r>
                      <a:endParaRPr lang="ca-ES" sz="1050" dirty="0">
                        <a:solidFill>
                          <a:schemeClr val="tx1"/>
                        </a:solidFill>
                      </a:endParaRPr>
                    </a:p>
                  </a:txBody>
                  <a:tcPr anchor="ctr"/>
                </a:tc>
                <a:tc>
                  <a:txBody>
                    <a:bodyPr/>
                    <a:lstStyle/>
                    <a:p>
                      <a:endParaRPr lang="ca-ES" sz="1050" dirty="0"/>
                    </a:p>
                  </a:txBody>
                  <a:tcPr anchor="ctr"/>
                </a:tc>
                <a:tc>
                  <a:txBody>
                    <a:bodyPr/>
                    <a:lstStyle/>
                    <a:p>
                      <a:r>
                        <a:rPr lang="ca-ES" sz="1050" dirty="0" smtClean="0">
                          <a:solidFill>
                            <a:schemeClr val="tx1"/>
                          </a:solidFill>
                        </a:rPr>
                        <a:t>0,8M€</a:t>
                      </a:r>
                      <a:endParaRPr lang="ca-ES" sz="1050" dirty="0">
                        <a:solidFill>
                          <a:schemeClr val="tx1"/>
                        </a:solidFill>
                      </a:endParaRPr>
                    </a:p>
                  </a:txBody>
                  <a:tcPr anchor="ctr"/>
                </a:tc>
                <a:tc>
                  <a:txBody>
                    <a:bodyPr/>
                    <a:lstStyle/>
                    <a:p>
                      <a:r>
                        <a:rPr lang="ca-ES" sz="1050" dirty="0" smtClean="0"/>
                        <a:t>-</a:t>
                      </a:r>
                      <a:endParaRPr lang="ca-ES" sz="1050" dirty="0"/>
                    </a:p>
                  </a:txBody>
                  <a:tcPr anchor="ctr"/>
                </a:tc>
                <a:tc>
                  <a:txBody>
                    <a:bodyPr/>
                    <a:lstStyle/>
                    <a:p>
                      <a:r>
                        <a:rPr lang="ca-ES" sz="1050" dirty="0" smtClean="0"/>
                        <a:t>-</a:t>
                      </a:r>
                      <a:endParaRPr lang="ca-ES" sz="1050" dirty="0"/>
                    </a:p>
                  </a:txBody>
                  <a:tcPr anchor="ctr"/>
                </a:tc>
                <a:tc>
                  <a:txBody>
                    <a:bodyPr/>
                    <a:lstStyle/>
                    <a:p>
                      <a:r>
                        <a:rPr lang="ca-ES" sz="1050" dirty="0" smtClean="0"/>
                        <a:t>-</a:t>
                      </a:r>
                      <a:endParaRPr lang="ca-ES" sz="1050" dirty="0"/>
                    </a:p>
                  </a:txBody>
                  <a:tcPr anchor="ctr"/>
                </a:tc>
                <a:tc>
                  <a:txBody>
                    <a:bodyPr/>
                    <a:lstStyle/>
                    <a:p>
                      <a:r>
                        <a:rPr lang="ca-ES" sz="1050" dirty="0" smtClean="0"/>
                        <a:t>-</a:t>
                      </a:r>
                      <a:endParaRPr lang="ca-ES" sz="1050" dirty="0"/>
                    </a:p>
                  </a:txBody>
                  <a:tcPr anchor="ctr"/>
                </a:tc>
                <a:tc>
                  <a:txBody>
                    <a:bodyPr/>
                    <a:lstStyle/>
                    <a:p>
                      <a:r>
                        <a:rPr lang="ca-ES" sz="1050" dirty="0" smtClean="0"/>
                        <a:t>SI</a:t>
                      </a:r>
                      <a:endParaRPr lang="ca-ES" sz="1050" dirty="0"/>
                    </a:p>
                  </a:txBody>
                  <a:tcPr anchor="ctr"/>
                </a:tc>
              </a:tr>
            </a:tbl>
          </a:graphicData>
        </a:graphic>
      </p:graphicFrame>
      <p:graphicFrame>
        <p:nvGraphicFramePr>
          <p:cNvPr id="7" name="Taula 6"/>
          <p:cNvGraphicFramePr>
            <a:graphicFrameLocks noGrp="1"/>
          </p:cNvGraphicFramePr>
          <p:nvPr>
            <p:extLst>
              <p:ext uri="{D42A27DB-BD31-4B8C-83A1-F6EECF244321}">
                <p14:modId xmlns:p14="http://schemas.microsoft.com/office/powerpoint/2010/main" val="2039710292"/>
              </p:ext>
            </p:extLst>
          </p:nvPr>
        </p:nvGraphicFramePr>
        <p:xfrm>
          <a:off x="1094382" y="1684598"/>
          <a:ext cx="7777163" cy="3101838"/>
        </p:xfrm>
        <a:graphic>
          <a:graphicData uri="http://schemas.openxmlformats.org/drawingml/2006/table">
            <a:tbl>
              <a:tblPr firstRow="1" bandRow="1">
                <a:tableStyleId>{FABFCF23-3B69-468F-B69F-88F6DE6A72F2}</a:tableStyleId>
              </a:tblPr>
              <a:tblGrid>
                <a:gridCol w="1266330"/>
                <a:gridCol w="1296144"/>
                <a:gridCol w="924068"/>
                <a:gridCol w="766919"/>
                <a:gridCol w="906358"/>
                <a:gridCol w="836638"/>
                <a:gridCol w="742481"/>
                <a:gridCol w="1038225"/>
              </a:tblGrid>
              <a:tr h="504056">
                <a:tc>
                  <a:txBody>
                    <a:bodyPr/>
                    <a:lstStyle/>
                    <a:p>
                      <a:r>
                        <a:rPr lang="ca-ES" sz="1050" dirty="0" smtClean="0"/>
                        <a:t>CONVENIS</a:t>
                      </a:r>
                      <a:r>
                        <a:rPr lang="ca-ES" sz="1050" baseline="0" dirty="0" smtClean="0"/>
                        <a:t> DIPUTACIÓ  DE BARCELONA</a:t>
                      </a:r>
                      <a:endParaRPr lang="ca-ES" sz="1050" dirty="0"/>
                    </a:p>
                  </a:txBody>
                  <a:tcPr/>
                </a:tc>
                <a:tc>
                  <a:txBody>
                    <a:bodyPr/>
                    <a:lstStyle/>
                    <a:p>
                      <a:r>
                        <a:rPr lang="ca-ES" sz="1050" baseline="0" dirty="0" smtClean="0"/>
                        <a:t>Total finançament periodicitat </a:t>
                      </a:r>
                      <a:endParaRPr lang="ca-ES" sz="1050" dirty="0"/>
                    </a:p>
                  </a:txBody>
                  <a:tcPr/>
                </a:tc>
                <a:tc>
                  <a:txBody>
                    <a:bodyPr/>
                    <a:lstStyle/>
                    <a:p>
                      <a:r>
                        <a:rPr lang="ca-ES" sz="1050" dirty="0" smtClean="0"/>
                        <a:t>Finançament exercici 2015 </a:t>
                      </a:r>
                      <a:endParaRPr lang="ca-ES" sz="1050" dirty="0"/>
                    </a:p>
                  </a:txBody>
                  <a:tcPr/>
                </a:tc>
                <a:tc>
                  <a:txBody>
                    <a:bodyPr/>
                    <a:lstStyle/>
                    <a:p>
                      <a:r>
                        <a:rPr lang="ca-ES" sz="1050" dirty="0" smtClean="0"/>
                        <a:t>Certificat</a:t>
                      </a:r>
                      <a:r>
                        <a:rPr lang="ca-ES" sz="1050" baseline="0" dirty="0" smtClean="0"/>
                        <a:t> 2015</a:t>
                      </a:r>
                      <a:endParaRPr lang="ca-ES" sz="1050" dirty="0"/>
                    </a:p>
                  </a:txBody>
                  <a:tcPr/>
                </a:tc>
                <a:tc>
                  <a:txBody>
                    <a:bodyPr/>
                    <a:lstStyle/>
                    <a:p>
                      <a:r>
                        <a:rPr lang="ca-ES" sz="1050" dirty="0" smtClean="0"/>
                        <a:t>Ingressat</a:t>
                      </a:r>
                      <a:r>
                        <a:rPr lang="ca-ES" sz="1050" baseline="0" dirty="0" smtClean="0"/>
                        <a:t> dins exercici 2015</a:t>
                      </a:r>
                      <a:endParaRPr lang="ca-ES" sz="1050" dirty="0"/>
                    </a:p>
                  </a:txBody>
                  <a:tcPr/>
                </a:tc>
                <a:tc>
                  <a:txBody>
                    <a:bodyPr/>
                    <a:lstStyle/>
                    <a:p>
                      <a:r>
                        <a:rPr lang="ca-ES" sz="1050" smtClean="0"/>
                        <a:t>Acumulat</a:t>
                      </a:r>
                      <a:r>
                        <a:rPr lang="ca-ES" sz="1050" baseline="0" smtClean="0"/>
                        <a:t> certificat</a:t>
                      </a:r>
                      <a:endParaRPr lang="ca-ES" sz="1050"/>
                    </a:p>
                  </a:txBody>
                  <a:tcPr/>
                </a:tc>
                <a:tc>
                  <a:txBody>
                    <a:bodyPr/>
                    <a:lstStyle/>
                    <a:p>
                      <a:r>
                        <a:rPr lang="ca-ES" sz="1050" smtClean="0"/>
                        <a:t>Acumulat</a:t>
                      </a:r>
                      <a:r>
                        <a:rPr lang="ca-ES" sz="1050" baseline="0" smtClean="0"/>
                        <a:t> ingressat</a:t>
                      </a:r>
                      <a:endParaRPr lang="ca-ES" sz="1050"/>
                    </a:p>
                  </a:txBody>
                  <a:tcPr/>
                </a:tc>
                <a:tc>
                  <a:txBody>
                    <a:bodyPr/>
                    <a:lstStyle/>
                    <a:p>
                      <a:r>
                        <a:rPr lang="ca-ES" sz="1050" dirty="0" smtClean="0"/>
                        <a:t>Previst pressupost</a:t>
                      </a:r>
                      <a:r>
                        <a:rPr lang="ca-ES" sz="1050" baseline="0" dirty="0" smtClean="0"/>
                        <a:t> 2015</a:t>
                      </a:r>
                      <a:endParaRPr lang="ca-ES" sz="1050" dirty="0"/>
                    </a:p>
                  </a:txBody>
                  <a:tcPr/>
                </a:tc>
              </a:tr>
              <a:tr h="399760">
                <a:tc>
                  <a:txBody>
                    <a:bodyPr/>
                    <a:lstStyle/>
                    <a:p>
                      <a:r>
                        <a:rPr lang="ca-ES" sz="1050" dirty="0" smtClean="0"/>
                        <a:t>Museus: Plau </a:t>
                      </a:r>
                      <a:r>
                        <a:rPr lang="ca-ES" sz="1050" dirty="0" err="1" smtClean="0"/>
                        <a:t>Llió</a:t>
                      </a:r>
                      <a:r>
                        <a:rPr lang="ca-ES" sz="1050" dirty="0" smtClean="0"/>
                        <a:t>,</a:t>
                      </a:r>
                      <a:r>
                        <a:rPr lang="ca-ES" sz="1050" baseline="0" dirty="0" smtClean="0"/>
                        <a:t> </a:t>
                      </a:r>
                      <a:r>
                        <a:rPr lang="ca-ES" sz="1050" dirty="0" smtClean="0"/>
                        <a:t>Museu Verdaguer i Museu Etnològic</a:t>
                      </a:r>
                      <a:endParaRPr lang="ca-ES" sz="1050" dirty="0"/>
                    </a:p>
                  </a:txBody>
                  <a:tcPr anchor="ctr"/>
                </a:tc>
                <a:tc>
                  <a:txBody>
                    <a:bodyPr/>
                    <a:lstStyle/>
                    <a:p>
                      <a:r>
                        <a:rPr lang="ca-ES" sz="1050" dirty="0" smtClean="0"/>
                        <a:t>13,8M€ / 2012-2015</a:t>
                      </a:r>
                      <a:endParaRPr lang="ca-ES" sz="1050" dirty="0"/>
                    </a:p>
                  </a:txBody>
                  <a:tcPr anchor="ctr"/>
                </a:tc>
                <a:tc>
                  <a:txBody>
                    <a:bodyPr/>
                    <a:lstStyle/>
                    <a:p>
                      <a:r>
                        <a:rPr lang="ca-ES" sz="1050" dirty="0" smtClean="0">
                          <a:solidFill>
                            <a:schemeClr val="tx1"/>
                          </a:solidFill>
                        </a:rPr>
                        <a:t>5,7</a:t>
                      </a:r>
                      <a:r>
                        <a:rPr lang="ca-ES" sz="1050" baseline="0" dirty="0" smtClean="0">
                          <a:solidFill>
                            <a:schemeClr val="tx1"/>
                          </a:solidFill>
                        </a:rPr>
                        <a:t>M€</a:t>
                      </a:r>
                      <a:endParaRPr lang="ca-ES" sz="1050" dirty="0">
                        <a:solidFill>
                          <a:schemeClr val="tx1"/>
                        </a:solidFill>
                      </a:endParaRPr>
                    </a:p>
                  </a:txBody>
                  <a:tcPr anchor="ctr"/>
                </a:tc>
                <a:tc>
                  <a:txBody>
                    <a:bodyPr/>
                    <a:lstStyle/>
                    <a:p>
                      <a:r>
                        <a:rPr lang="ca-ES" sz="1050" dirty="0" smtClean="0">
                          <a:solidFill>
                            <a:schemeClr val="tx1"/>
                          </a:solidFill>
                        </a:rPr>
                        <a:t>6</a:t>
                      </a:r>
                      <a:r>
                        <a:rPr lang="ca-ES" sz="1050" baseline="0" dirty="0" smtClean="0">
                          <a:solidFill>
                            <a:schemeClr val="tx1"/>
                          </a:solidFill>
                        </a:rPr>
                        <a:t> M€</a:t>
                      </a:r>
                      <a:endParaRPr lang="ca-ES" sz="1050" dirty="0">
                        <a:solidFill>
                          <a:schemeClr val="tx1"/>
                        </a:solidFill>
                      </a:endParaRPr>
                    </a:p>
                  </a:txBody>
                  <a:tcPr anchor="ctr"/>
                </a:tc>
                <a:tc>
                  <a:txBody>
                    <a:bodyPr/>
                    <a:lstStyle/>
                    <a:p>
                      <a:r>
                        <a:rPr lang="ca-ES" sz="1050" dirty="0" smtClean="0">
                          <a:solidFill>
                            <a:schemeClr val="tx1"/>
                          </a:solidFill>
                        </a:rPr>
                        <a:t>8,6 M€</a:t>
                      </a:r>
                      <a:endParaRPr lang="ca-ES" sz="1050" dirty="0">
                        <a:solidFill>
                          <a:schemeClr val="tx1"/>
                        </a:solidFill>
                      </a:endParaRPr>
                    </a:p>
                  </a:txBody>
                  <a:tcPr anchor="ctr"/>
                </a:tc>
                <a:tc>
                  <a:txBody>
                    <a:bodyPr/>
                    <a:lstStyle/>
                    <a:p>
                      <a:r>
                        <a:rPr lang="ca-ES" sz="1050" dirty="0" smtClean="0">
                          <a:solidFill>
                            <a:schemeClr val="tx1"/>
                          </a:solidFill>
                        </a:rPr>
                        <a:t>12,5 M€</a:t>
                      </a:r>
                      <a:endParaRPr lang="ca-ES" sz="1050" dirty="0">
                        <a:solidFill>
                          <a:schemeClr val="tx1"/>
                        </a:solidFill>
                      </a:endParaRPr>
                    </a:p>
                  </a:txBody>
                  <a:tcPr anchor="ctr"/>
                </a:tc>
                <a:tc>
                  <a:txBody>
                    <a:bodyPr/>
                    <a:lstStyle/>
                    <a:p>
                      <a:r>
                        <a:rPr lang="ca-ES" sz="1050" baseline="0" dirty="0" smtClean="0">
                          <a:solidFill>
                            <a:schemeClr val="tx1"/>
                          </a:solidFill>
                        </a:rPr>
                        <a:t>11,3 M€</a:t>
                      </a:r>
                      <a:endParaRPr lang="ca-ES" sz="1050" dirty="0">
                        <a:solidFill>
                          <a:schemeClr val="tx1"/>
                        </a:solidFill>
                      </a:endParaRPr>
                    </a:p>
                  </a:txBody>
                  <a:tcPr anchor="ctr"/>
                </a:tc>
                <a:tc>
                  <a:txBody>
                    <a:bodyPr/>
                    <a:lstStyle/>
                    <a:p>
                      <a:r>
                        <a:rPr lang="ca-ES" sz="1050" dirty="0" smtClean="0"/>
                        <a:t>SI</a:t>
                      </a:r>
                      <a:endParaRPr lang="ca-ES" sz="1050" dirty="0"/>
                    </a:p>
                  </a:txBody>
                  <a:tcPr anchor="ctr"/>
                </a:tc>
              </a:tr>
              <a:tr h="336109">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t>Castell de Montjuïc</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50" dirty="0" smtClean="0"/>
                        <a:t>8,7M€/ 2012-2015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7,5M€</a:t>
                      </a:r>
                    </a:p>
                  </a:txBody>
                  <a:tcPr anchor="ctr"/>
                </a:tc>
                <a:tc>
                  <a:txBody>
                    <a:bodyPr/>
                    <a:lstStyle/>
                    <a:p>
                      <a:r>
                        <a:rPr lang="ca-ES" sz="1050" dirty="0" smtClean="0">
                          <a:solidFill>
                            <a:schemeClr val="tx1"/>
                          </a:solidFill>
                        </a:rPr>
                        <a:t>2,3</a:t>
                      </a:r>
                      <a:r>
                        <a:rPr lang="ca-ES" sz="1050" baseline="0" dirty="0" smtClean="0">
                          <a:solidFill>
                            <a:schemeClr val="tx1"/>
                          </a:solidFill>
                        </a:rPr>
                        <a:t> M€</a:t>
                      </a:r>
                      <a:endParaRPr lang="ca-ES" sz="1050" dirty="0">
                        <a:solidFill>
                          <a:schemeClr val="tx1"/>
                        </a:solidFill>
                      </a:endParaRPr>
                    </a:p>
                  </a:txBody>
                  <a:tcPr anchor="ctr"/>
                </a:tc>
                <a:tc>
                  <a:txBody>
                    <a:bodyPr/>
                    <a:lstStyle/>
                    <a:p>
                      <a:r>
                        <a:rPr lang="ca-ES" sz="1050" baseline="0" dirty="0" smtClean="0">
                          <a:solidFill>
                            <a:schemeClr val="tx1"/>
                          </a:solidFill>
                        </a:rPr>
                        <a:t>2,3 M€</a:t>
                      </a:r>
                      <a:endParaRPr lang="ca-ES" sz="1050" dirty="0">
                        <a:solidFill>
                          <a:schemeClr val="tx1"/>
                        </a:solidFill>
                      </a:endParaRPr>
                    </a:p>
                  </a:txBody>
                  <a:tcPr anchor="ctr"/>
                </a:tc>
                <a:tc>
                  <a:txBody>
                    <a:bodyPr/>
                    <a:lstStyle/>
                    <a:p>
                      <a:r>
                        <a:rPr lang="ca-ES" sz="1050" baseline="0" dirty="0" smtClean="0">
                          <a:solidFill>
                            <a:schemeClr val="tx1"/>
                          </a:solidFill>
                        </a:rPr>
                        <a:t>2,3 M€</a:t>
                      </a:r>
                      <a:endParaRPr lang="ca-ES" sz="1050" dirty="0">
                        <a:solidFill>
                          <a:schemeClr val="tx1"/>
                        </a:solidFill>
                      </a:endParaRPr>
                    </a:p>
                  </a:txBody>
                  <a:tcPr anchor="ct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baseline="0" dirty="0" smtClean="0">
                          <a:solidFill>
                            <a:schemeClr val="tx1"/>
                          </a:solidFill>
                        </a:rPr>
                        <a:t>2,3 M€</a:t>
                      </a:r>
                      <a:endParaRPr lang="ca-ES" sz="1050" dirty="0" smtClean="0">
                        <a:solidFill>
                          <a:schemeClr val="tx1"/>
                        </a:solidFill>
                      </a:endParaRPr>
                    </a:p>
                  </a:txBody>
                  <a:tcPr anchor="ctr"/>
                </a:tc>
                <a:tc>
                  <a:txBody>
                    <a:bodyPr/>
                    <a:lstStyle/>
                    <a:p>
                      <a:r>
                        <a:rPr lang="ca-ES" sz="1050" dirty="0" smtClean="0"/>
                        <a:t>SI</a:t>
                      </a:r>
                      <a:endParaRPr lang="ca-ES" sz="1050" dirty="0"/>
                    </a:p>
                  </a:txBody>
                  <a:tcPr anchor="ctr"/>
                </a:tc>
              </a:tr>
              <a:tr h="399760">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t>Museu Marítim Drassanes</a:t>
                      </a:r>
                    </a:p>
                  </a:txBody>
                  <a:tcPr anchor="ctr"/>
                </a:tc>
                <a:tc>
                  <a:txBody>
                    <a:bodyPr/>
                    <a:lstStyle/>
                    <a:p>
                      <a:r>
                        <a:rPr lang="ca-ES" sz="1050" dirty="0" smtClean="0"/>
                        <a:t>1M€ / 2012-2015</a:t>
                      </a:r>
                      <a:endParaRPr lang="ca-ES" sz="105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a:t>
                      </a:r>
                    </a:p>
                  </a:txBody>
                  <a:tcPr anchor="ctr"/>
                </a:tc>
                <a:tc>
                  <a:txBody>
                    <a:bodyPr/>
                    <a:lstStyle/>
                    <a:p>
                      <a:r>
                        <a:rPr lang="ca-ES" sz="1050" dirty="0" smtClean="0">
                          <a:solidFill>
                            <a:schemeClr val="tx1"/>
                          </a:solidFill>
                        </a:rPr>
                        <a:t>0,8</a:t>
                      </a:r>
                      <a:r>
                        <a:rPr lang="ca-ES" sz="1050" baseline="0" dirty="0" smtClean="0">
                          <a:solidFill>
                            <a:schemeClr val="tx1"/>
                          </a:solidFill>
                        </a:rPr>
                        <a:t> M€</a:t>
                      </a:r>
                      <a:endParaRPr lang="ca-ES" sz="1050" dirty="0">
                        <a:solidFill>
                          <a:schemeClr val="tx1"/>
                        </a:solidFill>
                      </a:endParaRPr>
                    </a:p>
                  </a:txBody>
                  <a:tcPr anchor="ctr"/>
                </a:tc>
                <a:tc>
                  <a:txBody>
                    <a:bodyPr/>
                    <a:lstStyle/>
                    <a:p>
                      <a:r>
                        <a:rPr lang="ca-ES" sz="1050" dirty="0" smtClean="0">
                          <a:solidFill>
                            <a:schemeClr val="tx1"/>
                          </a:solidFill>
                        </a:rPr>
                        <a:t>-</a:t>
                      </a:r>
                      <a:endParaRPr lang="ca-ES" sz="1050" dirty="0">
                        <a:solidFill>
                          <a:schemeClr val="tx1"/>
                        </a:solidFill>
                      </a:endParaRPr>
                    </a:p>
                  </a:txBody>
                  <a:tcPr anchor="ctr"/>
                </a:tc>
                <a:tc>
                  <a:txBody>
                    <a:bodyPr/>
                    <a:lstStyle/>
                    <a:p>
                      <a:r>
                        <a:rPr lang="ca-ES" sz="1050" dirty="0" smtClean="0">
                          <a:solidFill>
                            <a:schemeClr val="tx1"/>
                          </a:solidFill>
                        </a:rPr>
                        <a:t>0,8 M€</a:t>
                      </a:r>
                      <a:endParaRPr lang="ca-ES" sz="1050" dirty="0">
                        <a:solidFill>
                          <a:schemeClr val="tx1"/>
                        </a:solidFill>
                      </a:endParaRPr>
                    </a:p>
                  </a:txBody>
                  <a:tcPr anchor="ctr"/>
                </a:tc>
                <a:tc>
                  <a:txBody>
                    <a:bodyPr/>
                    <a:lstStyle/>
                    <a:p>
                      <a:r>
                        <a:rPr lang="ca-ES" sz="1050" dirty="0" smtClean="0">
                          <a:solidFill>
                            <a:schemeClr val="tx1"/>
                          </a:solidFill>
                        </a:rPr>
                        <a:t>-</a:t>
                      </a:r>
                      <a:endParaRPr lang="ca-ES" sz="1050" dirty="0">
                        <a:solidFill>
                          <a:schemeClr val="tx1"/>
                        </a:solidFill>
                      </a:endParaRPr>
                    </a:p>
                  </a:txBody>
                  <a:tcPr anchor="ctr"/>
                </a:tc>
                <a:tc>
                  <a:txBody>
                    <a:bodyPr/>
                    <a:lstStyle/>
                    <a:p>
                      <a:r>
                        <a:rPr lang="ca-ES" sz="1050" dirty="0" smtClean="0"/>
                        <a:t>NO</a:t>
                      </a:r>
                    </a:p>
                  </a:txBody>
                  <a:tcPr anchor="ctr"/>
                </a:tc>
              </a:tr>
              <a:tr h="296849">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t>Dipòsit Rei Martí</a:t>
                      </a:r>
                    </a:p>
                  </a:txBody>
                  <a:tcPr anchor="ctr"/>
                </a:tc>
                <a:tc>
                  <a:txBody>
                    <a:bodyPr/>
                    <a:lstStyle/>
                    <a:p>
                      <a:r>
                        <a:rPr lang="ca-ES" sz="1050" dirty="0" smtClean="0"/>
                        <a:t>1,5M€ / 2012-2015</a:t>
                      </a:r>
                      <a:endParaRPr lang="ca-ES" sz="105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1,3</a:t>
                      </a:r>
                      <a:r>
                        <a:rPr lang="ca-ES" sz="1050" baseline="0" dirty="0" smtClean="0">
                          <a:solidFill>
                            <a:schemeClr val="tx1"/>
                          </a:solidFill>
                        </a:rPr>
                        <a:t>M€</a:t>
                      </a:r>
                      <a:endParaRPr lang="ca-ES" sz="1050" dirty="0" smtClean="0">
                        <a:solidFill>
                          <a:schemeClr val="tx1"/>
                        </a:solidFill>
                      </a:endParaRPr>
                    </a:p>
                  </a:txBody>
                  <a:tcPr anchor="ct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0,8</a:t>
                      </a:r>
                      <a:r>
                        <a:rPr lang="ca-ES" sz="1050" baseline="0" dirty="0" smtClean="0">
                          <a:solidFill>
                            <a:schemeClr val="tx1"/>
                          </a:solidFill>
                        </a:rPr>
                        <a:t> M€</a:t>
                      </a:r>
                      <a:endParaRPr lang="ca-ES" sz="1050" dirty="0" smtClean="0">
                        <a:solidFill>
                          <a:schemeClr val="tx1"/>
                        </a:solidFill>
                      </a:endParaRPr>
                    </a:p>
                  </a:txBody>
                  <a:tcPr anchor="ct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0,8</a:t>
                      </a:r>
                      <a:r>
                        <a:rPr lang="ca-ES" sz="1050" baseline="0" dirty="0" smtClean="0">
                          <a:solidFill>
                            <a:schemeClr val="tx1"/>
                          </a:solidFill>
                        </a:rPr>
                        <a:t> M€</a:t>
                      </a:r>
                      <a:endParaRPr lang="ca-ES" sz="1050" dirty="0" smtClean="0">
                        <a:solidFill>
                          <a:schemeClr val="tx1"/>
                        </a:solidFill>
                      </a:endParaRPr>
                    </a:p>
                  </a:txBody>
                  <a:tcPr anchor="ctr"/>
                </a:tc>
                <a:tc>
                  <a:txBody>
                    <a:bodyPr/>
                    <a:lstStyle/>
                    <a:p>
                      <a:r>
                        <a:rPr lang="ca-ES" sz="1050" dirty="0" smtClean="0">
                          <a:solidFill>
                            <a:schemeClr val="tx1"/>
                          </a:solidFill>
                        </a:rPr>
                        <a:t>0,8 M€</a:t>
                      </a:r>
                      <a:endParaRPr lang="ca-ES" sz="1050" dirty="0">
                        <a:solidFill>
                          <a:schemeClr val="tx1"/>
                        </a:solidFill>
                      </a:endParaRPr>
                    </a:p>
                  </a:txBody>
                  <a:tcPr anchor="ctr"/>
                </a:tc>
                <a:tc>
                  <a:txBody>
                    <a:bodyPr/>
                    <a:lstStyle/>
                    <a:p>
                      <a:r>
                        <a:rPr lang="ca-ES" sz="1050" dirty="0" smtClean="0">
                          <a:solidFill>
                            <a:schemeClr val="tx1"/>
                          </a:solidFill>
                        </a:rPr>
                        <a:t>0,8 M€</a:t>
                      </a:r>
                      <a:endParaRPr lang="ca-ES" sz="1050" dirty="0">
                        <a:solidFill>
                          <a:schemeClr val="tx1"/>
                        </a:solidFill>
                      </a:endParaRPr>
                    </a:p>
                  </a:txBody>
                  <a:tcPr anchor="ctr"/>
                </a:tc>
                <a:tc>
                  <a:txBody>
                    <a:bodyPr/>
                    <a:lstStyle/>
                    <a:p>
                      <a:r>
                        <a:rPr lang="ca-ES" sz="1050" dirty="0" smtClean="0"/>
                        <a:t>SI</a:t>
                      </a:r>
                      <a:endParaRPr lang="ca-ES" sz="1050" dirty="0"/>
                    </a:p>
                  </a:txBody>
                  <a:tcPr anchor="ctr"/>
                </a:tc>
              </a:tr>
              <a:tr h="206536">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t>Adequació Anella Olímpica</a:t>
                      </a:r>
                    </a:p>
                  </a:txBody>
                  <a:tcPr anchor="ctr"/>
                </a:tc>
                <a:tc>
                  <a:txBody>
                    <a:bodyPr/>
                    <a:lstStyle/>
                    <a:p>
                      <a:r>
                        <a:rPr lang="ca-ES" sz="1050" dirty="0" smtClean="0"/>
                        <a:t>5M€ / 2012-2015</a:t>
                      </a:r>
                      <a:endParaRPr lang="ca-ES" sz="105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a:t>
                      </a:r>
                    </a:p>
                  </a:txBody>
                  <a:tcPr anchor="ctr"/>
                </a:tc>
                <a:tc>
                  <a:txBody>
                    <a:bodyPr/>
                    <a:lstStyle/>
                    <a:p>
                      <a:r>
                        <a:rPr lang="ca-ES" sz="1050" dirty="0" smtClean="0">
                          <a:solidFill>
                            <a:schemeClr val="tx1"/>
                          </a:solidFill>
                        </a:rPr>
                        <a:t>-</a:t>
                      </a:r>
                      <a:endParaRPr lang="ca-ES" sz="1050" dirty="0">
                        <a:solidFill>
                          <a:schemeClr val="tx1"/>
                        </a:solidFill>
                      </a:endParaRPr>
                    </a:p>
                  </a:txBody>
                  <a:tcPr anchor="ctr"/>
                </a:tc>
                <a:tc>
                  <a:txBody>
                    <a:bodyPr/>
                    <a:lstStyle/>
                    <a:p>
                      <a:r>
                        <a:rPr lang="ca-ES" sz="1050" dirty="0" smtClean="0">
                          <a:solidFill>
                            <a:schemeClr val="tx1"/>
                          </a:solidFill>
                        </a:rPr>
                        <a:t>-</a:t>
                      </a:r>
                      <a:endParaRPr lang="ca-ES" sz="1050" dirty="0">
                        <a:solidFill>
                          <a:schemeClr val="tx1"/>
                        </a:solidFill>
                      </a:endParaRPr>
                    </a:p>
                  </a:txBody>
                  <a:tcPr anchor="ctr"/>
                </a:tc>
                <a:tc>
                  <a:txBody>
                    <a:bodyPr/>
                    <a:lstStyle/>
                    <a:p>
                      <a:r>
                        <a:rPr lang="ca-ES" sz="1050" dirty="0" smtClean="0">
                          <a:solidFill>
                            <a:schemeClr val="tx1"/>
                          </a:solidFill>
                        </a:rPr>
                        <a:t>5,0M€</a:t>
                      </a:r>
                      <a:endParaRPr lang="ca-ES" sz="1050" dirty="0">
                        <a:solidFill>
                          <a:schemeClr val="tx1"/>
                        </a:solidFill>
                      </a:endParaRPr>
                    </a:p>
                  </a:txBody>
                  <a:tcPr anchor="ctr"/>
                </a:tc>
                <a:tc>
                  <a:txBody>
                    <a:bodyPr/>
                    <a:lstStyle/>
                    <a:p>
                      <a:r>
                        <a:rPr lang="ca-ES" sz="1050" dirty="0" smtClean="0">
                          <a:solidFill>
                            <a:schemeClr val="tx1"/>
                          </a:solidFill>
                        </a:rPr>
                        <a:t>5,0M€</a:t>
                      </a:r>
                      <a:endParaRPr lang="ca-ES" sz="1050" dirty="0">
                        <a:solidFill>
                          <a:schemeClr val="tx1"/>
                        </a:solidFill>
                      </a:endParaRPr>
                    </a:p>
                  </a:txBody>
                  <a:tcPr anchor="ctr"/>
                </a:tc>
                <a:tc>
                  <a:txBody>
                    <a:bodyPr/>
                    <a:lstStyle/>
                    <a:p>
                      <a:r>
                        <a:rPr lang="ca-ES" sz="1050" dirty="0" smtClean="0"/>
                        <a:t>NO</a:t>
                      </a:r>
                      <a:endParaRPr lang="ca-ES" sz="1050" dirty="0"/>
                    </a:p>
                  </a:txBody>
                  <a:tcPr anchor="ctr"/>
                </a:tc>
              </a:tr>
              <a:tr h="206536">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t>Centres Educatius</a:t>
                      </a:r>
                    </a:p>
                  </a:txBody>
                  <a:tcPr anchor="ctr"/>
                </a:tc>
                <a:tc>
                  <a:txBody>
                    <a:bodyPr/>
                    <a:lstStyle/>
                    <a:p>
                      <a:r>
                        <a:rPr lang="ca-ES" sz="1050" dirty="0" smtClean="0"/>
                        <a:t>17M€ / 2012-2015</a:t>
                      </a:r>
                      <a:endParaRPr lang="ca-ES" sz="105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13,0 M€</a:t>
                      </a:r>
                    </a:p>
                  </a:txBody>
                  <a:tcPr anchor="ct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baseline="0" dirty="0" smtClean="0">
                          <a:solidFill>
                            <a:schemeClr val="tx1"/>
                          </a:solidFill>
                        </a:rPr>
                        <a:t>10 M€</a:t>
                      </a:r>
                      <a:endParaRPr lang="ca-ES" sz="1050" dirty="0" smtClean="0">
                        <a:solidFill>
                          <a:schemeClr val="tx1"/>
                        </a:solidFill>
                      </a:endParaRPr>
                    </a:p>
                  </a:txBody>
                  <a:tcPr anchor="ct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a:t>
                      </a:r>
                    </a:p>
                  </a:txBody>
                  <a:tcPr anchor="ctr"/>
                </a:tc>
                <a:tc>
                  <a:txBody>
                    <a:bodyPr/>
                    <a:lstStyle/>
                    <a:p>
                      <a:r>
                        <a:rPr lang="ca-ES" sz="1050" dirty="0" smtClean="0">
                          <a:solidFill>
                            <a:schemeClr val="tx1"/>
                          </a:solidFill>
                        </a:rPr>
                        <a:t>14,0 M€</a:t>
                      </a:r>
                      <a:endParaRPr lang="ca-ES" sz="1050" dirty="0">
                        <a:solidFill>
                          <a:schemeClr val="tx1"/>
                        </a:solidFill>
                      </a:endParaRPr>
                    </a:p>
                  </a:txBody>
                  <a:tcPr anchor="ctr"/>
                </a:tc>
                <a:tc>
                  <a:txBody>
                    <a:bodyPr/>
                    <a:lstStyle/>
                    <a:p>
                      <a:r>
                        <a:rPr lang="ca-ES" sz="1050" dirty="0" smtClean="0">
                          <a:solidFill>
                            <a:schemeClr val="tx1"/>
                          </a:solidFill>
                        </a:rPr>
                        <a:t>4,0 M€</a:t>
                      </a:r>
                      <a:endParaRPr lang="ca-ES" sz="1050" dirty="0">
                        <a:solidFill>
                          <a:schemeClr val="tx1"/>
                        </a:solidFill>
                      </a:endParaRPr>
                    </a:p>
                  </a:txBody>
                  <a:tcPr anchor="ctr"/>
                </a:tc>
                <a:tc>
                  <a:txBody>
                    <a:bodyPr/>
                    <a:lstStyle/>
                    <a:p>
                      <a:r>
                        <a:rPr lang="ca-ES" sz="1050" dirty="0" smtClean="0"/>
                        <a:t>NO</a:t>
                      </a:r>
                      <a:endParaRPr lang="ca-ES" sz="1050" dirty="0"/>
                    </a:p>
                  </a:txBody>
                  <a:tcPr anchor="ctr"/>
                </a:tc>
              </a:tr>
              <a:tr h="206536">
                <a:tc>
                  <a:txBody>
                    <a:bodyPr/>
                    <a:lstStyle/>
                    <a:p>
                      <a:r>
                        <a:rPr lang="ca-ES" sz="1050" dirty="0" smtClean="0"/>
                        <a:t>Sant Oleguer</a:t>
                      </a:r>
                      <a:endParaRPr lang="ca-ES" sz="1050" dirty="0"/>
                    </a:p>
                  </a:txBody>
                  <a:tcPr anchor="ctr"/>
                </a:tc>
                <a:tc>
                  <a:txBody>
                    <a:bodyPr/>
                    <a:lstStyle/>
                    <a:p>
                      <a:r>
                        <a:rPr lang="ca-ES" sz="1050" dirty="0" smtClean="0"/>
                        <a:t>0,9 M€ / 2014-2015</a:t>
                      </a:r>
                      <a:endParaRPr lang="ca-ES" sz="105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0,8 M€</a:t>
                      </a:r>
                    </a:p>
                  </a:txBody>
                  <a:tcPr anchor="ct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0,04</a:t>
                      </a:r>
                      <a:r>
                        <a:rPr lang="ca-ES" sz="1050" baseline="0" dirty="0" smtClean="0">
                          <a:solidFill>
                            <a:schemeClr val="tx1"/>
                          </a:solidFill>
                        </a:rPr>
                        <a:t> M€</a:t>
                      </a:r>
                      <a:endParaRPr lang="ca-ES" sz="1050" dirty="0" smtClean="0">
                        <a:solidFill>
                          <a:schemeClr val="tx1"/>
                        </a:solidFill>
                      </a:endParaRPr>
                    </a:p>
                  </a:txBody>
                  <a:tcPr anchor="ct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ca-ES" sz="1050" dirty="0" smtClean="0">
                          <a:solidFill>
                            <a:schemeClr val="tx1"/>
                          </a:solidFill>
                        </a:rPr>
                        <a:t>0,04</a:t>
                      </a:r>
                      <a:r>
                        <a:rPr lang="ca-ES" sz="1050" baseline="0" dirty="0" smtClean="0">
                          <a:solidFill>
                            <a:schemeClr val="tx1"/>
                          </a:solidFill>
                        </a:rPr>
                        <a:t> M€</a:t>
                      </a:r>
                      <a:endParaRPr lang="ca-ES" sz="1050" dirty="0" smtClean="0">
                        <a:solidFill>
                          <a:schemeClr val="tx1"/>
                        </a:solidFill>
                      </a:endParaRPr>
                    </a:p>
                  </a:txBody>
                  <a:tcPr anchor="ctr"/>
                </a:tc>
                <a:tc>
                  <a:txBody>
                    <a:bodyPr/>
                    <a:lstStyle/>
                    <a:p>
                      <a:r>
                        <a:rPr lang="ca-ES" sz="1050" dirty="0" smtClean="0">
                          <a:solidFill>
                            <a:schemeClr val="tx1"/>
                          </a:solidFill>
                        </a:rPr>
                        <a:t>0,05 M€</a:t>
                      </a:r>
                      <a:endParaRPr lang="ca-ES" sz="1050" dirty="0">
                        <a:solidFill>
                          <a:schemeClr val="tx1"/>
                        </a:solidFill>
                      </a:endParaRPr>
                    </a:p>
                  </a:txBody>
                  <a:tcPr anchor="ctr"/>
                </a:tc>
                <a:tc>
                  <a:txBody>
                    <a:bodyPr/>
                    <a:lstStyle/>
                    <a:p>
                      <a:r>
                        <a:rPr lang="ca-ES" sz="1050" dirty="0" smtClean="0">
                          <a:solidFill>
                            <a:schemeClr val="tx1"/>
                          </a:solidFill>
                        </a:rPr>
                        <a:t>0,05 M€</a:t>
                      </a:r>
                      <a:endParaRPr lang="ca-ES" sz="1050" dirty="0">
                        <a:solidFill>
                          <a:schemeClr val="tx1"/>
                        </a:solidFill>
                      </a:endParaRPr>
                    </a:p>
                  </a:txBody>
                  <a:tcPr anchor="ctr"/>
                </a:tc>
                <a:tc>
                  <a:txBody>
                    <a:bodyPr/>
                    <a:lstStyle/>
                    <a:p>
                      <a:r>
                        <a:rPr lang="ca-ES" sz="1050" dirty="0" smtClean="0"/>
                        <a:t>NO</a:t>
                      </a:r>
                      <a:endParaRPr lang="ca-ES" sz="1050" dirty="0"/>
                    </a:p>
                  </a:txBody>
                  <a:tcPr anchor="ctr"/>
                </a:tc>
              </a:tr>
            </a:tbl>
          </a:graphicData>
        </a:graphic>
      </p:graphicFrame>
      <p:sp>
        <p:nvSpPr>
          <p:cNvPr id="8" name="QuadreDeText 7"/>
          <p:cNvSpPr txBox="1"/>
          <p:nvPr/>
        </p:nvSpPr>
        <p:spPr>
          <a:xfrm>
            <a:off x="917197" y="6321108"/>
            <a:ext cx="6884025" cy="230832"/>
          </a:xfrm>
          <a:prstGeom prst="rect">
            <a:avLst/>
          </a:prstGeom>
          <a:noFill/>
        </p:spPr>
        <p:txBody>
          <a:bodyPr wrap="square" rtlCol="0">
            <a:spAutoFit/>
          </a:bodyPr>
          <a:lstStyle/>
          <a:p>
            <a:r>
              <a:rPr lang="ca-ES" sz="900" i="1" dirty="0" smtClean="0">
                <a:solidFill>
                  <a:prstClr val="black"/>
                </a:solidFill>
                <a:latin typeface="Cambria" pitchFamily="18" charset="0"/>
              </a:rPr>
              <a:t>(1) Imports Xarxa de Governs Locals 2012-2015 segons darrers acords 2015</a:t>
            </a:r>
            <a:endParaRPr lang="ca-ES" sz="900" i="1" dirty="0">
              <a:solidFill>
                <a:prstClr val="black"/>
              </a:solidFill>
              <a:latin typeface="Cambria" pitchFamily="18" charset="0"/>
            </a:endParaRPr>
          </a:p>
        </p:txBody>
      </p:sp>
      <p:sp>
        <p:nvSpPr>
          <p:cNvPr id="9" name="QuadreDeText 8"/>
          <p:cNvSpPr txBox="1"/>
          <p:nvPr/>
        </p:nvSpPr>
        <p:spPr>
          <a:xfrm>
            <a:off x="900764" y="6455735"/>
            <a:ext cx="8043120" cy="230832"/>
          </a:xfrm>
          <a:prstGeom prst="rect">
            <a:avLst/>
          </a:prstGeom>
          <a:noFill/>
        </p:spPr>
        <p:txBody>
          <a:bodyPr wrap="square" rtlCol="0">
            <a:spAutoFit/>
          </a:bodyPr>
          <a:lstStyle/>
          <a:p>
            <a:r>
              <a:rPr lang="ca-ES" sz="900" i="1" dirty="0" smtClean="0">
                <a:solidFill>
                  <a:prstClr val="black"/>
                </a:solidFill>
                <a:latin typeface="Cambria" pitchFamily="18" charset="0"/>
              </a:rPr>
              <a:t>(2) Autoritat Portuària de Barcelona, acord definitiu 1,3 M€ Rehabilitació Bloc de Pescadors executat per Foment de Ciutat anualitats 2012-2014</a:t>
            </a:r>
            <a:endParaRPr lang="ca-ES" sz="900" i="1" dirty="0">
              <a:solidFill>
                <a:prstClr val="black"/>
              </a:solidFill>
              <a:latin typeface="Cambria" pitchFamily="18" charset="0"/>
            </a:endParaRPr>
          </a:p>
        </p:txBody>
      </p:sp>
      <p:sp>
        <p:nvSpPr>
          <p:cNvPr id="10" name="QuadreDeText 9"/>
          <p:cNvSpPr txBox="1"/>
          <p:nvPr/>
        </p:nvSpPr>
        <p:spPr>
          <a:xfrm>
            <a:off x="788395" y="4286334"/>
            <a:ext cx="357190" cy="246221"/>
          </a:xfrm>
          <a:prstGeom prst="rect">
            <a:avLst/>
          </a:prstGeom>
          <a:noFill/>
        </p:spPr>
        <p:txBody>
          <a:bodyPr wrap="square" rtlCol="0">
            <a:spAutoFit/>
          </a:bodyPr>
          <a:lstStyle/>
          <a:p>
            <a:pPr algn="r"/>
            <a:r>
              <a:rPr lang="ca-ES" sz="1000" dirty="0" smtClean="0">
                <a:solidFill>
                  <a:prstClr val="black"/>
                </a:solidFill>
              </a:rPr>
              <a:t>(1)</a:t>
            </a:r>
            <a:endParaRPr lang="ca-ES" sz="1000" dirty="0">
              <a:solidFill>
                <a:prstClr val="black"/>
              </a:solidFill>
            </a:endParaRPr>
          </a:p>
        </p:txBody>
      </p:sp>
    </p:spTree>
    <p:extLst>
      <p:ext uri="{BB962C8B-B14F-4D97-AF65-F5344CB8AC3E}">
        <p14:creationId xmlns:p14="http://schemas.microsoft.com/office/powerpoint/2010/main" val="486153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dirty="0" smtClean="0"/>
              <a:t>Pressupost 2015: despeses de capital</a:t>
            </a:r>
            <a:endParaRPr lang="ca-ES" dirty="0"/>
          </a:p>
        </p:txBody>
      </p:sp>
      <p:sp>
        <p:nvSpPr>
          <p:cNvPr id="3" name="Contenidor de número de diapositiva 2"/>
          <p:cNvSpPr>
            <a:spLocks noGrp="1"/>
          </p:cNvSpPr>
          <p:nvPr>
            <p:ph type="sldNum" sz="quarter" idx="10"/>
          </p:nvPr>
        </p:nvSpPr>
        <p:spPr/>
        <p:txBody>
          <a:bodyPr/>
          <a:lstStyle/>
          <a:p>
            <a:fld id="{A9A026BA-8EAF-4E45-964F-72984C4D082C}" type="slidenum">
              <a:rPr lang="ca-ES" smtClean="0"/>
              <a:t>9</a:t>
            </a:fld>
            <a:endParaRPr lang="ca-ES" dirty="0"/>
          </a:p>
        </p:txBody>
      </p:sp>
      <p:sp>
        <p:nvSpPr>
          <p:cNvPr id="4" name="Contenidor de text 3"/>
          <p:cNvSpPr>
            <a:spLocks noGrp="1"/>
          </p:cNvSpPr>
          <p:nvPr>
            <p:ph type="body" sz="quarter" idx="11"/>
          </p:nvPr>
        </p:nvSpPr>
        <p:spPr/>
        <p:txBody>
          <a:bodyPr/>
          <a:lstStyle/>
          <a:p>
            <a:r>
              <a:rPr lang="es-ES_tradnl" dirty="0" smtClean="0"/>
              <a:t>03</a:t>
            </a:r>
            <a:endParaRPr lang="ca-ES" dirty="0"/>
          </a:p>
        </p:txBody>
      </p:sp>
      <p:sp>
        <p:nvSpPr>
          <p:cNvPr id="13" name="Rectangle 1"/>
          <p:cNvSpPr>
            <a:spLocks noChangeArrowheads="1"/>
          </p:cNvSpPr>
          <p:nvPr/>
        </p:nvSpPr>
        <p:spPr bwMode="auto">
          <a:xfrm>
            <a:off x="920552" y="4365104"/>
            <a:ext cx="8568952" cy="553998"/>
          </a:xfrm>
          <a:prstGeom prst="rect">
            <a:avLst/>
          </a:prstGeom>
        </p:spPr>
        <p:txBody>
          <a:bodyPr wrap="square">
            <a:spAutoFit/>
          </a:bodyPr>
          <a:lstStyle/>
          <a:p>
            <a:pPr algn="just">
              <a:lnSpc>
                <a:spcPts val="1800"/>
              </a:lnSpc>
              <a:spcBef>
                <a:spcPts val="9600"/>
              </a:spcBef>
            </a:pPr>
            <a:r>
              <a:rPr lang="ca-ES" sz="1300" dirty="0">
                <a:latin typeface="+mj-lt"/>
              </a:rPr>
              <a:t>Aquesta inversió es classifica en </a:t>
            </a:r>
            <a:r>
              <a:rPr lang="ca-ES" sz="1600" b="1" dirty="0" smtClean="0">
                <a:effectLst>
                  <a:outerShdw blurRad="38100" dist="38100" dir="2700000" algn="tl">
                    <a:srgbClr val="000000">
                      <a:alpha val="43137"/>
                    </a:srgbClr>
                  </a:outerShdw>
                </a:effectLst>
                <a:latin typeface="+mj-lt"/>
              </a:rPr>
              <a:t>49,56M</a:t>
            </a:r>
            <a:r>
              <a:rPr lang="ca-ES" sz="1300" dirty="0" smtClean="0">
                <a:latin typeface="+mj-lt"/>
              </a:rPr>
              <a:t> </a:t>
            </a:r>
            <a:r>
              <a:rPr lang="ca-ES" sz="1300" dirty="0">
                <a:latin typeface="+mj-lt"/>
              </a:rPr>
              <a:t>d'euros d’inversió de </a:t>
            </a:r>
            <a:r>
              <a:rPr lang="ca-ES" sz="1600" b="1" dirty="0">
                <a:effectLst>
                  <a:outerShdw blurRad="38100" dist="38100" dir="2700000" algn="tl">
                    <a:srgbClr val="000000">
                      <a:alpha val="43137"/>
                    </a:srgbClr>
                  </a:outerShdw>
                </a:effectLst>
                <a:latin typeface="+mj-lt"/>
              </a:rPr>
              <a:t>reposició</a:t>
            </a:r>
            <a:r>
              <a:rPr lang="ca-ES" sz="1300" dirty="0">
                <a:latin typeface="+mj-lt"/>
              </a:rPr>
              <a:t> que suposa un </a:t>
            </a:r>
            <a:r>
              <a:rPr lang="ca-ES" sz="1300" dirty="0" smtClean="0">
                <a:latin typeface="+mj-lt"/>
              </a:rPr>
              <a:t>10,66% </a:t>
            </a:r>
            <a:r>
              <a:rPr lang="ca-ES" sz="1300" dirty="0">
                <a:latin typeface="+mj-lt"/>
              </a:rPr>
              <a:t>del total; </a:t>
            </a:r>
            <a:r>
              <a:rPr lang="ca-ES" sz="1600" b="1" dirty="0" smtClean="0">
                <a:effectLst>
                  <a:outerShdw blurRad="38100" dist="38100" dir="2700000" algn="tl">
                    <a:srgbClr val="000000">
                      <a:alpha val="43137"/>
                    </a:srgbClr>
                  </a:outerShdw>
                </a:effectLst>
                <a:latin typeface="+mj-lt"/>
              </a:rPr>
              <a:t>281,48M</a:t>
            </a:r>
            <a:r>
              <a:rPr lang="ca-ES" sz="1300" dirty="0" smtClean="0">
                <a:latin typeface="+mj-lt"/>
              </a:rPr>
              <a:t> </a:t>
            </a:r>
            <a:r>
              <a:rPr lang="ca-ES" sz="1300" dirty="0">
                <a:latin typeface="+mj-lt"/>
              </a:rPr>
              <a:t>d’euros d’inversió de </a:t>
            </a:r>
            <a:r>
              <a:rPr lang="ca-ES" sz="1600" b="1" dirty="0">
                <a:effectLst>
                  <a:outerShdw blurRad="38100" dist="38100" dir="2700000" algn="tl">
                    <a:srgbClr val="000000">
                      <a:alpha val="43137"/>
                    </a:srgbClr>
                  </a:outerShdw>
                </a:effectLst>
                <a:latin typeface="+mj-lt"/>
              </a:rPr>
              <a:t>millora</a:t>
            </a:r>
            <a:r>
              <a:rPr lang="ca-ES" sz="1300" dirty="0">
                <a:latin typeface="+mj-lt"/>
              </a:rPr>
              <a:t> que suposa un </a:t>
            </a:r>
            <a:r>
              <a:rPr lang="ca-ES" sz="1300" dirty="0" smtClean="0">
                <a:latin typeface="+mj-lt"/>
              </a:rPr>
              <a:t>60,54% </a:t>
            </a:r>
            <a:r>
              <a:rPr lang="ca-ES" sz="1300" dirty="0">
                <a:latin typeface="+mj-lt"/>
              </a:rPr>
              <a:t>i </a:t>
            </a:r>
            <a:r>
              <a:rPr lang="ca-ES" sz="1600" b="1" dirty="0" smtClean="0">
                <a:effectLst>
                  <a:outerShdw blurRad="38100" dist="38100" dir="2700000" algn="tl">
                    <a:srgbClr val="000000">
                      <a:alpha val="43137"/>
                    </a:srgbClr>
                  </a:outerShdw>
                </a:effectLst>
                <a:latin typeface="+mj-lt"/>
              </a:rPr>
              <a:t>133,90M</a:t>
            </a:r>
            <a:r>
              <a:rPr lang="ca-ES" sz="1300" dirty="0" smtClean="0">
                <a:latin typeface="+mj-lt"/>
              </a:rPr>
              <a:t> </a:t>
            </a:r>
            <a:r>
              <a:rPr lang="ca-ES" sz="1300" dirty="0">
                <a:latin typeface="+mj-lt"/>
              </a:rPr>
              <a:t>d'euros d’inversió </a:t>
            </a:r>
            <a:r>
              <a:rPr lang="ca-ES" sz="1600" b="1" dirty="0">
                <a:effectLst>
                  <a:outerShdw blurRad="38100" dist="38100" dir="2700000" algn="tl">
                    <a:srgbClr val="000000">
                      <a:alpha val="43137"/>
                    </a:srgbClr>
                  </a:outerShdw>
                </a:effectLst>
                <a:latin typeface="+mj-lt"/>
              </a:rPr>
              <a:t>nova</a:t>
            </a:r>
            <a:r>
              <a:rPr lang="ca-ES" sz="1300" dirty="0">
                <a:latin typeface="+mj-lt"/>
              </a:rPr>
              <a:t>, un </a:t>
            </a:r>
            <a:r>
              <a:rPr lang="ca-ES" sz="1300" dirty="0" smtClean="0">
                <a:latin typeface="+mj-lt"/>
              </a:rPr>
              <a:t>28,80%.</a:t>
            </a:r>
            <a:endParaRPr lang="ca-ES" sz="13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520" y="1628799"/>
            <a:ext cx="8444992" cy="116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etxa cap avall 6"/>
          <p:cNvSpPr/>
          <p:nvPr/>
        </p:nvSpPr>
        <p:spPr>
          <a:xfrm>
            <a:off x="1208584" y="2636912"/>
            <a:ext cx="288032" cy="2880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a-ES"/>
          </a:p>
        </p:txBody>
      </p:sp>
      <p:sp>
        <p:nvSpPr>
          <p:cNvPr id="5" name="Rectangle 4"/>
          <p:cNvSpPr/>
          <p:nvPr/>
        </p:nvSpPr>
        <p:spPr>
          <a:xfrm>
            <a:off x="920552" y="2946716"/>
            <a:ext cx="8640960" cy="1246495"/>
          </a:xfrm>
          <a:prstGeom prst="rect">
            <a:avLst/>
          </a:prstGeom>
        </p:spPr>
        <p:txBody>
          <a:bodyPr wrap="square">
            <a:spAutoFit/>
          </a:bodyPr>
          <a:lstStyle/>
          <a:p>
            <a:pPr algn="just">
              <a:lnSpc>
                <a:spcPts val="1800"/>
              </a:lnSpc>
              <a:spcBef>
                <a:spcPts val="9600"/>
              </a:spcBef>
            </a:pPr>
            <a:r>
              <a:rPr lang="ca-ES" sz="1300" dirty="0" smtClean="0">
                <a:latin typeface="+mj-lt"/>
              </a:rPr>
              <a:t>Durant l’exercici s’han produït la incorporació de romanents de crèdit de l’exercici 2014 per import de 6,3 milions d’euros, així com un conjunt de modificacions pressupostàries que han situat la xifra d’inversions en </a:t>
            </a:r>
            <a:r>
              <a:rPr lang="ca-ES" sz="1600" b="1" dirty="0" smtClean="0">
                <a:effectLst>
                  <a:outerShdw blurRad="38100" dist="38100" dir="2700000" algn="tl">
                    <a:srgbClr val="000000">
                      <a:alpha val="43137"/>
                    </a:srgbClr>
                  </a:outerShdw>
                </a:effectLst>
                <a:latin typeface="+mj-lt"/>
              </a:rPr>
              <a:t>464,95 milions d’euros</a:t>
            </a:r>
            <a:r>
              <a:rPr lang="ca-ES" sz="1300" dirty="0" smtClean="0">
                <a:latin typeface="+mj-lt"/>
              </a:rPr>
              <a:t>. Bàsicament aquestes modificacions s’esdevenen en fer-se efectiva l’operació BAM,SA, un conveni amb la Diputació de Barcelona pel qual s’amplia l’aportació per a Centres Educatius i moviments interns de capital a corrent.  Per tant, el </a:t>
            </a:r>
            <a:r>
              <a:rPr lang="ca-ES" sz="1600" b="1" dirty="0">
                <a:effectLst>
                  <a:outerShdw blurRad="38100" dist="38100" dir="2700000" algn="tl">
                    <a:srgbClr val="000000">
                      <a:alpha val="43137"/>
                    </a:srgbClr>
                  </a:outerShdw>
                </a:effectLst>
                <a:latin typeface="+mj-lt"/>
              </a:rPr>
              <a:t>crèdit</a:t>
            </a:r>
            <a:r>
              <a:rPr lang="ca-ES" sz="1300" b="1" dirty="0" smtClean="0">
                <a:effectLst>
                  <a:outerShdw blurRad="38100" dist="38100" dir="2700000" algn="tl">
                    <a:srgbClr val="000000">
                      <a:alpha val="43137"/>
                    </a:srgbClr>
                  </a:outerShdw>
                </a:effectLst>
                <a:latin typeface="+mj-lt"/>
              </a:rPr>
              <a:t> </a:t>
            </a:r>
            <a:r>
              <a:rPr lang="ca-ES" sz="1600" b="1" dirty="0">
                <a:effectLst>
                  <a:outerShdw blurRad="38100" dist="38100" dir="2700000" algn="tl">
                    <a:srgbClr val="000000">
                      <a:alpha val="43137"/>
                    </a:srgbClr>
                  </a:outerShdw>
                </a:effectLst>
                <a:latin typeface="+mj-lt"/>
              </a:rPr>
              <a:t>definitiu</a:t>
            </a:r>
            <a:r>
              <a:rPr lang="ca-ES" sz="1300" dirty="0" smtClean="0">
                <a:latin typeface="+mj-lt"/>
              </a:rPr>
              <a:t> a tancament de juny és de </a:t>
            </a:r>
            <a:r>
              <a:rPr lang="ca-ES" sz="1600" b="1" dirty="0" smtClean="0">
                <a:effectLst>
                  <a:outerShdw blurRad="38100" dist="38100" dir="2700000" algn="tl">
                    <a:srgbClr val="000000">
                      <a:alpha val="43137"/>
                    </a:srgbClr>
                  </a:outerShdw>
                </a:effectLst>
                <a:latin typeface="+mj-lt"/>
              </a:rPr>
              <a:t>464,95</a:t>
            </a:r>
            <a:r>
              <a:rPr lang="ca-ES" sz="1600" dirty="0" smtClean="0">
                <a:latin typeface="+mj-lt"/>
              </a:rPr>
              <a:t>(*)</a:t>
            </a:r>
            <a:r>
              <a:rPr lang="ca-ES" sz="1300" b="1" dirty="0" smtClean="0">
                <a:effectLst>
                  <a:outerShdw blurRad="38100" dist="38100" dir="2700000" algn="tl">
                    <a:srgbClr val="000000">
                      <a:alpha val="43137"/>
                    </a:srgbClr>
                  </a:outerShdw>
                </a:effectLst>
                <a:latin typeface="+mj-lt"/>
              </a:rPr>
              <a:t> </a:t>
            </a:r>
            <a:r>
              <a:rPr lang="ca-ES" sz="1300" dirty="0" smtClean="0">
                <a:latin typeface="+mj-lt"/>
              </a:rPr>
              <a:t>milions d’euros, (412,38M€ Cap VI i 52,57M€ Cap. VII)</a:t>
            </a:r>
            <a:endParaRPr lang="ca-ES" sz="1300" dirty="0">
              <a:latin typeface="+mj-lt"/>
            </a:endParaRPr>
          </a:p>
        </p:txBody>
      </p:sp>
      <p:sp>
        <p:nvSpPr>
          <p:cNvPr id="11" name="QuadreDeText 10"/>
          <p:cNvSpPr txBox="1"/>
          <p:nvPr/>
        </p:nvSpPr>
        <p:spPr>
          <a:xfrm>
            <a:off x="994728" y="6302628"/>
            <a:ext cx="8494776" cy="400110"/>
          </a:xfrm>
          <a:prstGeom prst="rect">
            <a:avLst/>
          </a:prstGeom>
          <a:noFill/>
        </p:spPr>
        <p:txBody>
          <a:bodyPr wrap="square" rtlCol="0">
            <a:spAutoFit/>
          </a:bodyPr>
          <a:lstStyle/>
          <a:p>
            <a:r>
              <a:rPr lang="ca-ES" sz="1050" i="1" dirty="0"/>
              <a:t>(*)</a:t>
            </a:r>
            <a:r>
              <a:rPr lang="ca-ES" sz="1050" dirty="0"/>
              <a:t> </a:t>
            </a:r>
            <a:r>
              <a:rPr lang="ca-ES" sz="900" dirty="0"/>
              <a:t>Crèdit definitiu conciliat amb la Direcció de Serveis de Pressupost i actualitzat a </a:t>
            </a:r>
            <a:r>
              <a:rPr lang="ca-ES" sz="900" dirty="0" smtClean="0"/>
              <a:t>31/12/2015</a:t>
            </a:r>
            <a:endParaRPr lang="ca-ES" sz="900" i="1" dirty="0"/>
          </a:p>
          <a:p>
            <a:endParaRPr lang="ca-ES" sz="900" i="1" dirty="0">
              <a:latin typeface="Cambria" pitchFamily="18" charset="0"/>
            </a:endParaRPr>
          </a:p>
        </p:txBody>
      </p:sp>
      <p:graphicFrame>
        <p:nvGraphicFramePr>
          <p:cNvPr id="19" name="Gràfic 18"/>
          <p:cNvGraphicFramePr>
            <a:graphicFrameLocks/>
          </p:cNvGraphicFramePr>
          <p:nvPr>
            <p:extLst>
              <p:ext uri="{D42A27DB-BD31-4B8C-83A1-F6EECF244321}">
                <p14:modId xmlns:p14="http://schemas.microsoft.com/office/powerpoint/2010/main" val="1362450615"/>
              </p:ext>
            </p:extLst>
          </p:nvPr>
        </p:nvGraphicFramePr>
        <p:xfrm>
          <a:off x="5529064" y="4642103"/>
          <a:ext cx="3960440" cy="18655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3049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rt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txes genera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lnRef>
        <a:fillRef idx="1">
          <a:schemeClr val="lt1"/>
        </a:fillRef>
        <a:effectRef idx="0">
          <a:schemeClr val="dk1"/>
        </a:effectRef>
        <a:fontRef idx="minor">
          <a:schemeClr val="dk1"/>
        </a:fontRef>
      </a:style>
    </a:spDef>
    <a:txDef>
      <a:spPr>
        <a:noFill/>
      </a:spPr>
      <a:bodyPr wrap="none" rtlCol="0">
        <a:spAutoFit/>
      </a:bodyPr>
      <a:lstStyle>
        <a:defPPr>
          <a:defRPr/>
        </a:defPPr>
      </a:lst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29716</TotalTime>
  <Words>4203</Words>
  <Application>Microsoft Office PowerPoint</Application>
  <PresentationFormat>Paper A4 (210 x 297 mm)</PresentationFormat>
  <Paragraphs>1002</Paragraphs>
  <Slides>26</Slides>
  <Notes>1</Notes>
  <HiddenSlides>0</HiddenSlides>
  <MMClips>0</MMClips>
  <ScaleCrop>false</ScaleCrop>
  <HeadingPairs>
    <vt:vector size="4" baseType="variant">
      <vt:variant>
        <vt:lpstr>Tema</vt:lpstr>
      </vt:variant>
      <vt:variant>
        <vt:i4>2</vt:i4>
      </vt:variant>
      <vt:variant>
        <vt:lpstr>Títols de les diapositives</vt:lpstr>
      </vt:variant>
      <vt:variant>
        <vt:i4>26</vt:i4>
      </vt:variant>
    </vt:vector>
  </HeadingPairs>
  <TitlesOfParts>
    <vt:vector size="28" baseType="lpstr">
      <vt:lpstr>Portada</vt:lpstr>
      <vt:lpstr>Fitxes generals</vt:lpstr>
      <vt:lpstr>Presentació del PowerPoint</vt:lpstr>
      <vt:lpstr>Índex</vt:lpstr>
      <vt:lpstr>Pressupost 2015: ingressos i despeses de capital</vt:lpstr>
      <vt:lpstr>Pressupost 2015: ingressos de capital</vt:lpstr>
      <vt:lpstr>Pressupost 2015: ingressos de capital</vt:lpstr>
      <vt:lpstr>Pressupost 2015: ingressos de capital</vt:lpstr>
      <vt:lpstr>Pressupost 2015: ingressos de capital</vt:lpstr>
      <vt:lpstr>Pressupost 2015: ingressos de capital</vt:lpstr>
      <vt:lpstr>Pressupost 2015: despeses de capital</vt:lpstr>
      <vt:lpstr>Pressupost 2015: Evolució despeses de capital</vt:lpstr>
      <vt:lpstr>Pressupost 2015: Evolució despeses de capital</vt:lpstr>
      <vt:lpstr>Pressupost 2015: Execució despeses de capital</vt:lpstr>
      <vt:lpstr>Pressupost 2015: Execució despeses de capital</vt:lpstr>
      <vt:lpstr>Pressupost 2015: Execució despeses de capital</vt:lpstr>
      <vt:lpstr>Pressupost 2015: Execució despeses de capital</vt:lpstr>
      <vt:lpstr>Pressupost 2015: Execució despeses de capital</vt:lpstr>
      <vt:lpstr>Pressupost 2015: Execució despeses de capital</vt:lpstr>
      <vt:lpstr>Pressupost 2015: Evolució despeses de capital dels darrers anys</vt:lpstr>
      <vt:lpstr>Pressupost 2015: despeses de capital</vt:lpstr>
      <vt:lpstr>Pressupost 2015: despeses de capital</vt:lpstr>
      <vt:lpstr>Pressupost 2015: despeses de capital</vt:lpstr>
      <vt:lpstr>Comptes Anuals 2015: partides d’immobilitzat</vt:lpstr>
      <vt:lpstr>Comptes Anuals 2015: partides d’immobilitzat</vt:lpstr>
      <vt:lpstr>Presentació del PowerPoint</vt:lpstr>
      <vt:lpstr>Comptes Anuals 2015</vt:lpstr>
      <vt:lpstr>Assoliment dels objectius de l’exercici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ctrulla</dc:creator>
  <cp:lastModifiedBy>Ajuntament de Barcelona</cp:lastModifiedBy>
  <cp:revision>2127</cp:revision>
  <cp:lastPrinted>2016-03-02T12:01:48Z</cp:lastPrinted>
  <dcterms:created xsi:type="dcterms:W3CDTF">2013-02-06T08:10:31Z</dcterms:created>
  <dcterms:modified xsi:type="dcterms:W3CDTF">2017-05-26T08:57:45Z</dcterms:modified>
</cp:coreProperties>
</file>