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0" r:id="rId3"/>
    <p:sldId id="283" r:id="rId4"/>
    <p:sldId id="263" r:id="rId5"/>
    <p:sldId id="299" r:id="rId6"/>
    <p:sldId id="297" r:id="rId7"/>
    <p:sldId id="293" r:id="rId8"/>
    <p:sldId id="285" r:id="rId9"/>
    <p:sldId id="300" r:id="rId10"/>
    <p:sldId id="261" r:id="rId11"/>
  </p:sldIdLst>
  <p:sldSz cx="8891588" cy="6696075"/>
  <p:notesSz cx="6797675" cy="9926638"/>
  <p:defaultTextStyle>
    <a:defPPr>
      <a:defRPr lang="es-ES"/>
    </a:defPPr>
    <a:lvl1pPr marL="0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1pPr>
    <a:lvl2pPr marL="374081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2pPr>
    <a:lvl3pPr marL="748162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3pPr>
    <a:lvl4pPr marL="1122243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4pPr>
    <a:lvl5pPr marL="1496324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5pPr>
    <a:lvl6pPr marL="1870405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6pPr>
    <a:lvl7pPr marL="2244486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7pPr>
    <a:lvl8pPr marL="2618567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8pPr>
    <a:lvl9pPr marL="2992648" algn="l" defTabSz="748162" rtl="0" eaLnBrk="1" latinLnBrk="0" hangingPunct="1">
      <a:defRPr sz="1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9" userDrawn="1">
          <p15:clr>
            <a:srgbClr val="A4A3A4"/>
          </p15:clr>
        </p15:guide>
        <p15:guide id="3" pos="5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338"/>
    <a:srgbClr val="F3642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425"/>
  </p:normalViewPr>
  <p:slideViewPr>
    <p:cSldViewPr snapToGrid="0" snapToObjects="1">
      <p:cViewPr>
        <p:scale>
          <a:sx n="80" d="100"/>
          <a:sy n="80" d="100"/>
        </p:scale>
        <p:origin x="-832" y="-48"/>
      </p:cViewPr>
      <p:guideLst>
        <p:guide orient="horz" pos="2109"/>
        <p:guide pos="5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DEPT2.IMI.BCN\DEPT2\ESCAR\QUOTA\Aedades\COMU\DS%20Comptabilitat\Liquidacions\Liquidaci&#243;%202021\02_Presentacions\Excels%20i%20gr&#224;fics\Cap%202-4%20i%206-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Full3!$A$10</c:f>
              <c:strCache>
                <c:ptCount val="1"/>
                <c:pt idx="0">
                  <c:v>Estalvi brut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a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Full3!$D$9:$N$9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Full3!$D$10:$N$10</c:f>
              <c:numCache>
                <c:formatCode>#,##0.0</c:formatCode>
                <c:ptCount val="11"/>
                <c:pt idx="0">
                  <c:v>96</c:v>
                </c:pt>
                <c:pt idx="1">
                  <c:v>427</c:v>
                </c:pt>
                <c:pt idx="2">
                  <c:v>467</c:v>
                </c:pt>
                <c:pt idx="3">
                  <c:v>631</c:v>
                </c:pt>
                <c:pt idx="4">
                  <c:v>500</c:v>
                </c:pt>
                <c:pt idx="5">
                  <c:v>498</c:v>
                </c:pt>
                <c:pt idx="6">
                  <c:v>419</c:v>
                </c:pt>
                <c:pt idx="7">
                  <c:v>396</c:v>
                </c:pt>
                <c:pt idx="8">
                  <c:v>409</c:v>
                </c:pt>
                <c:pt idx="9">
                  <c:v>268.5</c:v>
                </c:pt>
                <c:pt idx="10">
                  <c:v>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87678080"/>
        <c:axId val="248029184"/>
      </c:barChart>
      <c:lineChart>
        <c:grouping val="standard"/>
        <c:varyColors val="0"/>
        <c:ser>
          <c:idx val="2"/>
          <c:order val="1"/>
          <c:tx>
            <c:strRef>
              <c:f>Full3!$A$12</c:f>
              <c:strCache>
                <c:ptCount val="1"/>
                <c:pt idx="0">
                  <c:v>Objectiu E-F 15%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noFill/>
              </a:ln>
            </c:spPr>
          </c:marker>
          <c:cat>
            <c:numRef>
              <c:f>Full3!$D$9:$N$9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Full3!$D$12:$N$12</c:f>
              <c:numCache>
                <c:formatCode>#,##0.00</c:formatCode>
                <c:ptCount val="11"/>
                <c:pt idx="0">
                  <c:v>282.35000000000002</c:v>
                </c:pt>
                <c:pt idx="1">
                  <c:v>335.34</c:v>
                </c:pt>
                <c:pt idx="2">
                  <c:v>353.78</c:v>
                </c:pt>
                <c:pt idx="3">
                  <c:v>377.09</c:v>
                </c:pt>
                <c:pt idx="4">
                  <c:v>380.71</c:v>
                </c:pt>
                <c:pt idx="5">
                  <c:v>380.84999999999997</c:v>
                </c:pt>
                <c:pt idx="6">
                  <c:v>379.65</c:v>
                </c:pt>
                <c:pt idx="7">
                  <c:v>385.8</c:v>
                </c:pt>
                <c:pt idx="8">
                  <c:v>395.7</c:v>
                </c:pt>
                <c:pt idx="9">
                  <c:v>390.38550000000004</c:v>
                </c:pt>
                <c:pt idx="10">
                  <c:v>417.15750000000003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Full3!$A$11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654769002660786E-2"/>
                  <c:y val="-0.156032228952093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681983162089689E-2"/>
                  <c:y val="-0.583021015976608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681983162089689E-2"/>
                  <c:y val="-0.63135936922466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682117416425699E-2"/>
                  <c:y val="-0.851567422910264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976953095159877E-2"/>
                  <c:y val="-0.679697722472724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976953095159877E-2"/>
                  <c:y val="-0.679697722472724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681983162089689E-2"/>
                  <c:y val="-0.572279159699261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681983162089689E-2"/>
                  <c:y val="-0.548109983075232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976953095159877E-2"/>
                  <c:y val="-0.566908231560588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681983162089689E-2"/>
                  <c:y val="-0.3789257467070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681983162089689E-2"/>
                  <c:y val="-0.599133800392627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Full3!$D$11:$N$11</c:f>
              <c:numCache>
                <c:formatCode>0.0%</c:formatCode>
                <c:ptCount val="11"/>
                <c:pt idx="0">
                  <c:v>5.0955414012738856E-2</c:v>
                </c:pt>
                <c:pt idx="1">
                  <c:v>0.191</c:v>
                </c:pt>
                <c:pt idx="2">
                  <c:v>0.19800000000000001</c:v>
                </c:pt>
                <c:pt idx="3">
                  <c:v>0.251</c:v>
                </c:pt>
                <c:pt idx="4">
                  <c:v>0.19700000000000001</c:v>
                </c:pt>
                <c:pt idx="5">
                  <c:v>0.19600000000000001</c:v>
                </c:pt>
                <c:pt idx="6">
                  <c:v>0.16600000000000001</c:v>
                </c:pt>
                <c:pt idx="7">
                  <c:v>0.154</c:v>
                </c:pt>
                <c:pt idx="8">
                  <c:v>0.155</c:v>
                </c:pt>
                <c:pt idx="9">
                  <c:v>0.10299999999999999</c:v>
                </c:pt>
                <c:pt idx="10">
                  <c:v>0.156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78080"/>
        <c:axId val="248029184"/>
      </c:lineChart>
      <c:catAx>
        <c:axId val="18767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8029184"/>
        <c:crosses val="autoZero"/>
        <c:auto val="1"/>
        <c:lblAlgn val="ctr"/>
        <c:lblOffset val="100"/>
        <c:noMultiLvlLbl val="0"/>
      </c:catAx>
      <c:valAx>
        <c:axId val="248029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767808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Full1!$C$1</c:f>
              <c:strCache>
                <c:ptCount val="1"/>
                <c:pt idx="0">
                  <c:v>Endeutament (M€)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a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Full1!$B$3:$B$13</c:f>
              <c:strCache>
                <c:ptCount val="11"/>
                <c:pt idx="0">
                  <c:v>PL-ajustat 2011</c:v>
                </c:pt>
                <c:pt idx="1">
                  <c:v>PL-ajustat 2012</c:v>
                </c:pt>
                <c:pt idx="2">
                  <c:v>PL-ajustat 2013</c:v>
                </c:pt>
                <c:pt idx="3">
                  <c:v>PL-ajustat 2014</c:v>
                </c:pt>
                <c:pt idx="4">
                  <c:v>PL-ajustat 2015</c:v>
                </c:pt>
                <c:pt idx="5">
                  <c:v>PL-ajustat 2016</c:v>
                </c:pt>
                <c:pt idx="6">
                  <c:v>PL-ajustat 2017</c:v>
                </c:pt>
                <c:pt idx="7">
                  <c:v>PL-ajustat 2018</c:v>
                </c:pt>
                <c:pt idx="8">
                  <c:v>PL-ajustat 2019</c:v>
                </c:pt>
                <c:pt idx="9">
                  <c:v>PL-ajustat 2020</c:v>
                </c:pt>
                <c:pt idx="10">
                  <c:v>PL-ajustat 2021</c:v>
                </c:pt>
              </c:strCache>
            </c:strRef>
          </c:cat>
          <c:val>
            <c:numRef>
              <c:f>Full1!$C$3:$C$13</c:f>
              <c:numCache>
                <c:formatCode>#,##0</c:formatCode>
                <c:ptCount val="11"/>
                <c:pt idx="0">
                  <c:v>1090</c:v>
                </c:pt>
                <c:pt idx="1">
                  <c:v>1165</c:v>
                </c:pt>
                <c:pt idx="2">
                  <c:v>1101</c:v>
                </c:pt>
                <c:pt idx="3">
                  <c:v>972</c:v>
                </c:pt>
                <c:pt idx="4">
                  <c:v>836</c:v>
                </c:pt>
                <c:pt idx="5">
                  <c:v>836</c:v>
                </c:pt>
                <c:pt idx="6">
                  <c:v>836</c:v>
                </c:pt>
                <c:pt idx="7">
                  <c:v>836</c:v>
                </c:pt>
                <c:pt idx="8">
                  <c:v>780</c:v>
                </c:pt>
                <c:pt idx="9">
                  <c:v>800</c:v>
                </c:pt>
                <c:pt idx="10">
                  <c:v>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62012032"/>
        <c:axId val="62017920"/>
      </c:barChart>
      <c:lineChart>
        <c:grouping val="standard"/>
        <c:varyColors val="0"/>
        <c:ser>
          <c:idx val="1"/>
          <c:order val="1"/>
          <c:tx>
            <c:strRef>
              <c:f>Full1!$D$1</c:f>
              <c:strCache>
                <c:ptCount val="1"/>
                <c:pt idx="0">
                  <c:v>% Deute s/ingressos corrents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1.7935378157373078E-2"/>
                  <c:y val="-4.6931615599729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220480654293434E-2"/>
                  <c:y val="2.1423375374211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808163530951099E-2"/>
                  <c:y val="-4.0929956569388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168658373931688E-3"/>
                  <c:y val="-3.793972305092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154769791695132E-2"/>
                  <c:y val="4.9145020114789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951664386684906E-2"/>
                  <c:y val="-4.911519845816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6786659106834284E-2"/>
                  <c:y val="2.87724349477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348850888673862"/>
                  <c:y val="-4.2890837976651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534018051797232E-2"/>
                  <c:y val="4.065601142674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9247606019151846E-2"/>
                  <c:y val="-3.755868117388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9247606019151846E-2"/>
                  <c:y val="4.333693981602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0434667367817242E-2"/>
                  <c:y val="-5.1469005571981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Full1!$B$3:$B$13</c:f>
              <c:strCache>
                <c:ptCount val="11"/>
                <c:pt idx="0">
                  <c:v>PL-ajustat 2011</c:v>
                </c:pt>
                <c:pt idx="1">
                  <c:v>PL-ajustat 2012</c:v>
                </c:pt>
                <c:pt idx="2">
                  <c:v>PL-ajustat 2013</c:v>
                </c:pt>
                <c:pt idx="3">
                  <c:v>PL-ajustat 2014</c:v>
                </c:pt>
                <c:pt idx="4">
                  <c:v>PL-ajustat 2015</c:v>
                </c:pt>
                <c:pt idx="5">
                  <c:v>PL-ajustat 2016</c:v>
                </c:pt>
                <c:pt idx="6">
                  <c:v>PL-ajustat 2017</c:v>
                </c:pt>
                <c:pt idx="7">
                  <c:v>PL-ajustat 2018</c:v>
                </c:pt>
                <c:pt idx="8">
                  <c:v>PL-ajustat 2019</c:v>
                </c:pt>
                <c:pt idx="9">
                  <c:v>PL-ajustat 2020</c:v>
                </c:pt>
                <c:pt idx="10">
                  <c:v>PL-ajustat 2021</c:v>
                </c:pt>
              </c:strCache>
            </c:strRef>
          </c:cat>
          <c:val>
            <c:numRef>
              <c:f>Full1!$D$3:$D$13</c:f>
              <c:numCache>
                <c:formatCode>0.00%</c:formatCode>
                <c:ptCount val="11"/>
                <c:pt idx="0">
                  <c:v>0.57899999999999996</c:v>
                </c:pt>
                <c:pt idx="1">
                  <c:v>0.52100000000000002</c:v>
                </c:pt>
                <c:pt idx="2">
                  <c:v>0.46700000000000003</c:v>
                </c:pt>
                <c:pt idx="3">
                  <c:v>0.38</c:v>
                </c:pt>
                <c:pt idx="4">
                  <c:v>0.32800000000000001</c:v>
                </c:pt>
                <c:pt idx="5">
                  <c:v>0.32900000000000001</c:v>
                </c:pt>
                <c:pt idx="6">
                  <c:v>0.33</c:v>
                </c:pt>
                <c:pt idx="7">
                  <c:v>0.32500000000000001</c:v>
                </c:pt>
                <c:pt idx="8">
                  <c:v>0.29599999999999999</c:v>
                </c:pt>
                <c:pt idx="9">
                  <c:v>0.30730000000000002</c:v>
                </c:pt>
                <c:pt idx="10">
                  <c:v>0.29339999999999999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20992"/>
        <c:axId val="62019456"/>
      </c:lineChart>
      <c:catAx>
        <c:axId val="6201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017920"/>
        <c:crosses val="autoZero"/>
        <c:auto val="1"/>
        <c:lblAlgn val="ctr"/>
        <c:lblOffset val="100"/>
        <c:noMultiLvlLbl val="0"/>
      </c:catAx>
      <c:valAx>
        <c:axId val="620179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2012032"/>
        <c:crosses val="autoZero"/>
        <c:crossBetween val="between"/>
      </c:valAx>
      <c:valAx>
        <c:axId val="62019456"/>
        <c:scaling>
          <c:orientation val="minMax"/>
          <c:max val="0.60000000000000009"/>
          <c:min val="0"/>
        </c:scaling>
        <c:delete val="0"/>
        <c:axPos val="r"/>
        <c:numFmt formatCode="0.00%" sourceLinked="1"/>
        <c:majorTickMark val="out"/>
        <c:minorTickMark val="none"/>
        <c:tickLblPos val="nextTo"/>
        <c:crossAx val="62020992"/>
        <c:crosses val="max"/>
        <c:crossBetween val="between"/>
        <c:majorUnit val="0.15000000000000002"/>
      </c:valAx>
      <c:catAx>
        <c:axId val="6202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019456"/>
        <c:crossesAt val="10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Full1!$C$75</c:f>
              <c:strCache>
                <c:ptCount val="1"/>
                <c:pt idx="0">
                  <c:v>Obligacions Cap.2 i 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a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Full1!$B$76:$B$86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Full1!$C$76:$C$86</c:f>
              <c:numCache>
                <c:formatCode>#,##0</c:formatCode>
                <c:ptCount val="11"/>
                <c:pt idx="0">
                  <c:v>1414</c:v>
                </c:pt>
                <c:pt idx="1">
                  <c:v>1446</c:v>
                </c:pt>
                <c:pt idx="2">
                  <c:v>1458</c:v>
                </c:pt>
                <c:pt idx="3">
                  <c:v>1512</c:v>
                </c:pt>
                <c:pt idx="4">
                  <c:v>1648</c:v>
                </c:pt>
                <c:pt idx="5">
                  <c:v>1675</c:v>
                </c:pt>
                <c:pt idx="6">
                  <c:v>1710</c:v>
                </c:pt>
                <c:pt idx="7">
                  <c:v>1769</c:v>
                </c:pt>
                <c:pt idx="8">
                  <c:v>1800</c:v>
                </c:pt>
                <c:pt idx="9">
                  <c:v>1893</c:v>
                </c:pt>
                <c:pt idx="10">
                  <c:v>1884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86659968"/>
        <c:axId val="186661504"/>
      </c:barChart>
      <c:lineChart>
        <c:grouping val="standard"/>
        <c:varyColors val="0"/>
        <c:ser>
          <c:idx val="1"/>
          <c:order val="1"/>
          <c:tx>
            <c:strRef>
              <c:f>Full1!$D$75</c:f>
              <c:strCache>
                <c:ptCount val="1"/>
                <c:pt idx="0">
                  <c:v>% Execució Cap.2 i 4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8190125375004547E-2"/>
                  <c:y val="-4.701271811248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869244907612847E-2"/>
                  <c:y val="3.91772650937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223105909909643E-2"/>
                  <c:y val="-3.178667944387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190154477709369E-2"/>
                  <c:y val="3.69210030107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58393633891447E-2"/>
                  <c:y val="-4.1789134765365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943962103262586E-2"/>
                  <c:y val="-3.91772650937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548364440221147E-2"/>
                  <c:y val="3.91772650937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471981051631324E-2"/>
                  <c:y val="-2.872999440207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475441034483992E-2"/>
                  <c:y val="-3.4131551199015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815276677717964E-2"/>
                  <c:y val="-4.440110609450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190105794293792E-2"/>
                  <c:y val="-4.223564697289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3974214616840415E-2"/>
                  <c:y val="-5.2524440407920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Full1!$B$76:$B$86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Full1!$D$76:$D$86</c:f>
              <c:numCache>
                <c:formatCode>0.00%</c:formatCode>
                <c:ptCount val="11"/>
                <c:pt idx="0">
                  <c:v>0.97248968363136179</c:v>
                </c:pt>
                <c:pt idx="1">
                  <c:v>0.97242770679219903</c:v>
                </c:pt>
                <c:pt idx="2">
                  <c:v>0.98247978436657679</c:v>
                </c:pt>
                <c:pt idx="3">
                  <c:v>0.98630136986301364</c:v>
                </c:pt>
                <c:pt idx="4">
                  <c:v>0.98623578695391978</c:v>
                </c:pt>
                <c:pt idx="5">
                  <c:v>0.97719999999999996</c:v>
                </c:pt>
                <c:pt idx="6">
                  <c:v>0.96719999999999995</c:v>
                </c:pt>
                <c:pt idx="7">
                  <c:v>0.97140000000000004</c:v>
                </c:pt>
                <c:pt idx="8">
                  <c:v>0.98306936100491538</c:v>
                </c:pt>
                <c:pt idx="9">
                  <c:v>0.94555444555444557</c:v>
                </c:pt>
                <c:pt idx="10">
                  <c:v>0.94864048338368578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698368"/>
        <c:axId val="186696448"/>
      </c:lineChart>
      <c:catAx>
        <c:axId val="18665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661504"/>
        <c:crosses val="autoZero"/>
        <c:auto val="1"/>
        <c:lblAlgn val="ctr"/>
        <c:lblOffset val="100"/>
        <c:noMultiLvlLbl val="0"/>
      </c:catAx>
      <c:valAx>
        <c:axId val="186661504"/>
        <c:scaling>
          <c:orientation val="minMax"/>
          <c:max val="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Obligacions reconegudes</a:t>
                </a:r>
                <a:r>
                  <a:rPr lang="en-US" baseline="0"/>
                  <a:t> (M€)</a:t>
                </a:r>
                <a:endParaRPr lang="en-US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86659968"/>
        <c:crosses val="autoZero"/>
        <c:crossBetween val="between"/>
        <c:majorUnit val="350"/>
      </c:valAx>
      <c:valAx>
        <c:axId val="186696448"/>
        <c:scaling>
          <c:orientation val="minMax"/>
          <c:max val="1"/>
          <c:min val="0.9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Execució despeses (%)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86698368"/>
        <c:crosses val="max"/>
        <c:crossBetween val="between"/>
        <c:majorUnit val="2.0000000000000004E-2"/>
      </c:valAx>
      <c:catAx>
        <c:axId val="18669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69644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Full1!$C$119</c:f>
              <c:strCache>
                <c:ptCount val="1"/>
                <c:pt idx="0">
                  <c:v>Obligacions Cap.6 i 7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a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Full1!$B$124:$B$134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Full1!$C$124:$C$134</c:f>
              <c:numCache>
                <c:formatCode>General</c:formatCode>
                <c:ptCount val="11"/>
                <c:pt idx="0">
                  <c:v>532</c:v>
                </c:pt>
                <c:pt idx="1">
                  <c:v>426</c:v>
                </c:pt>
                <c:pt idx="2">
                  <c:v>334</c:v>
                </c:pt>
                <c:pt idx="3">
                  <c:v>613</c:v>
                </c:pt>
                <c:pt idx="4">
                  <c:v>449</c:v>
                </c:pt>
                <c:pt idx="5">
                  <c:v>435</c:v>
                </c:pt>
                <c:pt idx="6">
                  <c:v>423</c:v>
                </c:pt>
                <c:pt idx="7">
                  <c:v>413</c:v>
                </c:pt>
                <c:pt idx="8">
                  <c:v>347</c:v>
                </c:pt>
                <c:pt idx="9">
                  <c:v>316</c:v>
                </c:pt>
                <c:pt idx="10">
                  <c:v>511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36223488"/>
        <c:axId val="236331776"/>
      </c:barChart>
      <c:lineChart>
        <c:grouping val="standard"/>
        <c:varyColors val="0"/>
        <c:ser>
          <c:idx val="1"/>
          <c:order val="1"/>
          <c:tx>
            <c:strRef>
              <c:f>Full1!$D$119</c:f>
              <c:strCache>
                <c:ptCount val="1"/>
                <c:pt idx="0">
                  <c:v>% Execució Cap.6 i 7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3775649794801641E-2"/>
                  <c:y val="-5.200432777922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599635202918376E-2"/>
                  <c:y val="4.333693981602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378844688400212E-2"/>
                  <c:y val="-1.8620193634271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790198059470335E-2"/>
                  <c:y val="-3.88767119022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353702763839883E-2"/>
                  <c:y val="3.657673188322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379289330703357E-2"/>
                  <c:y val="-4.087632785138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022228741543532E-2"/>
                  <c:y val="5.029054655448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897811482728919"/>
                  <c:y val="-3.3117895816700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294443617534207E-4"/>
                  <c:y val="-8.7775939216173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924760989580796E-2"/>
                  <c:y val="3.109903407759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467177233882257E-2"/>
                  <c:y val="-4.454492140365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0434667367817242E-2"/>
                  <c:y val="-5.1469005571981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Full1!$B$124:$B$134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Full1!$D$124:$D$134</c:f>
              <c:numCache>
                <c:formatCode>0.00%</c:formatCode>
                <c:ptCount val="11"/>
                <c:pt idx="0">
                  <c:v>0.82995319812792512</c:v>
                </c:pt>
                <c:pt idx="1">
                  <c:v>0.78743068391866911</c:v>
                </c:pt>
                <c:pt idx="2">
                  <c:v>0.94617563739376775</c:v>
                </c:pt>
                <c:pt idx="3">
                  <c:v>0.97147385103011097</c:v>
                </c:pt>
                <c:pt idx="4">
                  <c:v>0.96559139784946235</c:v>
                </c:pt>
                <c:pt idx="5">
                  <c:v>0.97529999999999994</c:v>
                </c:pt>
                <c:pt idx="6">
                  <c:v>0.96579999999999999</c:v>
                </c:pt>
                <c:pt idx="7">
                  <c:v>0.95381062355658197</c:v>
                </c:pt>
                <c:pt idx="8">
                  <c:v>0.98300283286118983</c:v>
                </c:pt>
                <c:pt idx="9">
                  <c:v>0.96499999999999997</c:v>
                </c:pt>
                <c:pt idx="10">
                  <c:v>0.95639154033314622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557056"/>
        <c:axId val="236423040"/>
      </c:lineChart>
      <c:catAx>
        <c:axId val="2362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331776"/>
        <c:crosses val="autoZero"/>
        <c:auto val="1"/>
        <c:lblAlgn val="ctr"/>
        <c:lblOffset val="100"/>
        <c:noMultiLvlLbl val="0"/>
      </c:catAx>
      <c:valAx>
        <c:axId val="236331776"/>
        <c:scaling>
          <c:orientation val="minMax"/>
          <c:max val="6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Obligacions reconegudes (M€)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6223488"/>
        <c:crosses val="autoZero"/>
        <c:crossBetween val="between"/>
        <c:majorUnit val="150"/>
      </c:valAx>
      <c:valAx>
        <c:axId val="236423040"/>
        <c:scaling>
          <c:orientation val="minMax"/>
          <c:max val="1"/>
          <c:min val="0.60000000000000009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Execució despeses (%)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236557056"/>
        <c:crosses val="max"/>
        <c:crossBetween val="between"/>
        <c:majorUnit val="0.1"/>
      </c:valAx>
      <c:catAx>
        <c:axId val="23655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42304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869" y="1095863"/>
            <a:ext cx="7557850" cy="2331226"/>
          </a:xfrm>
        </p:spPr>
        <p:txBody>
          <a:bodyPr anchor="b"/>
          <a:lstStyle>
            <a:lvl1pPr algn="ctr">
              <a:defRPr sz="5834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449" y="3516990"/>
            <a:ext cx="6668691" cy="1616668"/>
          </a:xfrm>
        </p:spPr>
        <p:txBody>
          <a:bodyPr/>
          <a:lstStyle>
            <a:lvl1pPr marL="0" indent="0" algn="ctr">
              <a:buNone/>
              <a:defRPr sz="2334"/>
            </a:lvl1pPr>
            <a:lvl2pPr marL="444581" indent="0" algn="ctr">
              <a:buNone/>
              <a:defRPr sz="1945"/>
            </a:lvl2pPr>
            <a:lvl3pPr marL="889163" indent="0" algn="ctr">
              <a:buNone/>
              <a:defRPr sz="1750"/>
            </a:lvl3pPr>
            <a:lvl4pPr marL="1333744" indent="0" algn="ctr">
              <a:buNone/>
              <a:defRPr sz="1556"/>
            </a:lvl4pPr>
            <a:lvl5pPr marL="1778325" indent="0" algn="ctr">
              <a:buNone/>
              <a:defRPr sz="1556"/>
            </a:lvl5pPr>
            <a:lvl6pPr marL="2222906" indent="0" algn="ctr">
              <a:buNone/>
              <a:defRPr sz="1556"/>
            </a:lvl6pPr>
            <a:lvl7pPr marL="2667488" indent="0" algn="ctr">
              <a:buNone/>
              <a:defRPr sz="1556"/>
            </a:lvl7pPr>
            <a:lvl8pPr marL="3112069" indent="0" algn="ctr">
              <a:buNone/>
              <a:defRPr sz="1556"/>
            </a:lvl8pPr>
            <a:lvl9pPr marL="3556650" indent="0" algn="ctr">
              <a:buNone/>
              <a:defRPr sz="1556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3043" y="356504"/>
            <a:ext cx="1917249" cy="567461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97" y="356504"/>
            <a:ext cx="5640601" cy="567461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66" y="1669371"/>
            <a:ext cx="7668995" cy="2785381"/>
          </a:xfrm>
        </p:spPr>
        <p:txBody>
          <a:bodyPr anchor="b"/>
          <a:lstStyle>
            <a:lvl1pPr>
              <a:defRPr sz="5834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66" y="4481102"/>
            <a:ext cx="7668995" cy="1464766"/>
          </a:xfrm>
        </p:spPr>
        <p:txBody>
          <a:bodyPr/>
          <a:lstStyle>
            <a:lvl1pPr marL="0" indent="0">
              <a:buNone/>
              <a:defRPr sz="2334">
                <a:solidFill>
                  <a:schemeClr val="tx1"/>
                </a:solidFill>
              </a:defRPr>
            </a:lvl1pPr>
            <a:lvl2pPr marL="444581" indent="0">
              <a:buNone/>
              <a:defRPr sz="1945">
                <a:solidFill>
                  <a:schemeClr val="tx1">
                    <a:tint val="75000"/>
                  </a:schemeClr>
                </a:solidFill>
              </a:defRPr>
            </a:lvl2pPr>
            <a:lvl3pPr marL="889163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3pPr>
            <a:lvl4pPr marL="133374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177832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222906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2667488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11206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355665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97" y="1782520"/>
            <a:ext cx="3778925" cy="424859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1366" y="1782520"/>
            <a:ext cx="3778925" cy="424859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55" y="356505"/>
            <a:ext cx="7668995" cy="129426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456" y="1641469"/>
            <a:ext cx="3761558" cy="804459"/>
          </a:xfrm>
        </p:spPr>
        <p:txBody>
          <a:bodyPr anchor="b"/>
          <a:lstStyle>
            <a:lvl1pPr marL="0" indent="0">
              <a:buNone/>
              <a:defRPr sz="2334" b="1"/>
            </a:lvl1pPr>
            <a:lvl2pPr marL="444581" indent="0">
              <a:buNone/>
              <a:defRPr sz="1945" b="1"/>
            </a:lvl2pPr>
            <a:lvl3pPr marL="889163" indent="0">
              <a:buNone/>
              <a:defRPr sz="1750" b="1"/>
            </a:lvl3pPr>
            <a:lvl4pPr marL="1333744" indent="0">
              <a:buNone/>
              <a:defRPr sz="1556" b="1"/>
            </a:lvl4pPr>
            <a:lvl5pPr marL="1778325" indent="0">
              <a:buNone/>
              <a:defRPr sz="1556" b="1"/>
            </a:lvl5pPr>
            <a:lvl6pPr marL="2222906" indent="0">
              <a:buNone/>
              <a:defRPr sz="1556" b="1"/>
            </a:lvl6pPr>
            <a:lvl7pPr marL="2667488" indent="0">
              <a:buNone/>
              <a:defRPr sz="1556" b="1"/>
            </a:lvl7pPr>
            <a:lvl8pPr marL="3112069" indent="0">
              <a:buNone/>
              <a:defRPr sz="1556" b="1"/>
            </a:lvl8pPr>
            <a:lvl9pPr marL="3556650" indent="0">
              <a:buNone/>
              <a:defRPr sz="1556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56" y="2445927"/>
            <a:ext cx="3761558" cy="359759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1367" y="1641469"/>
            <a:ext cx="3780083" cy="804459"/>
          </a:xfrm>
        </p:spPr>
        <p:txBody>
          <a:bodyPr anchor="b"/>
          <a:lstStyle>
            <a:lvl1pPr marL="0" indent="0">
              <a:buNone/>
              <a:defRPr sz="2334" b="1"/>
            </a:lvl1pPr>
            <a:lvl2pPr marL="444581" indent="0">
              <a:buNone/>
              <a:defRPr sz="1945" b="1"/>
            </a:lvl2pPr>
            <a:lvl3pPr marL="889163" indent="0">
              <a:buNone/>
              <a:defRPr sz="1750" b="1"/>
            </a:lvl3pPr>
            <a:lvl4pPr marL="1333744" indent="0">
              <a:buNone/>
              <a:defRPr sz="1556" b="1"/>
            </a:lvl4pPr>
            <a:lvl5pPr marL="1778325" indent="0">
              <a:buNone/>
              <a:defRPr sz="1556" b="1"/>
            </a:lvl5pPr>
            <a:lvl6pPr marL="2222906" indent="0">
              <a:buNone/>
              <a:defRPr sz="1556" b="1"/>
            </a:lvl6pPr>
            <a:lvl7pPr marL="2667488" indent="0">
              <a:buNone/>
              <a:defRPr sz="1556" b="1"/>
            </a:lvl7pPr>
            <a:lvl8pPr marL="3112069" indent="0">
              <a:buNone/>
              <a:defRPr sz="1556" b="1"/>
            </a:lvl8pPr>
            <a:lvl9pPr marL="3556650" indent="0">
              <a:buNone/>
              <a:defRPr sz="1556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1367" y="2445927"/>
            <a:ext cx="3780083" cy="359759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55" y="446405"/>
            <a:ext cx="2867769" cy="1562418"/>
          </a:xfrm>
        </p:spPr>
        <p:txBody>
          <a:bodyPr anchor="b"/>
          <a:lstStyle>
            <a:lvl1pPr>
              <a:defRPr sz="3112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83" y="964112"/>
            <a:ext cx="4501366" cy="4758553"/>
          </a:xfrm>
        </p:spPr>
        <p:txBody>
          <a:bodyPr/>
          <a:lstStyle>
            <a:lvl1pPr>
              <a:defRPr sz="3112"/>
            </a:lvl1pPr>
            <a:lvl2pPr>
              <a:defRPr sz="2723"/>
            </a:lvl2pPr>
            <a:lvl3pPr>
              <a:defRPr sz="2334"/>
            </a:lvl3pPr>
            <a:lvl4pPr>
              <a:defRPr sz="1945"/>
            </a:lvl4pPr>
            <a:lvl5pPr>
              <a:defRPr sz="1945"/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455" y="2008823"/>
            <a:ext cx="2867769" cy="3721592"/>
          </a:xfrm>
        </p:spPr>
        <p:txBody>
          <a:bodyPr/>
          <a:lstStyle>
            <a:lvl1pPr marL="0" indent="0">
              <a:buNone/>
              <a:defRPr sz="1556"/>
            </a:lvl1pPr>
            <a:lvl2pPr marL="444581" indent="0">
              <a:buNone/>
              <a:defRPr sz="1361"/>
            </a:lvl2pPr>
            <a:lvl3pPr marL="889163" indent="0">
              <a:buNone/>
              <a:defRPr sz="1167"/>
            </a:lvl3pPr>
            <a:lvl4pPr marL="1333744" indent="0">
              <a:buNone/>
              <a:defRPr sz="972"/>
            </a:lvl4pPr>
            <a:lvl5pPr marL="1778325" indent="0">
              <a:buNone/>
              <a:defRPr sz="972"/>
            </a:lvl5pPr>
            <a:lvl6pPr marL="2222906" indent="0">
              <a:buNone/>
              <a:defRPr sz="972"/>
            </a:lvl6pPr>
            <a:lvl7pPr marL="2667488" indent="0">
              <a:buNone/>
              <a:defRPr sz="972"/>
            </a:lvl7pPr>
            <a:lvl8pPr marL="3112069" indent="0">
              <a:buNone/>
              <a:defRPr sz="972"/>
            </a:lvl8pPr>
            <a:lvl9pPr marL="3556650" indent="0">
              <a:buNone/>
              <a:defRPr sz="97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55" y="446405"/>
            <a:ext cx="2867769" cy="1562418"/>
          </a:xfrm>
        </p:spPr>
        <p:txBody>
          <a:bodyPr anchor="b"/>
          <a:lstStyle>
            <a:lvl1pPr>
              <a:defRPr sz="3112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80083" y="964112"/>
            <a:ext cx="4501366" cy="4758553"/>
          </a:xfrm>
        </p:spPr>
        <p:txBody>
          <a:bodyPr anchor="t"/>
          <a:lstStyle>
            <a:lvl1pPr marL="0" indent="0">
              <a:buNone/>
              <a:defRPr sz="3112"/>
            </a:lvl1pPr>
            <a:lvl2pPr marL="444581" indent="0">
              <a:buNone/>
              <a:defRPr sz="2723"/>
            </a:lvl2pPr>
            <a:lvl3pPr marL="889163" indent="0">
              <a:buNone/>
              <a:defRPr sz="2334"/>
            </a:lvl3pPr>
            <a:lvl4pPr marL="1333744" indent="0">
              <a:buNone/>
              <a:defRPr sz="1945"/>
            </a:lvl4pPr>
            <a:lvl5pPr marL="1778325" indent="0">
              <a:buNone/>
              <a:defRPr sz="1945"/>
            </a:lvl5pPr>
            <a:lvl6pPr marL="2222906" indent="0">
              <a:buNone/>
              <a:defRPr sz="1945"/>
            </a:lvl6pPr>
            <a:lvl7pPr marL="2667488" indent="0">
              <a:buNone/>
              <a:defRPr sz="1945"/>
            </a:lvl7pPr>
            <a:lvl8pPr marL="3112069" indent="0">
              <a:buNone/>
              <a:defRPr sz="1945"/>
            </a:lvl8pPr>
            <a:lvl9pPr marL="3556650" indent="0">
              <a:buNone/>
              <a:defRPr sz="1945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455" y="2008823"/>
            <a:ext cx="2867769" cy="3721592"/>
          </a:xfrm>
        </p:spPr>
        <p:txBody>
          <a:bodyPr/>
          <a:lstStyle>
            <a:lvl1pPr marL="0" indent="0">
              <a:buNone/>
              <a:defRPr sz="1556"/>
            </a:lvl1pPr>
            <a:lvl2pPr marL="444581" indent="0">
              <a:buNone/>
              <a:defRPr sz="1361"/>
            </a:lvl2pPr>
            <a:lvl3pPr marL="889163" indent="0">
              <a:buNone/>
              <a:defRPr sz="1167"/>
            </a:lvl3pPr>
            <a:lvl4pPr marL="1333744" indent="0">
              <a:buNone/>
              <a:defRPr sz="972"/>
            </a:lvl4pPr>
            <a:lvl5pPr marL="1778325" indent="0">
              <a:buNone/>
              <a:defRPr sz="972"/>
            </a:lvl5pPr>
            <a:lvl6pPr marL="2222906" indent="0">
              <a:buNone/>
              <a:defRPr sz="972"/>
            </a:lvl6pPr>
            <a:lvl7pPr marL="2667488" indent="0">
              <a:buNone/>
              <a:defRPr sz="972"/>
            </a:lvl7pPr>
            <a:lvl8pPr marL="3112069" indent="0">
              <a:buNone/>
              <a:defRPr sz="972"/>
            </a:lvl8pPr>
            <a:lvl9pPr marL="3556650" indent="0">
              <a:buNone/>
              <a:defRPr sz="97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297" y="356505"/>
            <a:ext cx="7668995" cy="129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97" y="1782520"/>
            <a:ext cx="7668995" cy="424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297" y="6206271"/>
            <a:ext cx="2000607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CE86-307B-F049-9C51-8CD5C2977CB1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5339" y="6206271"/>
            <a:ext cx="3000911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9684" y="6206271"/>
            <a:ext cx="2000607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A3A0-81A8-4045-BB55-3A1B1CC852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9163" rtl="0" eaLnBrk="1" latinLnBrk="0" hangingPunct="1">
        <a:lnSpc>
          <a:spcPct val="90000"/>
        </a:lnSpc>
        <a:spcBef>
          <a:spcPct val="0"/>
        </a:spcBef>
        <a:buNone/>
        <a:defRPr sz="42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291" indent="-222291" algn="l" defTabSz="889163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3" kern="1200">
          <a:solidFill>
            <a:schemeClr val="tx1"/>
          </a:solidFill>
          <a:latin typeface="+mn-lt"/>
          <a:ea typeface="+mn-ea"/>
          <a:cs typeface="+mn-cs"/>
        </a:defRPr>
      </a:lvl1pPr>
      <a:lvl2pPr marL="666872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2pPr>
      <a:lvl3pPr marL="1111453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556034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2000616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445197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889778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334360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778941" indent="-222291" algn="l" defTabSz="889163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44581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89163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33744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78325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22906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67488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12069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556650" algn="l" defTabSz="88916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3121" y="1702948"/>
            <a:ext cx="6668691" cy="1741269"/>
          </a:xfrm>
        </p:spPr>
        <p:txBody>
          <a:bodyPr>
            <a:normAutofit/>
          </a:bodyPr>
          <a:lstStyle/>
          <a:p>
            <a:pPr algn="l">
              <a:lnSpc>
                <a:spcPts val="6200"/>
              </a:lnSpc>
            </a:pPr>
            <a:r>
              <a:rPr lang="ca-ES" sz="6000" b="1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6000" b="1" dirty="0" smtClean="0">
                <a:latin typeface="Arial" pitchFamily="34" charset="0"/>
                <a:cs typeface="Arial" pitchFamily="34" charset="0"/>
              </a:rPr>
              <a:t>2021</a:t>
            </a:r>
            <a:endParaRPr lang="ca-E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3121" y="3908432"/>
            <a:ext cx="6534437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1900">
                <a:latin typeface="Arial" pitchFamily="34" charset="0"/>
                <a:cs typeface="Arial" pitchFamily="34" charset="0"/>
              </a:rPr>
              <a:t>Gerència de </a:t>
            </a:r>
            <a:r>
              <a:rPr lang="ca-ES" sz="1900" smtClean="0">
                <a:latin typeface="Arial" pitchFamily="34" charset="0"/>
                <a:cs typeface="Arial" pitchFamily="34" charset="0"/>
              </a:rPr>
              <a:t>Pressupostos i Hisenda </a:t>
            </a:r>
            <a:endParaRPr lang="ca-ES" sz="19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868680" y="6126480"/>
            <a:ext cx="7525512" cy="0"/>
          </a:xfrm>
          <a:prstGeom prst="line">
            <a:avLst/>
          </a:prstGeom>
          <a:ln w="12700">
            <a:solidFill>
              <a:srgbClr val="E72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68096" y="5738342"/>
            <a:ext cx="2816352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1400" dirty="0" smtClean="0">
                <a:latin typeface="Arial" pitchFamily="34" charset="0"/>
                <a:cs typeface="Arial" pitchFamily="34" charset="0"/>
              </a:rPr>
              <a:t>24  de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febrer de </a:t>
            </a:r>
            <a:r>
              <a:rPr lang="ca-ES" sz="1400" dirty="0" smtClean="0">
                <a:latin typeface="Arial" pitchFamily="34" charset="0"/>
                <a:cs typeface="Arial" pitchFamily="34" charset="0"/>
              </a:rPr>
              <a:t>2022</a:t>
            </a:r>
            <a:endParaRPr lang="ca-ES" sz="1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4" y="211756"/>
            <a:ext cx="1339200" cy="3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44" y="5202364"/>
            <a:ext cx="238200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014" y="761300"/>
            <a:ext cx="6668691" cy="743451"/>
          </a:xfrm>
        </p:spPr>
        <p:txBody>
          <a:bodyPr>
            <a:normAutofit/>
          </a:bodyPr>
          <a:lstStyle/>
          <a:p>
            <a:pPr algn="l"/>
            <a:r>
              <a:rPr lang="es-ES_tradnl" sz="2000" b="1">
                <a:latin typeface="Arial" pitchFamily="34" charset="0"/>
                <a:cs typeface="Arial" pitchFamily="34" charset="0"/>
              </a:rPr>
              <a:t>Índex</a:t>
            </a:r>
            <a:endParaRPr lang="ca-E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0526" y="66819"/>
            <a:ext cx="4014216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800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800" dirty="0" smtClean="0">
                <a:latin typeface="Arial" pitchFamily="34" charset="0"/>
                <a:cs typeface="Arial" pitchFamily="34" charset="0"/>
              </a:rPr>
              <a:t>2021</a:t>
            </a:r>
            <a:endParaRPr lang="ca-ES" sz="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77130" y="6016752"/>
            <a:ext cx="93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2</a:t>
            </a:r>
          </a:p>
        </p:txBody>
      </p:sp>
      <p:sp>
        <p:nvSpPr>
          <p:cNvPr id="10" name="Contenidor de contingut 2"/>
          <p:cNvSpPr txBox="1">
            <a:spLocks/>
          </p:cNvSpPr>
          <p:nvPr/>
        </p:nvSpPr>
        <p:spPr>
          <a:xfrm>
            <a:off x="790526" y="1966344"/>
            <a:ext cx="7600358" cy="3608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89163" rtl="0" eaLnBrk="1" latinLnBrk="0" hangingPunct="1">
              <a:lnSpc>
                <a:spcPct val="90000"/>
              </a:lnSpc>
              <a:spcBef>
                <a:spcPts val="972"/>
              </a:spcBef>
              <a:buFont typeface="Arial" panose="020B0604020202020204" pitchFamily="34" charset="0"/>
              <a:buNone/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81" indent="0" algn="ctr" defTabSz="889163" rtl="0" eaLnBrk="1" latinLnBrk="0" hangingPunct="1">
              <a:lnSpc>
                <a:spcPct val="90000"/>
              </a:lnSpc>
              <a:spcBef>
                <a:spcPts val="486"/>
              </a:spcBef>
              <a:buFont typeface="Arial" panose="020B0604020202020204" pitchFamily="34" charset="0"/>
              <a:buNone/>
              <a:defRPr sz="1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9163" indent="0" algn="ctr" defTabSz="889163" rtl="0" eaLnBrk="1" latinLnBrk="0" hangingPunct="1">
              <a:lnSpc>
                <a:spcPct val="90000"/>
              </a:lnSpc>
              <a:spcBef>
                <a:spcPts val="486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744" indent="0" algn="ctr" defTabSz="889163" rtl="0" eaLnBrk="1" latinLnBrk="0" hangingPunct="1">
              <a:lnSpc>
                <a:spcPct val="90000"/>
              </a:lnSpc>
              <a:spcBef>
                <a:spcPts val="486"/>
              </a:spcBef>
              <a:buFont typeface="Arial" panose="020B0604020202020204" pitchFamily="34" charset="0"/>
              <a:buNone/>
              <a:defRPr sz="1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8325" indent="0" algn="ctr" defTabSz="889163" rtl="0" eaLnBrk="1" latinLnBrk="0" hangingPunct="1">
              <a:lnSpc>
                <a:spcPct val="90000"/>
              </a:lnSpc>
              <a:spcBef>
                <a:spcPts val="486"/>
              </a:spcBef>
              <a:buFont typeface="Arial" panose="020B0604020202020204" pitchFamily="34" charset="0"/>
              <a:buNone/>
              <a:defRPr sz="1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2906" indent="0" algn="ctr" defTabSz="889163" rtl="0" eaLnBrk="1" latinLnBrk="0" hangingPunct="1">
              <a:lnSpc>
                <a:spcPct val="90000"/>
              </a:lnSpc>
              <a:spcBef>
                <a:spcPts val="486"/>
              </a:spcBef>
              <a:buFont typeface="Arial" panose="020B0604020202020204" pitchFamily="34" charset="0"/>
              <a:buNone/>
              <a:defRPr sz="1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488" indent="0" algn="ctr" defTabSz="889163" rtl="0" eaLnBrk="1" latinLnBrk="0" hangingPunct="1">
              <a:lnSpc>
                <a:spcPct val="90000"/>
              </a:lnSpc>
              <a:spcBef>
                <a:spcPts val="486"/>
              </a:spcBef>
              <a:buFont typeface="Arial" panose="020B0604020202020204" pitchFamily="34" charset="0"/>
              <a:buNone/>
              <a:defRPr sz="1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2069" indent="0" algn="ctr" defTabSz="889163" rtl="0" eaLnBrk="1" latinLnBrk="0" hangingPunct="1">
              <a:lnSpc>
                <a:spcPct val="90000"/>
              </a:lnSpc>
              <a:spcBef>
                <a:spcPts val="486"/>
              </a:spcBef>
              <a:buFont typeface="Arial" panose="020B0604020202020204" pitchFamily="34" charset="0"/>
              <a:buNone/>
              <a:defRPr sz="1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56650" indent="0" algn="ctr" defTabSz="889163" rtl="0" eaLnBrk="1" latinLnBrk="0" hangingPunct="1">
              <a:lnSpc>
                <a:spcPct val="90000"/>
              </a:lnSpc>
              <a:spcBef>
                <a:spcPts val="486"/>
              </a:spcBef>
              <a:buFont typeface="Arial" panose="020B0604020202020204" pitchFamily="34" charset="0"/>
              <a:buNone/>
              <a:defRPr sz="1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1600" dirty="0" smtClean="0">
                <a:latin typeface="Arial" pitchFamily="34" charset="0"/>
                <a:cs typeface="Arial" pitchFamily="34" charset="0"/>
              </a:rPr>
              <a:t>-    Objectius econòmic-financers i resultats 2021..................................	3</a:t>
            </a:r>
          </a:p>
          <a:p>
            <a:pPr algn="l"/>
            <a:r>
              <a:rPr lang="ca-ES" sz="1600" dirty="0" smtClean="0">
                <a:latin typeface="Arial" pitchFamily="34" charset="0"/>
                <a:cs typeface="Arial" pitchFamily="34" charset="0"/>
              </a:rPr>
              <a:t>-    Capacitat / Necessitat de finançament..............................................	4</a:t>
            </a:r>
          </a:p>
          <a:p>
            <a:pPr marL="285750" indent="-285750" algn="l"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Evolució Estalvi brut (SEC) ............................................................		5</a:t>
            </a:r>
            <a:endParaRPr lang="ca-ES" sz="160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Evolució endeutament....................................................................		6</a:t>
            </a:r>
          </a:p>
          <a:p>
            <a:pPr algn="l"/>
            <a:r>
              <a:rPr lang="ca-ES" sz="1600" dirty="0" smtClean="0">
                <a:latin typeface="Arial" pitchFamily="34" charset="0"/>
                <a:cs typeface="Arial" pitchFamily="34" charset="0"/>
              </a:rPr>
              <a:t>-    Pagament a proveïdors...................................................................	7</a:t>
            </a:r>
          </a:p>
          <a:p>
            <a:pPr algn="l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Evolució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l’execució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pressupost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_tradnl" sz="1600" err="1" smtClean="0">
                <a:latin typeface="Arial" pitchFamily="34" charset="0"/>
                <a:cs typeface="Arial" pitchFamily="34" charset="0"/>
              </a:rPr>
              <a:t>despesa</a:t>
            </a:r>
            <a:r>
              <a:rPr lang="es-ES_tradnl" sz="1600" smtClean="0">
                <a:latin typeface="Arial" pitchFamily="34" charset="0"/>
                <a:cs typeface="Arial" pitchFamily="34" charset="0"/>
              </a:rPr>
              <a:t>  2011-2021</a:t>
            </a: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Capítols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2 i 4…………………………………………………………….	8</a:t>
            </a:r>
          </a:p>
          <a:p>
            <a:pPr algn="l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Capítols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6 i 7…………………………………………………………….	9</a:t>
            </a:r>
          </a:p>
          <a:p>
            <a:pPr algn="l"/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endParaRPr lang="ca-E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ca-ES" dirty="0"/>
          </a:p>
        </p:txBody>
      </p:sp>
      <p:cxnSp>
        <p:nvCxnSpPr>
          <p:cNvPr id="12" name="Connector recte 11"/>
          <p:cNvCxnSpPr/>
          <p:nvPr/>
        </p:nvCxnSpPr>
        <p:spPr>
          <a:xfrm>
            <a:off x="885825" y="1504751"/>
            <a:ext cx="6560880" cy="0"/>
          </a:xfrm>
          <a:prstGeom prst="line">
            <a:avLst/>
          </a:prstGeom>
          <a:ln>
            <a:solidFill>
              <a:srgbClr val="E7233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608" y="482033"/>
            <a:ext cx="6668691" cy="603818"/>
          </a:xfrm>
        </p:spPr>
        <p:txBody>
          <a:bodyPr>
            <a:normAutofit/>
          </a:bodyPr>
          <a:lstStyle/>
          <a:p>
            <a:pPr algn="l"/>
            <a:r>
              <a:rPr lang="ca-ES" sz="2000" b="1" dirty="0">
                <a:latin typeface="Arial" pitchFamily="34" charset="0"/>
                <a:cs typeface="Arial" pitchFamily="34" charset="0"/>
              </a:rPr>
              <a:t>Objectius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econòmic </a:t>
            </a:r>
            <a:r>
              <a:rPr lang="ca-ES"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financers i resultats 2021</a:t>
            </a:r>
            <a:endParaRPr lang="ca-ES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90526" y="43197"/>
            <a:ext cx="4014216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800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800" dirty="0" smtClean="0">
                <a:latin typeface="Arial" pitchFamily="34" charset="0"/>
                <a:cs typeface="Arial" pitchFamily="34" charset="0"/>
              </a:rPr>
              <a:t>2021</a:t>
            </a:r>
            <a:endParaRPr lang="ca-ES" sz="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77130" y="6016752"/>
            <a:ext cx="93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285466" y="1296948"/>
            <a:ext cx="3024336" cy="1800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ESTABILITAT PRESSUPOSTÀRIA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No </a:t>
            </a:r>
            <a:r>
              <a:rPr lang="es-ES_tradnl" b="1" dirty="0" smtClean="0">
                <a:solidFill>
                  <a:schemeClr val="tx1"/>
                </a:solidFill>
              </a:rPr>
              <a:t>déficit</a:t>
            </a:r>
            <a:endParaRPr lang="es-ES_tradnl" b="1" dirty="0">
              <a:solidFill>
                <a:schemeClr val="tx1"/>
              </a:solidFill>
            </a:endParaRPr>
          </a:p>
          <a:p>
            <a:pPr algn="ctr"/>
            <a:endParaRPr lang="es-ES_tradnl" b="1" dirty="0">
              <a:solidFill>
                <a:schemeClr val="tx1"/>
              </a:solidFill>
            </a:endParaRPr>
          </a:p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-64,7 M </a:t>
            </a:r>
            <a:r>
              <a:rPr lang="es-ES_tradnl" b="1" dirty="0">
                <a:solidFill>
                  <a:srgbClr val="FF0000"/>
                </a:solidFill>
              </a:rPr>
              <a:t>€ </a:t>
            </a:r>
            <a:endParaRPr lang="ca-ES" b="1" dirty="0">
              <a:solidFill>
                <a:srgbClr val="FF0000"/>
              </a:solidFill>
            </a:endParaRPr>
          </a:p>
        </p:txBody>
      </p:sp>
      <p:pic>
        <p:nvPicPr>
          <p:cNvPr id="13" name="Imatge 12"/>
          <p:cNvPicPr/>
          <p:nvPr/>
        </p:nvPicPr>
        <p:blipFill rotWithShape="1">
          <a:blip r:embed="rId4"/>
          <a:srcRect l="35160" t="36645" r="35335" b="33760"/>
          <a:stretch/>
        </p:blipFill>
        <p:spPr bwMode="auto">
          <a:xfrm>
            <a:off x="383965" y="1296948"/>
            <a:ext cx="1224136" cy="776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/>
          <p:cNvSpPr/>
          <p:nvPr/>
        </p:nvSpPr>
        <p:spPr>
          <a:xfrm>
            <a:off x="4902745" y="1296948"/>
            <a:ext cx="3024336" cy="1800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ESTALVI </a:t>
            </a:r>
            <a:r>
              <a:rPr lang="es-ES_tradnl" b="1" dirty="0" smtClean="0">
                <a:solidFill>
                  <a:schemeClr val="tx1"/>
                </a:solidFill>
              </a:rPr>
              <a:t>BRUT (SEC)</a:t>
            </a:r>
            <a:endParaRPr lang="es-ES_tradnl" b="1" dirty="0">
              <a:solidFill>
                <a:schemeClr val="tx1"/>
              </a:solidFill>
            </a:endParaRP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&gt;15%</a:t>
            </a:r>
          </a:p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Ingressos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chemeClr val="tx1"/>
                </a:solidFill>
              </a:rPr>
              <a:t>corrents</a:t>
            </a:r>
            <a:endParaRPr lang="es-ES_tradnl" b="1" dirty="0">
              <a:solidFill>
                <a:schemeClr val="tx1"/>
              </a:solidFill>
            </a:endParaRPr>
          </a:p>
          <a:p>
            <a:pPr algn="ctr"/>
            <a:r>
              <a:rPr lang="es-ES_tradnl" b="1" dirty="0" smtClean="0">
                <a:solidFill>
                  <a:schemeClr val="accent6"/>
                </a:solidFill>
              </a:rPr>
              <a:t>15’6 </a:t>
            </a:r>
            <a:r>
              <a:rPr lang="es-ES_tradnl" b="1" dirty="0">
                <a:solidFill>
                  <a:schemeClr val="accent6"/>
                </a:solidFill>
              </a:rPr>
              <a:t>%</a:t>
            </a:r>
          </a:p>
          <a:p>
            <a:pPr algn="ctr"/>
            <a:r>
              <a:rPr lang="es-ES_tradnl" b="1" dirty="0" smtClean="0">
                <a:solidFill>
                  <a:schemeClr val="accent6"/>
                </a:solidFill>
              </a:rPr>
              <a:t>435 M</a:t>
            </a:r>
            <a:r>
              <a:rPr lang="es-ES_tradnl" b="1" dirty="0">
                <a:solidFill>
                  <a:schemeClr val="accent6"/>
                </a:solidFill>
              </a:rPr>
              <a:t>€</a:t>
            </a:r>
            <a:endParaRPr lang="ca-ES" b="1" dirty="0">
              <a:solidFill>
                <a:schemeClr val="accent6"/>
              </a:solidFill>
            </a:endParaRPr>
          </a:p>
        </p:txBody>
      </p:sp>
      <p:pic>
        <p:nvPicPr>
          <p:cNvPr id="15" name="Imatge 14"/>
          <p:cNvPicPr/>
          <p:nvPr/>
        </p:nvPicPr>
        <p:blipFill rotWithShape="1">
          <a:blip r:embed="rId5"/>
          <a:srcRect l="42403" t="41722" r="42049" b="38842"/>
          <a:stretch/>
        </p:blipFill>
        <p:spPr bwMode="auto">
          <a:xfrm>
            <a:off x="7479344" y="1296948"/>
            <a:ext cx="1153666" cy="1081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tge 15"/>
          <p:cNvPicPr/>
          <p:nvPr/>
        </p:nvPicPr>
        <p:blipFill rotWithShape="1">
          <a:blip r:embed="rId6"/>
          <a:srcRect l="16609" t="12142" r="20317" b="5920"/>
          <a:stretch/>
        </p:blipFill>
        <p:spPr bwMode="auto">
          <a:xfrm>
            <a:off x="383965" y="4279849"/>
            <a:ext cx="1149560" cy="106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16"/>
          <p:cNvSpPr/>
          <p:nvPr/>
        </p:nvSpPr>
        <p:spPr>
          <a:xfrm>
            <a:off x="1141929" y="4399782"/>
            <a:ext cx="3024336" cy="1800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ENDEUTAMENT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&lt;60%</a:t>
            </a:r>
          </a:p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Ingressos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chemeClr val="tx1"/>
                </a:solidFill>
              </a:rPr>
              <a:t>corrents</a:t>
            </a:r>
            <a:endParaRPr lang="es-ES_tradnl" b="1" dirty="0">
              <a:solidFill>
                <a:schemeClr val="tx1"/>
              </a:solidFill>
            </a:endParaRPr>
          </a:p>
          <a:p>
            <a:pPr algn="ctr"/>
            <a:r>
              <a:rPr lang="es-ES_tradnl" b="1" dirty="0" smtClean="0">
                <a:solidFill>
                  <a:srgbClr val="00B050"/>
                </a:solidFill>
              </a:rPr>
              <a:t>29,34%</a:t>
            </a:r>
            <a:endParaRPr lang="es-ES_tradnl" b="1" dirty="0">
              <a:solidFill>
                <a:srgbClr val="00B050"/>
              </a:solidFill>
            </a:endParaRPr>
          </a:p>
          <a:p>
            <a:pPr algn="ctr"/>
            <a:r>
              <a:rPr lang="es-ES_tradnl" b="1" dirty="0" smtClean="0">
                <a:solidFill>
                  <a:srgbClr val="00B050"/>
                </a:solidFill>
              </a:rPr>
              <a:t>816 </a:t>
            </a:r>
            <a:r>
              <a:rPr lang="es-ES_tradnl" b="1" dirty="0">
                <a:solidFill>
                  <a:srgbClr val="00B050"/>
                </a:solidFill>
              </a:rPr>
              <a:t>M€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02745" y="4444414"/>
            <a:ext cx="3024336" cy="1800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PAGAMENT A PROVEÏDORS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30 </a:t>
            </a:r>
            <a:r>
              <a:rPr lang="es-ES_tradnl" b="1" dirty="0" err="1" smtClean="0">
                <a:solidFill>
                  <a:schemeClr val="tx1"/>
                </a:solidFill>
              </a:rPr>
              <a:t>dies</a:t>
            </a:r>
            <a:endParaRPr lang="es-ES_tradnl" b="1" dirty="0" smtClean="0">
              <a:solidFill>
                <a:schemeClr val="tx1"/>
              </a:solidFill>
            </a:endParaRPr>
          </a:p>
          <a:p>
            <a:pPr algn="ctr"/>
            <a:endParaRPr lang="es-ES_tradnl" b="1" dirty="0" smtClean="0">
              <a:solidFill>
                <a:srgbClr val="0070C0"/>
              </a:solidFill>
            </a:endParaRPr>
          </a:p>
          <a:p>
            <a:pPr algn="ctr"/>
            <a:r>
              <a:rPr lang="es-ES_tradnl" b="1" dirty="0" smtClean="0">
                <a:solidFill>
                  <a:srgbClr val="00B050"/>
                </a:solidFill>
              </a:rPr>
              <a:t>18,8 </a:t>
            </a:r>
            <a:r>
              <a:rPr lang="es-ES_tradnl" b="1" dirty="0" err="1">
                <a:solidFill>
                  <a:srgbClr val="00B050"/>
                </a:solidFill>
              </a:rPr>
              <a:t>dies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19" name="Imatge 18"/>
          <p:cNvPicPr/>
          <p:nvPr/>
        </p:nvPicPr>
        <p:blipFill rotWithShape="1">
          <a:blip r:embed="rId7"/>
          <a:srcRect l="39929" t="37307" r="39753" b="34423"/>
          <a:stretch/>
        </p:blipFill>
        <p:spPr bwMode="auto">
          <a:xfrm>
            <a:off x="7427549" y="4298069"/>
            <a:ext cx="1205461" cy="113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nector recte 3"/>
          <p:cNvCxnSpPr/>
          <p:nvPr/>
        </p:nvCxnSpPr>
        <p:spPr>
          <a:xfrm>
            <a:off x="914209" y="1085851"/>
            <a:ext cx="6560880" cy="0"/>
          </a:xfrm>
          <a:prstGeom prst="line">
            <a:avLst/>
          </a:prstGeom>
          <a:ln>
            <a:solidFill>
              <a:srgbClr val="E7233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132786" y="2819152"/>
            <a:ext cx="2906064" cy="19025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728928" y="3054192"/>
            <a:ext cx="1713778" cy="145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EXECUCIÓ PRESSUPOSTÀRIA</a:t>
            </a:r>
          </a:p>
          <a:p>
            <a:pPr algn="ctr"/>
            <a:r>
              <a:rPr lang="es-ES_tradnl" b="1" dirty="0"/>
              <a:t>ELEVADA</a:t>
            </a:r>
          </a:p>
          <a:p>
            <a:pPr algn="ctr"/>
            <a:r>
              <a:rPr lang="es-ES_tradnl" b="1" dirty="0" smtClean="0">
                <a:solidFill>
                  <a:srgbClr val="00B050"/>
                </a:solidFill>
              </a:rPr>
              <a:t>94,86% </a:t>
            </a:r>
            <a:r>
              <a:rPr lang="es-ES_tradnl" b="1" dirty="0">
                <a:solidFill>
                  <a:srgbClr val="00B050"/>
                </a:solidFill>
              </a:rPr>
              <a:t>cap.2/4</a:t>
            </a:r>
          </a:p>
          <a:p>
            <a:pPr algn="ctr"/>
            <a:r>
              <a:rPr lang="es-ES_tradnl" b="1" dirty="0" smtClean="0">
                <a:solidFill>
                  <a:srgbClr val="00B050"/>
                </a:solidFill>
              </a:rPr>
              <a:t>95,64% </a:t>
            </a:r>
            <a:r>
              <a:rPr lang="es-ES_tradnl" b="1" dirty="0">
                <a:solidFill>
                  <a:srgbClr val="00B050"/>
                </a:solidFill>
              </a:rPr>
              <a:t>cap.6/7 </a:t>
            </a:r>
            <a:endParaRPr lang="es-ES_tradnl" b="1" dirty="0" smtClean="0">
              <a:solidFill>
                <a:srgbClr val="00B050"/>
              </a:solidFill>
            </a:endParaRPr>
          </a:p>
          <a:p>
            <a:pPr algn="ctr"/>
            <a:r>
              <a:rPr lang="es-ES_tradnl" sz="1200" b="1" dirty="0" smtClean="0"/>
              <a:t>(</a:t>
            </a:r>
            <a:r>
              <a:rPr lang="es-ES_tradnl" sz="1200" b="1" dirty="0" err="1" smtClean="0"/>
              <a:t>sense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retencions</a:t>
            </a:r>
            <a:r>
              <a:rPr lang="es-ES_tradnl" sz="1200" b="1" dirty="0" smtClean="0"/>
              <a:t>)</a:t>
            </a:r>
            <a:endParaRPr lang="ca-ES" sz="1200" b="1" dirty="0"/>
          </a:p>
        </p:txBody>
      </p:sp>
    </p:spTree>
    <p:extLst>
      <p:ext uri="{BB962C8B-B14F-4D97-AF65-F5344CB8AC3E}">
        <p14:creationId xmlns:p14="http://schemas.microsoft.com/office/powerpoint/2010/main" val="10308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014" y="761300"/>
            <a:ext cx="6668691" cy="743451"/>
          </a:xfrm>
        </p:spPr>
        <p:txBody>
          <a:bodyPr>
            <a:normAutofit/>
          </a:bodyPr>
          <a:lstStyle/>
          <a:p>
            <a:pPr algn="l"/>
            <a:r>
              <a:rPr lang="ca-ES" sz="2000" b="1" smtClean="0">
                <a:latin typeface="Arial" pitchFamily="34" charset="0"/>
                <a:cs typeface="Arial" pitchFamily="34" charset="0"/>
              </a:rPr>
              <a:t>Capacitat </a:t>
            </a:r>
            <a:r>
              <a:rPr lang="ca-ES" sz="2000" b="1">
                <a:latin typeface="Arial" pitchFamily="34" charset="0"/>
                <a:cs typeface="Arial" pitchFamily="34" charset="0"/>
              </a:rPr>
              <a:t>/ Necessitat de finançament</a:t>
            </a:r>
            <a:endParaRPr lang="ca-ES" sz="2000"/>
          </a:p>
        </p:txBody>
      </p:sp>
      <p:sp>
        <p:nvSpPr>
          <p:cNvPr id="7" name="CuadroTexto 6"/>
          <p:cNvSpPr txBox="1"/>
          <p:nvPr/>
        </p:nvSpPr>
        <p:spPr>
          <a:xfrm>
            <a:off x="790526" y="66819"/>
            <a:ext cx="4014216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800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800" dirty="0" smtClean="0">
                <a:latin typeface="Arial" pitchFamily="34" charset="0"/>
                <a:cs typeface="Arial" pitchFamily="34" charset="0"/>
              </a:rPr>
              <a:t>2021</a:t>
            </a:r>
            <a:endParaRPr lang="ca-ES" sz="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77130" y="6016752"/>
            <a:ext cx="93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smtClean="0"/>
              <a:t>4</a:t>
            </a:r>
            <a:endParaRPr lang="es-ES" sz="1100"/>
          </a:p>
        </p:txBody>
      </p:sp>
      <p:cxnSp>
        <p:nvCxnSpPr>
          <p:cNvPr id="4" name="Connector recte 3"/>
          <p:cNvCxnSpPr/>
          <p:nvPr/>
        </p:nvCxnSpPr>
        <p:spPr>
          <a:xfrm>
            <a:off x="885825" y="1504751"/>
            <a:ext cx="6560880" cy="0"/>
          </a:xfrm>
          <a:prstGeom prst="line">
            <a:avLst/>
          </a:prstGeom>
          <a:ln>
            <a:solidFill>
              <a:srgbClr val="E7233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59244"/>
              </p:ext>
            </p:extLst>
          </p:nvPr>
        </p:nvGraphicFramePr>
        <p:xfrm>
          <a:off x="747713" y="1912938"/>
          <a:ext cx="7178675" cy="430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Hoja de cálculo" r:id="rId5" imgW="6146765" imgH="4019619" progId="Excel.Sheet.8">
                  <p:embed/>
                </p:oleObj>
              </mc:Choice>
              <mc:Fallback>
                <p:oleObj name="Hoja de cálculo" r:id="rId5" imgW="6146765" imgH="401961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912938"/>
                        <a:ext cx="7178675" cy="430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398533" y="2940148"/>
            <a:ext cx="762000" cy="372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Oval 9"/>
          <p:cNvSpPr/>
          <p:nvPr/>
        </p:nvSpPr>
        <p:spPr>
          <a:xfrm>
            <a:off x="6398533" y="4553294"/>
            <a:ext cx="697906" cy="247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Oval 11"/>
          <p:cNvSpPr/>
          <p:nvPr/>
        </p:nvSpPr>
        <p:spPr>
          <a:xfrm>
            <a:off x="985031" y="2940148"/>
            <a:ext cx="1257300" cy="314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Oval 12"/>
          <p:cNvSpPr/>
          <p:nvPr/>
        </p:nvSpPr>
        <p:spPr>
          <a:xfrm>
            <a:off x="2025748" y="4417256"/>
            <a:ext cx="1899138" cy="443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99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97891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014" y="761300"/>
            <a:ext cx="6668691" cy="743451"/>
          </a:xfrm>
        </p:spPr>
        <p:txBody>
          <a:bodyPr>
            <a:normAutofit/>
          </a:bodyPr>
          <a:lstStyle/>
          <a:p>
            <a:pPr algn="l"/>
            <a:r>
              <a:rPr lang="ca-ES" sz="2000" b="1" smtClean="0">
                <a:latin typeface="Arial" pitchFamily="34" charset="0"/>
                <a:cs typeface="Arial" pitchFamily="34" charset="0"/>
              </a:rPr>
              <a:t>Evolució </a:t>
            </a:r>
            <a:r>
              <a:rPr lang="ca-ES" sz="2000" b="1">
                <a:latin typeface="Arial" pitchFamily="34" charset="0"/>
                <a:cs typeface="Arial" pitchFamily="34" charset="0"/>
              </a:rPr>
              <a:t>Estalvi </a:t>
            </a:r>
            <a:r>
              <a:rPr lang="ca-ES" sz="2000" b="1" smtClean="0">
                <a:latin typeface="Arial" pitchFamily="34" charset="0"/>
                <a:cs typeface="Arial" pitchFamily="34" charset="0"/>
              </a:rPr>
              <a:t>brut (SEC)</a:t>
            </a:r>
            <a:endParaRPr lang="ca-E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0526" y="66819"/>
            <a:ext cx="4014216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800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800" dirty="0" smtClean="0">
                <a:latin typeface="Arial" pitchFamily="34" charset="0"/>
                <a:cs typeface="Arial" pitchFamily="34" charset="0"/>
              </a:rPr>
              <a:t>2021</a:t>
            </a:r>
            <a:endParaRPr lang="ca-ES" sz="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77130" y="6016752"/>
            <a:ext cx="93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5</a:t>
            </a:r>
          </a:p>
        </p:txBody>
      </p:sp>
      <p:cxnSp>
        <p:nvCxnSpPr>
          <p:cNvPr id="4" name="Connector recte 3"/>
          <p:cNvCxnSpPr/>
          <p:nvPr/>
        </p:nvCxnSpPr>
        <p:spPr>
          <a:xfrm>
            <a:off x="885825" y="1504751"/>
            <a:ext cx="6560880" cy="0"/>
          </a:xfrm>
          <a:prstGeom prst="line">
            <a:avLst/>
          </a:prstGeom>
          <a:ln>
            <a:solidFill>
              <a:srgbClr val="E7233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Gràfic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988465"/>
              </p:ext>
            </p:extLst>
          </p:nvPr>
        </p:nvGraphicFramePr>
        <p:xfrm>
          <a:off x="729171" y="1732387"/>
          <a:ext cx="7448549" cy="458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84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014" y="761300"/>
            <a:ext cx="6668691" cy="743451"/>
          </a:xfrm>
        </p:spPr>
        <p:txBody>
          <a:bodyPr>
            <a:normAutofit/>
          </a:bodyPr>
          <a:lstStyle/>
          <a:p>
            <a:pPr algn="l"/>
            <a:r>
              <a:rPr lang="ca-ES" sz="2000" b="1" smtClean="0">
                <a:latin typeface="Arial" pitchFamily="34" charset="0"/>
                <a:cs typeface="Arial" pitchFamily="34" charset="0"/>
              </a:rPr>
              <a:t>Evolució </a:t>
            </a:r>
            <a:r>
              <a:rPr lang="ca-ES" sz="2000" b="1">
                <a:latin typeface="Arial" pitchFamily="34" charset="0"/>
                <a:cs typeface="Arial" pitchFamily="34" charset="0"/>
              </a:rPr>
              <a:t>endeutament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0526" y="66819"/>
            <a:ext cx="4014216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800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800" dirty="0" smtClean="0">
                <a:latin typeface="Arial" pitchFamily="34" charset="0"/>
                <a:cs typeface="Arial" pitchFamily="34" charset="0"/>
              </a:rPr>
              <a:t>2021</a:t>
            </a:r>
            <a:endParaRPr lang="ca-ES" sz="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77130" y="6016752"/>
            <a:ext cx="93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6</a:t>
            </a:r>
          </a:p>
        </p:txBody>
      </p:sp>
      <p:cxnSp>
        <p:nvCxnSpPr>
          <p:cNvPr id="4" name="Connector recte 3"/>
          <p:cNvCxnSpPr/>
          <p:nvPr/>
        </p:nvCxnSpPr>
        <p:spPr>
          <a:xfrm>
            <a:off x="885825" y="1504751"/>
            <a:ext cx="6560880" cy="0"/>
          </a:xfrm>
          <a:prstGeom prst="line">
            <a:avLst/>
          </a:prstGeom>
          <a:ln>
            <a:solidFill>
              <a:srgbClr val="E7233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Gràfic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834928"/>
              </p:ext>
            </p:extLst>
          </p:nvPr>
        </p:nvGraphicFramePr>
        <p:xfrm>
          <a:off x="885825" y="1680414"/>
          <a:ext cx="6791326" cy="462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85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014" y="761300"/>
            <a:ext cx="6668691" cy="743451"/>
          </a:xfrm>
        </p:spPr>
        <p:txBody>
          <a:bodyPr>
            <a:normAutofit/>
          </a:bodyPr>
          <a:lstStyle/>
          <a:p>
            <a:pPr algn="l"/>
            <a:r>
              <a:rPr lang="ca-ES" sz="2000">
                <a:latin typeface="Arial" pitchFamily="34" charset="0"/>
                <a:cs typeface="Arial" pitchFamily="34" charset="0"/>
              </a:rPr>
              <a:t>Pagament a proveïdors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0526" y="66819"/>
            <a:ext cx="4014216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800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800" dirty="0" smtClean="0">
                <a:latin typeface="Arial" pitchFamily="34" charset="0"/>
                <a:cs typeface="Arial" pitchFamily="34" charset="0"/>
              </a:rPr>
              <a:t>2021</a:t>
            </a:r>
            <a:endParaRPr lang="ca-ES" sz="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77130" y="6016752"/>
            <a:ext cx="93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7</a:t>
            </a:r>
          </a:p>
        </p:txBody>
      </p:sp>
      <p:cxnSp>
        <p:nvCxnSpPr>
          <p:cNvPr id="4" name="Connector recte 3"/>
          <p:cNvCxnSpPr/>
          <p:nvPr/>
        </p:nvCxnSpPr>
        <p:spPr>
          <a:xfrm>
            <a:off x="885825" y="1504751"/>
            <a:ext cx="6560880" cy="0"/>
          </a:xfrm>
          <a:prstGeom prst="line">
            <a:avLst/>
          </a:prstGeom>
          <a:ln>
            <a:solidFill>
              <a:srgbClr val="E7233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Tau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3552"/>
              </p:ext>
            </p:extLst>
          </p:nvPr>
        </p:nvGraphicFramePr>
        <p:xfrm>
          <a:off x="560537" y="1790223"/>
          <a:ext cx="7931224" cy="3960437"/>
        </p:xfrm>
        <a:graphic>
          <a:graphicData uri="http://schemas.openxmlformats.org/drawingml/2006/table">
            <a:tbl>
              <a:tblPr/>
              <a:tblGrid>
                <a:gridCol w="182037"/>
                <a:gridCol w="2346247"/>
                <a:gridCol w="677580"/>
                <a:gridCol w="758484"/>
                <a:gridCol w="839390"/>
                <a:gridCol w="811579"/>
                <a:gridCol w="758484"/>
                <a:gridCol w="677580"/>
                <a:gridCol w="879843"/>
              </a:tblGrid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970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PERÍODES DE PAGAMENT </a:t>
                      </a:r>
                      <a:r>
                        <a:rPr lang="pt-B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AJUNTAMENT 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BARCELONA </a:t>
                      </a: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RESUM ANUAL</a:t>
                      </a: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a-ES" sz="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Àmbit llei 15/2010 de mesures de lluita contra la morositat </a:t>
                      </a:r>
                      <a:r>
                        <a:rPr lang="ca-ES" sz="8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d’operacions </a:t>
                      </a:r>
                      <a:r>
                        <a:rPr lang="ca-ES" sz="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comercials</a:t>
                      </a: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a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INDICADORS MENSUALS TERMINIS DE  PAGAMENT : </a:t>
                      </a:r>
                      <a:r>
                        <a:rPr lang="ca-E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MESURA DE GOVERN 30.09.2011 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182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Períodes de pagament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Dies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Dies del </a:t>
                      </a:r>
                      <a:endParaRPr lang="pt-BR" sz="800" b="1" i="0" u="none" strike="noStrike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pt-BR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període </a:t>
                      </a:r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pagament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Nombre de document d'obligació de pagament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</a:t>
                      </a:r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Obligacions </a:t>
                      </a:r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pagament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 pagat</a:t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(en milers d'euros)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Import pagat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Promig  pagament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Fins a 30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27.105  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88,2%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555.857.255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90,5%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Entre 31  i 40 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1.858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31.198.449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Promig ponderat per import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Entre 41 i 50 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695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12.297.825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Entre 51 i 60 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496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5.897.586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Entre 61 i 70 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3.436.891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Més de 70 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392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5.430.242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0,9%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30.747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614.118.248</a:t>
                      </a:r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45"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a-E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a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162300" y="4105276"/>
            <a:ext cx="571500" cy="2762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95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014" y="761300"/>
            <a:ext cx="7104453" cy="743451"/>
          </a:xfrm>
        </p:spPr>
        <p:txBody>
          <a:bodyPr>
            <a:normAutofit fontScale="90000"/>
          </a:bodyPr>
          <a:lstStyle/>
          <a:p>
            <a:pPr algn="l"/>
            <a:r>
              <a:rPr lang="ca-ES" sz="2000" b="1">
                <a:latin typeface="Arial" pitchFamily="34" charset="0"/>
                <a:cs typeface="Arial" pitchFamily="34" charset="0"/>
              </a:rPr>
              <a:t>Evolució de l’execució del pressupost de despesa </a:t>
            </a:r>
            <a:r>
              <a:rPr lang="ca-ES" sz="2000" b="1" smtClean="0">
                <a:latin typeface="Arial" pitchFamily="34" charset="0"/>
                <a:cs typeface="Arial" pitchFamily="34" charset="0"/>
              </a:rPr>
              <a:t>2011-2021</a:t>
            </a:r>
            <a:r>
              <a:rPr lang="ca-ES" sz="2000" b="1">
                <a:latin typeface="Arial" pitchFamily="34" charset="0"/>
                <a:cs typeface="Arial" pitchFamily="34" charset="0"/>
              </a:rPr>
              <a:t/>
            </a:r>
            <a:br>
              <a:rPr lang="ca-ES" sz="2000" b="1">
                <a:latin typeface="Arial" pitchFamily="34" charset="0"/>
                <a:cs typeface="Arial" pitchFamily="34" charset="0"/>
              </a:rPr>
            </a:br>
            <a:r>
              <a:rPr lang="es-ES_tradnl" sz="2000" b="1" err="1">
                <a:latin typeface="Arial" pitchFamily="34" charset="0"/>
                <a:cs typeface="Arial" pitchFamily="34" charset="0"/>
              </a:rPr>
              <a:t>Capítols</a:t>
            </a:r>
            <a:r>
              <a:rPr lang="es-ES_tradnl" sz="2000" b="1">
                <a:latin typeface="Arial" pitchFamily="34" charset="0"/>
                <a:cs typeface="Arial" pitchFamily="34" charset="0"/>
              </a:rPr>
              <a:t> 2 i 4</a:t>
            </a:r>
            <a:endParaRPr lang="ca-E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0526" y="66819"/>
            <a:ext cx="4014216" cy="33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800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800" dirty="0" smtClean="0">
                <a:latin typeface="Arial" pitchFamily="34" charset="0"/>
                <a:cs typeface="Arial" pitchFamily="34" charset="0"/>
              </a:rPr>
              <a:t>2021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77130" y="6016752"/>
            <a:ext cx="93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8</a:t>
            </a:r>
          </a:p>
        </p:txBody>
      </p:sp>
      <p:cxnSp>
        <p:nvCxnSpPr>
          <p:cNvPr id="4" name="Connector recte 3"/>
          <p:cNvCxnSpPr/>
          <p:nvPr/>
        </p:nvCxnSpPr>
        <p:spPr>
          <a:xfrm>
            <a:off x="885825" y="1504751"/>
            <a:ext cx="6560880" cy="0"/>
          </a:xfrm>
          <a:prstGeom prst="line">
            <a:avLst/>
          </a:prstGeom>
          <a:ln>
            <a:solidFill>
              <a:srgbClr val="E7233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Gràfic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730967"/>
              </p:ext>
            </p:extLst>
          </p:nvPr>
        </p:nvGraphicFramePr>
        <p:xfrm>
          <a:off x="399637" y="1504751"/>
          <a:ext cx="8096249" cy="503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25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40847" b="7596"/>
          <a:stretch/>
        </p:blipFill>
        <p:spPr>
          <a:xfrm>
            <a:off x="4902745" y="853758"/>
            <a:ext cx="3991873" cy="58333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014" y="761300"/>
            <a:ext cx="6909719" cy="743451"/>
          </a:xfrm>
        </p:spPr>
        <p:txBody>
          <a:bodyPr>
            <a:noAutofit/>
          </a:bodyPr>
          <a:lstStyle/>
          <a:p>
            <a:pPr algn="l"/>
            <a:r>
              <a:rPr lang="ca-ES" sz="1800" b="1">
                <a:latin typeface="Arial" pitchFamily="34" charset="0"/>
                <a:cs typeface="Arial" pitchFamily="34" charset="0"/>
              </a:rPr>
              <a:t>Evolució de l’execució del pressupost de despesa </a:t>
            </a:r>
            <a:r>
              <a:rPr lang="ca-ES" sz="1800" b="1" smtClean="0">
                <a:latin typeface="Arial" pitchFamily="34" charset="0"/>
                <a:cs typeface="Arial" pitchFamily="34" charset="0"/>
              </a:rPr>
              <a:t>2011-2021</a:t>
            </a:r>
            <a:r>
              <a:rPr lang="ca-ES" sz="1800" b="1">
                <a:latin typeface="Arial" pitchFamily="34" charset="0"/>
                <a:cs typeface="Arial" pitchFamily="34" charset="0"/>
              </a:rPr>
              <a:t/>
            </a:r>
            <a:br>
              <a:rPr lang="ca-ES" sz="1800" b="1">
                <a:latin typeface="Arial" pitchFamily="34" charset="0"/>
                <a:cs typeface="Arial" pitchFamily="34" charset="0"/>
              </a:rPr>
            </a:br>
            <a:r>
              <a:rPr lang="es-ES_tradnl" sz="1800" b="1" err="1">
                <a:latin typeface="Arial" pitchFamily="34" charset="0"/>
                <a:cs typeface="Arial" pitchFamily="34" charset="0"/>
              </a:rPr>
              <a:t>Capítols</a:t>
            </a:r>
            <a:r>
              <a:rPr lang="es-ES_tradnl" sz="1800" b="1">
                <a:latin typeface="Arial" pitchFamily="34" charset="0"/>
                <a:cs typeface="Arial" pitchFamily="34" charset="0"/>
              </a:rPr>
              <a:t> 6 i 7</a:t>
            </a:r>
            <a:endParaRPr lang="ca-ES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0526" y="66819"/>
            <a:ext cx="4014216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800" dirty="0">
                <a:latin typeface="Arial" pitchFamily="34" charset="0"/>
                <a:cs typeface="Arial" pitchFamily="34" charset="0"/>
              </a:rPr>
              <a:t>Liquidació Pressupost </a:t>
            </a:r>
            <a:r>
              <a:rPr lang="ca-ES" sz="800" dirty="0" smtClean="0">
                <a:latin typeface="Arial" pitchFamily="34" charset="0"/>
                <a:cs typeface="Arial" pitchFamily="34" charset="0"/>
              </a:rPr>
              <a:t>2021</a:t>
            </a:r>
            <a:endParaRPr lang="ca-ES" sz="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77130" y="6016752"/>
            <a:ext cx="936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9</a:t>
            </a:r>
          </a:p>
        </p:txBody>
      </p:sp>
      <p:cxnSp>
        <p:nvCxnSpPr>
          <p:cNvPr id="4" name="Connector recte 3"/>
          <p:cNvCxnSpPr/>
          <p:nvPr/>
        </p:nvCxnSpPr>
        <p:spPr>
          <a:xfrm>
            <a:off x="885825" y="1504751"/>
            <a:ext cx="6560880" cy="0"/>
          </a:xfrm>
          <a:prstGeom prst="line">
            <a:avLst/>
          </a:prstGeom>
          <a:ln>
            <a:solidFill>
              <a:srgbClr val="E7233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Gràfic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997610"/>
              </p:ext>
            </p:extLst>
          </p:nvPr>
        </p:nvGraphicFramePr>
        <p:xfrm>
          <a:off x="630183" y="1544764"/>
          <a:ext cx="7604126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06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</TotalTime>
  <Words>380</Words>
  <Application>Microsoft Office PowerPoint</Application>
  <PresentationFormat>Personalització</PresentationFormat>
  <Paragraphs>161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2" baseType="lpstr">
      <vt:lpstr>Tema de Office</vt:lpstr>
      <vt:lpstr>Hoja de cálculo</vt:lpstr>
      <vt:lpstr>Liquidació pressupost 2021</vt:lpstr>
      <vt:lpstr>Índex</vt:lpstr>
      <vt:lpstr>Objectius econòmic – financers i resultats 2021</vt:lpstr>
      <vt:lpstr>Capacitat / Necessitat de finançament</vt:lpstr>
      <vt:lpstr>Evolució Estalvi brut (SEC)</vt:lpstr>
      <vt:lpstr>Evolució endeutament</vt:lpstr>
      <vt:lpstr>Pagament a proveïdors</vt:lpstr>
      <vt:lpstr>Evolució de l’execució del pressupost de despesa 2011-2021 Capítols 2 i 4</vt:lpstr>
      <vt:lpstr>Evolució de l’execució del pressupost de despesa 2011-2021 Capítols 6 i 7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 principal d’estiu 2017</dc:title>
  <dc:creator>Usuario de Microsoft Office</dc:creator>
  <cp:lastModifiedBy>Ajuntament de Barcelona</cp:lastModifiedBy>
  <cp:revision>255</cp:revision>
  <cp:lastPrinted>2022-02-21T15:55:37Z</cp:lastPrinted>
  <dcterms:created xsi:type="dcterms:W3CDTF">2017-10-10T07:51:20Z</dcterms:created>
  <dcterms:modified xsi:type="dcterms:W3CDTF">2022-02-23T12:18:36Z</dcterms:modified>
</cp:coreProperties>
</file>