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614" r:id="rId2"/>
    <p:sldId id="987" r:id="rId3"/>
    <p:sldId id="1010" r:id="rId4"/>
    <p:sldId id="1016" r:id="rId5"/>
    <p:sldId id="1032" r:id="rId6"/>
    <p:sldId id="1036" r:id="rId7"/>
  </p:sldIdLst>
  <p:sldSz cx="8891588" cy="6696075"/>
  <p:notesSz cx="6797675" cy="9926638"/>
  <p:defaultTextStyle>
    <a:defPPr>
      <a:defRPr lang="es-ES"/>
    </a:defPPr>
    <a:lvl1pPr marL="0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1pPr>
    <a:lvl2pPr marL="374081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2pPr>
    <a:lvl3pPr marL="748162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3pPr>
    <a:lvl4pPr marL="1122243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4pPr>
    <a:lvl5pPr marL="1496324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5pPr>
    <a:lvl6pPr marL="1870405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6pPr>
    <a:lvl7pPr marL="2244486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7pPr>
    <a:lvl8pPr marL="2618567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8pPr>
    <a:lvl9pPr marL="2992648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 per defecte" id="{98A98E7F-F8A7-4BE3-9FE9-F7E389455795}">
          <p14:sldIdLst>
            <p14:sldId id="614"/>
            <p14:sldId id="987"/>
            <p14:sldId id="1010"/>
            <p14:sldId id="1016"/>
            <p14:sldId id="1032"/>
            <p14:sldId id="1036"/>
          </p14:sldIdLst>
        </p14:section>
        <p14:section name="Sección sin título" id="{958757F7-F16B-4582-99D6-674B39A627B3}">
          <p14:sldIdLst/>
        </p14:section>
        <p14:section name="Secció sense títol" id="{B81F1920-9E68-49C8-B7FD-65D692E862B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09" userDrawn="1">
          <p15:clr>
            <a:srgbClr val="A4A3A4"/>
          </p15:clr>
        </p15:guide>
        <p15:guide id="3" pos="5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723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 mitjà 3 - èmfasi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 mitjà 4 - èmfasi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Estil mitjà 1 - èmfasi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 mitjà 1 - èmfasi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Estil clar 3 - èmfasi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 cla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 clar 3 - èmfasi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 mitjà 4 - èmfasi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08" autoAdjust="0"/>
    <p:restoredTop sz="86330" autoAdjust="0"/>
  </p:normalViewPr>
  <p:slideViewPr>
    <p:cSldViewPr snapToGrid="0" snapToObjects="1">
      <p:cViewPr varScale="1">
        <p:scale>
          <a:sx n="64" d="100"/>
          <a:sy n="64" d="100"/>
        </p:scale>
        <p:origin x="1200" y="36"/>
      </p:cViewPr>
      <p:guideLst>
        <p:guide orient="horz" pos="2109"/>
        <p:guide pos="5159"/>
      </p:guideLst>
    </p:cSldViewPr>
  </p:slideViewPr>
  <p:outlineViewPr>
    <p:cViewPr>
      <p:scale>
        <a:sx n="33" d="100"/>
        <a:sy n="33" d="100"/>
      </p:scale>
      <p:origin x="246" y="20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ca-ES" sz="2000" b="1" i="0" u="none" strike="noStrike" kern="1200" spc="0" baseline="0" noProof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ca-ES" sz="2000" b="1" noProof="0" dirty="0">
                <a:solidFill>
                  <a:srgbClr val="0070C0"/>
                </a:solidFill>
              </a:rPr>
              <a:t>Persones ferides lleus segons tipus</a:t>
            </a:r>
            <a:r>
              <a:rPr lang="ca-ES" sz="2000" b="1" baseline="0" noProof="0" dirty="0">
                <a:solidFill>
                  <a:srgbClr val="0070C0"/>
                </a:solidFill>
              </a:rPr>
              <a:t> de vehicle i rol </a:t>
            </a:r>
            <a:endParaRPr lang="ca-ES" sz="2000" b="1" noProof="0" dirty="0">
              <a:solidFill>
                <a:srgbClr val="0070C0"/>
              </a:solidFill>
            </a:endParaRPr>
          </a:p>
        </c:rich>
      </c:tx>
      <c:layout>
        <c:manualLayout>
          <c:xMode val="edge"/>
          <c:yMode val="edge"/>
          <c:x val="0.23240352429451669"/>
          <c:y val="1.26782884310618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ca-ES" sz="2000" b="1" i="0" u="none" strike="noStrike" kern="1200" spc="0" baseline="0" noProof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Conductora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Turisme</c:v>
                </c:pt>
                <c:pt idx="1">
                  <c:v>Motocicleta</c:v>
                </c:pt>
                <c:pt idx="2">
                  <c:v>Ciclomotor</c:v>
                </c:pt>
                <c:pt idx="3">
                  <c:v>Bicicleta</c:v>
                </c:pt>
                <c:pt idx="4">
                  <c:v>VMp amb motor</c:v>
                </c:pt>
                <c:pt idx="5">
                  <c:v>Autobus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27</c:v>
                </c:pt>
                <c:pt idx="1">
                  <c:v>67</c:v>
                </c:pt>
                <c:pt idx="2">
                  <c:v>16</c:v>
                </c:pt>
                <c:pt idx="3">
                  <c:v>10</c:v>
                </c:pt>
                <c:pt idx="4">
                  <c:v>14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C8-4F11-BDBD-4ACE5BE6190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Conductor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Turisme</c:v>
                </c:pt>
                <c:pt idx="1">
                  <c:v>Motocicleta</c:v>
                </c:pt>
                <c:pt idx="2">
                  <c:v>Ciclomotor</c:v>
                </c:pt>
                <c:pt idx="3">
                  <c:v>Bicicleta</c:v>
                </c:pt>
                <c:pt idx="4">
                  <c:v>VMp amb motor</c:v>
                </c:pt>
                <c:pt idx="5">
                  <c:v>Autobus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57</c:v>
                </c:pt>
                <c:pt idx="1">
                  <c:v>274</c:v>
                </c:pt>
                <c:pt idx="2">
                  <c:v>33</c:v>
                </c:pt>
                <c:pt idx="3">
                  <c:v>37</c:v>
                </c:pt>
                <c:pt idx="4">
                  <c:v>17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C8-4F11-BDBD-4ACE5BE6190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Passatgera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Turisme</c:v>
                </c:pt>
                <c:pt idx="1">
                  <c:v>Motocicleta</c:v>
                </c:pt>
                <c:pt idx="2">
                  <c:v>Ciclomotor</c:v>
                </c:pt>
                <c:pt idx="3">
                  <c:v>Bicicleta</c:v>
                </c:pt>
                <c:pt idx="4">
                  <c:v>VMp amb motor</c:v>
                </c:pt>
                <c:pt idx="5">
                  <c:v>Autobus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29</c:v>
                </c:pt>
                <c:pt idx="1">
                  <c:v>26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C8-4F11-BDBD-4ACE5BE6190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Passatger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Turisme</c:v>
                </c:pt>
                <c:pt idx="1">
                  <c:v>Motocicleta</c:v>
                </c:pt>
                <c:pt idx="2">
                  <c:v>Ciclomotor</c:v>
                </c:pt>
                <c:pt idx="3">
                  <c:v>Bicicleta</c:v>
                </c:pt>
                <c:pt idx="4">
                  <c:v>VMp amb motor</c:v>
                </c:pt>
                <c:pt idx="5">
                  <c:v>Autobus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6"/>
                <c:pt idx="0">
                  <c:v>18</c:v>
                </c:pt>
                <c:pt idx="1">
                  <c:v>9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C8-4F11-BDBD-4ACE5BE619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099200"/>
        <c:axId val="142100736"/>
      </c:barChart>
      <c:catAx>
        <c:axId val="14209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2100736"/>
        <c:crosses val="autoZero"/>
        <c:auto val="1"/>
        <c:lblAlgn val="ctr"/>
        <c:lblOffset val="100"/>
        <c:noMultiLvlLbl val="0"/>
      </c:catAx>
      <c:valAx>
        <c:axId val="1421007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2099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Persones conductores de turismes implicades en sinistres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67,76%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0A1-45FB-8B6C-1FB22D20E153}"/>
                </c:ext>
              </c:extLst>
            </c:dLbl>
            <c:dLbl>
              <c:idx val="1"/>
              <c:layout>
                <c:manualLayout>
                  <c:x val="0.11635124916796317"/>
                  <c:y val="4.534594384564353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32,23%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0A1-45FB-8B6C-1FB22D20E1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Full1!$A$2:$A$3</c:f>
              <c:strCache>
                <c:ptCount val="2"/>
                <c:pt idx="0">
                  <c:v>Responsables</c:v>
                </c:pt>
                <c:pt idx="1">
                  <c:v>No responsables</c:v>
                </c:pt>
              </c:strCache>
            </c:strRef>
          </c:cat>
          <c:val>
            <c:numRef>
              <c:f>Full1!$B$2:$B$3</c:f>
              <c:numCache>
                <c:formatCode>General</c:formatCode>
                <c:ptCount val="2"/>
                <c:pt idx="0">
                  <c:v>67.760000000000005</c:v>
                </c:pt>
                <c:pt idx="1">
                  <c:v>32.340000000000003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A1-45FB-8B6C-1FB22D20E15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Persones conductores de turismes implicades en sinistres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68,40%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392-4E83-96A1-93FC53B52A58}"/>
                </c:ext>
              </c:extLst>
            </c:dLbl>
            <c:dLbl>
              <c:idx val="1"/>
              <c:layout>
                <c:manualLayout>
                  <c:x val="0.12593196296313991"/>
                  <c:y val="3.946354166303340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31,59%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392-4E83-96A1-93FC53B52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Full1!$A$2:$A$3</c:f>
              <c:strCache>
                <c:ptCount val="2"/>
                <c:pt idx="0">
                  <c:v>Responsables</c:v>
                </c:pt>
                <c:pt idx="1">
                  <c:v>No responsables</c:v>
                </c:pt>
              </c:strCache>
            </c:strRef>
          </c:cat>
          <c:val>
            <c:numRef>
              <c:f>Full1!$B$2:$B$3</c:f>
              <c:numCache>
                <c:formatCode>General</c:formatCode>
                <c:ptCount val="2"/>
                <c:pt idx="0">
                  <c:v>68.400000000000006</c:v>
                </c:pt>
                <c:pt idx="1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92-4E83-96A1-93FC53B52A5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Persones conductores de turismes implicades en sinistres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208548472635638"/>
                  <c:y val="3.809731756879777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29,57%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EBB-49D8-A10F-0576DB23E88E}"/>
                </c:ext>
              </c:extLst>
            </c:dLbl>
            <c:dLbl>
              <c:idx val="1"/>
              <c:layout>
                <c:manualLayout>
                  <c:x val="0.12593196296313994"/>
                  <c:y val="-0.14513018019369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70,42%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EBB-49D8-A10F-0576DB23E88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Full1!$A$2:$A$3</c:f>
              <c:strCache>
                <c:ptCount val="2"/>
                <c:pt idx="0">
                  <c:v>Responsables</c:v>
                </c:pt>
                <c:pt idx="1">
                  <c:v>No responsables</c:v>
                </c:pt>
              </c:strCache>
            </c:strRef>
          </c:cat>
          <c:val>
            <c:numRef>
              <c:f>Full1!$B$2:$B$3</c:f>
              <c:numCache>
                <c:formatCode>General</c:formatCode>
                <c:ptCount val="2"/>
                <c:pt idx="0">
                  <c:v>29.57</c:v>
                </c:pt>
                <c:pt idx="1">
                  <c:v>70.42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BB-49D8-A10F-0576DB23E8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Persones conductores de turismes implicades en sinistres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256500197274766"/>
                  <c:y val="3.682840685783805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41,03%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EBA-4927-8EDC-2D903F7047C8}"/>
                </c:ext>
              </c:extLst>
            </c:dLbl>
            <c:dLbl>
              <c:idx val="1"/>
              <c:layout>
                <c:manualLayout>
                  <c:x val="0.11954473661115397"/>
                  <c:y val="-9.785645473741780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58,96%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EBA-4927-8EDC-2D903F7047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Full1!$A$2:$A$3</c:f>
              <c:strCache>
                <c:ptCount val="2"/>
                <c:pt idx="0">
                  <c:v>Responsables</c:v>
                </c:pt>
                <c:pt idx="1">
                  <c:v>No responsables</c:v>
                </c:pt>
              </c:strCache>
            </c:strRef>
          </c:cat>
          <c:val>
            <c:numRef>
              <c:f>Full1!$B$2:$B$3</c:f>
              <c:numCache>
                <c:formatCode>General</c:formatCode>
                <c:ptCount val="2"/>
                <c:pt idx="0">
                  <c:v>41.03</c:v>
                </c:pt>
                <c:pt idx="1">
                  <c:v>58.96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BA-4927-8EDC-2D903F7047C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Persones conductores de turismes implicades en sinistres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454305304893244"/>
                  <c:y val="4.46647501627121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5A-4B2A-B480-B24B0BDA36C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Full1!$A$2:$A$3</c:f>
              <c:strCache>
                <c:ptCount val="2"/>
                <c:pt idx="0">
                  <c:v>Responsables</c:v>
                </c:pt>
                <c:pt idx="1">
                  <c:v>No responsables</c:v>
                </c:pt>
              </c:strCache>
            </c:strRef>
          </c:cat>
          <c:val>
            <c:numRef>
              <c:f>Full1!$B$2:$B$3</c:f>
              <c:numCache>
                <c:formatCode>General</c:formatCode>
                <c:ptCount val="2"/>
                <c:pt idx="0">
                  <c:v>33.33</c:v>
                </c:pt>
                <c:pt idx="1">
                  <c:v>66.66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42-4012-8BB8-6B8F3ACA64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Columna1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0.13218465521676712"/>
                  <c:y val="4.25269948720380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DD-4653-A4DD-7F80FB3196C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Full1!$A$2:$A$3</c:f>
              <c:strCache>
                <c:ptCount val="2"/>
                <c:pt idx="0">
                  <c:v>Responsables</c:v>
                </c:pt>
                <c:pt idx="1">
                  <c:v>No responsables</c:v>
                </c:pt>
              </c:strCache>
            </c:strRef>
          </c:cat>
          <c:val>
            <c:numRef>
              <c:f>Full1!$B$2:$B$3</c:f>
              <c:numCache>
                <c:formatCode>General</c:formatCode>
                <c:ptCount val="2"/>
                <c:pt idx="0">
                  <c:v>66.66</c:v>
                </c:pt>
                <c:pt idx="1">
                  <c:v>33.33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D-4653-A4DD-7F80FB3196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Persones conductores de turismes implicades en sinistres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3628155799035736E-2"/>
                  <c:y val="7.95214274303755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D5-4E6D-B695-9E59F3E25B0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Full1!$A$2:$A$3</c:f>
              <c:strCache>
                <c:ptCount val="2"/>
                <c:pt idx="0">
                  <c:v>Responsables</c:v>
                </c:pt>
                <c:pt idx="1">
                  <c:v>No responsables</c:v>
                </c:pt>
              </c:strCache>
            </c:strRef>
          </c:cat>
          <c:val>
            <c:numRef>
              <c:f>Full1!$B$2:$B$3</c:f>
              <c:numCache>
                <c:formatCode>General</c:formatCode>
                <c:ptCount val="2"/>
                <c:pt idx="0">
                  <c:v>18.75</c:v>
                </c:pt>
                <c:pt idx="1">
                  <c:v>81.239999999999995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5-4E6D-B695-9E59F3E25B0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Columna1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0.12579742886478115"/>
                  <c:y val="1.59489310525959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B1-4C6D-A78A-F2F57199301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Full1!$A$2:$A$3</c:f>
              <c:strCache>
                <c:ptCount val="2"/>
                <c:pt idx="0">
                  <c:v>Responsables</c:v>
                </c:pt>
                <c:pt idx="1">
                  <c:v>No responsables</c:v>
                </c:pt>
              </c:strCache>
            </c:strRef>
          </c:cat>
          <c:val>
            <c:numRef>
              <c:f>Full1!$B$2:$B$3</c:f>
              <c:numCache>
                <c:formatCode>General</c:formatCode>
                <c:ptCount val="2"/>
                <c:pt idx="0">
                  <c:v>56.52</c:v>
                </c:pt>
                <c:pt idx="1">
                  <c:v>43.47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B1-4C6D-A78A-F2F5719930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023" tIns="46011" rIns="92023" bIns="46011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2023" tIns="46011" rIns="92023" bIns="46011" rtlCol="0"/>
          <a:lstStyle>
            <a:lvl1pPr algn="r">
              <a:defRPr sz="1200"/>
            </a:lvl1pPr>
          </a:lstStyle>
          <a:p>
            <a:fld id="{CC5083D3-96B3-4931-B822-FDFE5A684B14}" type="datetimeFigureOut">
              <a:rPr lang="ca-ES" smtClean="0"/>
              <a:pPr/>
              <a:t>9/12/2020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2023" tIns="46011" rIns="92023" bIns="46011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2023" tIns="46011" rIns="92023" bIns="46011" rtlCol="0" anchor="b"/>
          <a:lstStyle>
            <a:lvl1pPr algn="r">
              <a:defRPr sz="1200"/>
            </a:lvl1pPr>
          </a:lstStyle>
          <a:p>
            <a:fld id="{4EAB727F-8CDC-4FE9-8B8F-B0C22AB7414C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79030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023" tIns="46011" rIns="92023" bIns="46011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2023" tIns="46011" rIns="92023" bIns="46011" rtlCol="0"/>
          <a:lstStyle>
            <a:lvl1pPr algn="r">
              <a:defRPr sz="1200"/>
            </a:lvl1pPr>
          </a:lstStyle>
          <a:p>
            <a:fld id="{2CFCAC72-226F-4646-BFBF-F369C47A4FB3}" type="datetimeFigureOut">
              <a:rPr lang="es-ES" smtClean="0"/>
              <a:pPr/>
              <a:t>09/12/2020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3" tIns="46011" rIns="92023" bIns="46011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23" tIns="46011" rIns="92023" bIns="460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2023" tIns="46011" rIns="92023" bIns="46011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2023" tIns="46011" rIns="92023" bIns="46011" rtlCol="0" anchor="b"/>
          <a:lstStyle>
            <a:lvl1pPr algn="r">
              <a:defRPr sz="1200"/>
            </a:lvl1pPr>
          </a:lstStyle>
          <a:p>
            <a:fld id="{137C84DC-6A42-4F4A-B605-A0EC788113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68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869" y="1095863"/>
            <a:ext cx="7557850" cy="2331226"/>
          </a:xfrm>
        </p:spPr>
        <p:txBody>
          <a:bodyPr anchor="b"/>
          <a:lstStyle>
            <a:lvl1pPr algn="ctr">
              <a:defRPr sz="5834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449" y="3516990"/>
            <a:ext cx="6668691" cy="1616668"/>
          </a:xfrm>
        </p:spPr>
        <p:txBody>
          <a:bodyPr/>
          <a:lstStyle>
            <a:lvl1pPr marL="0" indent="0" algn="ctr">
              <a:buNone/>
              <a:defRPr sz="2334"/>
            </a:lvl1pPr>
            <a:lvl2pPr marL="444581" indent="0" algn="ctr">
              <a:buNone/>
              <a:defRPr sz="1945"/>
            </a:lvl2pPr>
            <a:lvl3pPr marL="889163" indent="0" algn="ctr">
              <a:buNone/>
              <a:defRPr sz="1750"/>
            </a:lvl3pPr>
            <a:lvl4pPr marL="1333744" indent="0" algn="ctr">
              <a:buNone/>
              <a:defRPr sz="1556"/>
            </a:lvl4pPr>
            <a:lvl5pPr marL="1778325" indent="0" algn="ctr">
              <a:buNone/>
              <a:defRPr sz="1556"/>
            </a:lvl5pPr>
            <a:lvl6pPr marL="2222906" indent="0" algn="ctr">
              <a:buNone/>
              <a:defRPr sz="1556"/>
            </a:lvl6pPr>
            <a:lvl7pPr marL="2667488" indent="0" algn="ctr">
              <a:buNone/>
              <a:defRPr sz="1556"/>
            </a:lvl7pPr>
            <a:lvl8pPr marL="3112069" indent="0" algn="ctr">
              <a:buNone/>
              <a:defRPr sz="1556"/>
            </a:lvl8pPr>
            <a:lvl9pPr marL="3556650" indent="0" algn="ctr">
              <a:buNone/>
              <a:defRPr sz="1556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1A12-8BA9-4EF3-8812-EDD9D418FD22}" type="datetime1">
              <a:rPr lang="es-ES" smtClean="0"/>
              <a:t>09/12/2020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47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C740-BA68-4182-AED5-25164AEAF24E}" type="datetime1">
              <a:rPr lang="es-ES" smtClean="0"/>
              <a:t>09/12/2020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43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3043" y="356504"/>
            <a:ext cx="1917249" cy="5674614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297" y="356504"/>
            <a:ext cx="5640601" cy="5674614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01F2-3E7F-4133-90A1-3CB7DE18D469}" type="datetime1">
              <a:rPr lang="es-ES" smtClean="0"/>
              <a:t>09/12/2020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9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2FD-A81E-4E93-9826-EAE984B123F9}" type="datetime1">
              <a:rPr lang="es-ES" smtClean="0"/>
              <a:t>09/12/2020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40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6" y="1669371"/>
            <a:ext cx="7668995" cy="2785381"/>
          </a:xfrm>
        </p:spPr>
        <p:txBody>
          <a:bodyPr anchor="b"/>
          <a:lstStyle>
            <a:lvl1pPr>
              <a:defRPr sz="5834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66" y="4481102"/>
            <a:ext cx="7668995" cy="1464766"/>
          </a:xfrm>
        </p:spPr>
        <p:txBody>
          <a:bodyPr/>
          <a:lstStyle>
            <a:lvl1pPr marL="0" indent="0">
              <a:buNone/>
              <a:defRPr sz="2334">
                <a:solidFill>
                  <a:schemeClr val="tx1"/>
                </a:solidFill>
              </a:defRPr>
            </a:lvl1pPr>
            <a:lvl2pPr marL="444581" indent="0">
              <a:buNone/>
              <a:defRPr sz="1945">
                <a:solidFill>
                  <a:schemeClr val="tx1">
                    <a:tint val="75000"/>
                  </a:schemeClr>
                </a:solidFill>
              </a:defRPr>
            </a:lvl2pPr>
            <a:lvl3pPr marL="889163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3pPr>
            <a:lvl4pPr marL="133374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177832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222906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2667488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11206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355665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3EC1-E77F-4918-A1D0-F24711DA356E}" type="datetime1">
              <a:rPr lang="es-ES" smtClean="0"/>
              <a:t>09/12/2020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1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297" y="1782520"/>
            <a:ext cx="3778925" cy="424859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1366" y="1782520"/>
            <a:ext cx="3778925" cy="424859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EA64-EDC9-4C7D-B5D2-FF1ED08E92DC}" type="datetime1">
              <a:rPr lang="es-ES" smtClean="0"/>
              <a:t>09/12/2020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41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356505"/>
            <a:ext cx="7668995" cy="129426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456" y="1641469"/>
            <a:ext cx="3761558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456" y="2445927"/>
            <a:ext cx="3761558" cy="359759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1367" y="1641469"/>
            <a:ext cx="3780083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1367" y="2445927"/>
            <a:ext cx="3780083" cy="359759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211A-21A6-42BD-9033-58C703335989}" type="datetime1">
              <a:rPr lang="es-ES" smtClean="0"/>
              <a:t>09/12/2020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1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D058-2E8C-4320-99B3-C8F75BDF424F}" type="datetime1">
              <a:rPr lang="es-ES" smtClean="0"/>
              <a:t>09/12/2020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44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3F5A-2615-4784-8890-404AC74B6B81}" type="datetime1">
              <a:rPr lang="es-ES" smtClean="0"/>
              <a:t>09/12/2020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0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446405"/>
            <a:ext cx="2867769" cy="1562418"/>
          </a:xfrm>
        </p:spPr>
        <p:txBody>
          <a:bodyPr anchor="b"/>
          <a:lstStyle>
            <a:lvl1pPr>
              <a:defRPr sz="3112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083" y="964112"/>
            <a:ext cx="4501366" cy="4758553"/>
          </a:xfrm>
        </p:spPr>
        <p:txBody>
          <a:bodyPr/>
          <a:lstStyle>
            <a:lvl1pPr>
              <a:defRPr sz="3112"/>
            </a:lvl1pPr>
            <a:lvl2pPr>
              <a:defRPr sz="2723"/>
            </a:lvl2pPr>
            <a:lvl3pPr>
              <a:defRPr sz="2334"/>
            </a:lvl3pPr>
            <a:lvl4pPr>
              <a:defRPr sz="1945"/>
            </a:lvl4pPr>
            <a:lvl5pPr>
              <a:defRPr sz="1945"/>
            </a:lvl5pPr>
            <a:lvl6pPr>
              <a:defRPr sz="1945"/>
            </a:lvl6pPr>
            <a:lvl7pPr>
              <a:defRPr sz="1945"/>
            </a:lvl7pPr>
            <a:lvl8pPr>
              <a:defRPr sz="1945"/>
            </a:lvl8pPr>
            <a:lvl9pPr>
              <a:defRPr sz="1945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455" y="2008823"/>
            <a:ext cx="2867769" cy="3721592"/>
          </a:xfrm>
        </p:spPr>
        <p:txBody>
          <a:bodyPr/>
          <a:lstStyle>
            <a:lvl1pPr marL="0" indent="0">
              <a:buNone/>
              <a:defRPr sz="1556"/>
            </a:lvl1pPr>
            <a:lvl2pPr marL="444581" indent="0">
              <a:buNone/>
              <a:defRPr sz="1361"/>
            </a:lvl2pPr>
            <a:lvl3pPr marL="889163" indent="0">
              <a:buNone/>
              <a:defRPr sz="1167"/>
            </a:lvl3pPr>
            <a:lvl4pPr marL="1333744" indent="0">
              <a:buNone/>
              <a:defRPr sz="972"/>
            </a:lvl4pPr>
            <a:lvl5pPr marL="1778325" indent="0">
              <a:buNone/>
              <a:defRPr sz="972"/>
            </a:lvl5pPr>
            <a:lvl6pPr marL="2222906" indent="0">
              <a:buNone/>
              <a:defRPr sz="972"/>
            </a:lvl6pPr>
            <a:lvl7pPr marL="2667488" indent="0">
              <a:buNone/>
              <a:defRPr sz="972"/>
            </a:lvl7pPr>
            <a:lvl8pPr marL="3112069" indent="0">
              <a:buNone/>
              <a:defRPr sz="972"/>
            </a:lvl8pPr>
            <a:lvl9pPr marL="3556650" indent="0">
              <a:buNone/>
              <a:defRPr sz="972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162-C2A8-47BB-907F-6DB20247C2C1}" type="datetime1">
              <a:rPr lang="es-ES" smtClean="0"/>
              <a:t>09/12/2020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6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446405"/>
            <a:ext cx="2867769" cy="1562418"/>
          </a:xfrm>
        </p:spPr>
        <p:txBody>
          <a:bodyPr anchor="b"/>
          <a:lstStyle>
            <a:lvl1pPr>
              <a:defRPr sz="3112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80083" y="964112"/>
            <a:ext cx="4501366" cy="4758553"/>
          </a:xfrm>
        </p:spPr>
        <p:txBody>
          <a:bodyPr anchor="t"/>
          <a:lstStyle>
            <a:lvl1pPr marL="0" indent="0">
              <a:buNone/>
              <a:defRPr sz="3112"/>
            </a:lvl1pPr>
            <a:lvl2pPr marL="444581" indent="0">
              <a:buNone/>
              <a:defRPr sz="2723"/>
            </a:lvl2pPr>
            <a:lvl3pPr marL="889163" indent="0">
              <a:buNone/>
              <a:defRPr sz="2334"/>
            </a:lvl3pPr>
            <a:lvl4pPr marL="1333744" indent="0">
              <a:buNone/>
              <a:defRPr sz="1945"/>
            </a:lvl4pPr>
            <a:lvl5pPr marL="1778325" indent="0">
              <a:buNone/>
              <a:defRPr sz="1945"/>
            </a:lvl5pPr>
            <a:lvl6pPr marL="2222906" indent="0">
              <a:buNone/>
              <a:defRPr sz="1945"/>
            </a:lvl6pPr>
            <a:lvl7pPr marL="2667488" indent="0">
              <a:buNone/>
              <a:defRPr sz="1945"/>
            </a:lvl7pPr>
            <a:lvl8pPr marL="3112069" indent="0">
              <a:buNone/>
              <a:defRPr sz="1945"/>
            </a:lvl8pPr>
            <a:lvl9pPr marL="3556650" indent="0">
              <a:buNone/>
              <a:defRPr sz="1945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455" y="2008823"/>
            <a:ext cx="2867769" cy="3721592"/>
          </a:xfrm>
        </p:spPr>
        <p:txBody>
          <a:bodyPr/>
          <a:lstStyle>
            <a:lvl1pPr marL="0" indent="0">
              <a:buNone/>
              <a:defRPr sz="1556"/>
            </a:lvl1pPr>
            <a:lvl2pPr marL="444581" indent="0">
              <a:buNone/>
              <a:defRPr sz="1361"/>
            </a:lvl2pPr>
            <a:lvl3pPr marL="889163" indent="0">
              <a:buNone/>
              <a:defRPr sz="1167"/>
            </a:lvl3pPr>
            <a:lvl4pPr marL="1333744" indent="0">
              <a:buNone/>
              <a:defRPr sz="972"/>
            </a:lvl4pPr>
            <a:lvl5pPr marL="1778325" indent="0">
              <a:buNone/>
              <a:defRPr sz="972"/>
            </a:lvl5pPr>
            <a:lvl6pPr marL="2222906" indent="0">
              <a:buNone/>
              <a:defRPr sz="972"/>
            </a:lvl6pPr>
            <a:lvl7pPr marL="2667488" indent="0">
              <a:buNone/>
              <a:defRPr sz="972"/>
            </a:lvl7pPr>
            <a:lvl8pPr marL="3112069" indent="0">
              <a:buNone/>
              <a:defRPr sz="972"/>
            </a:lvl8pPr>
            <a:lvl9pPr marL="3556650" indent="0">
              <a:buNone/>
              <a:defRPr sz="972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9AE-5B17-4235-9D60-7D8D75305042}" type="datetime1">
              <a:rPr lang="es-ES" smtClean="0"/>
              <a:t>09/12/2020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53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297" y="356505"/>
            <a:ext cx="7668995" cy="129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297" y="1782520"/>
            <a:ext cx="7668995" cy="4248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297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54DD-4AE4-4B9D-96E6-254D4C880630}" type="datetime1">
              <a:rPr lang="es-ES" smtClean="0"/>
              <a:t>09/12/2020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5339" y="6206271"/>
            <a:ext cx="3000911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79684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A3A0-81A8-4045-BB55-3A1B1CC852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58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889163" rtl="0" eaLnBrk="1" latinLnBrk="0" hangingPunct="1">
        <a:lnSpc>
          <a:spcPct val="90000"/>
        </a:lnSpc>
        <a:spcBef>
          <a:spcPct val="0"/>
        </a:spcBef>
        <a:buNone/>
        <a:defRPr sz="42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291" indent="-222291" algn="l" defTabSz="889163" rtl="0" eaLnBrk="1" latinLnBrk="0" hangingPunct="1">
        <a:lnSpc>
          <a:spcPct val="90000"/>
        </a:lnSpc>
        <a:spcBef>
          <a:spcPts val="972"/>
        </a:spcBef>
        <a:buFont typeface="Arial" panose="020B0604020202020204" pitchFamily="34" charset="0"/>
        <a:buChar char="•"/>
        <a:defRPr sz="2723" kern="1200">
          <a:solidFill>
            <a:schemeClr val="tx1"/>
          </a:solidFill>
          <a:latin typeface="+mn-lt"/>
          <a:ea typeface="+mn-ea"/>
          <a:cs typeface="+mn-cs"/>
        </a:defRPr>
      </a:lvl1pPr>
      <a:lvl2pPr marL="666872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2pPr>
      <a:lvl3pPr marL="1111453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945" kern="1200">
          <a:solidFill>
            <a:schemeClr val="tx1"/>
          </a:solidFill>
          <a:latin typeface="+mn-lt"/>
          <a:ea typeface="+mn-ea"/>
          <a:cs typeface="+mn-cs"/>
        </a:defRPr>
      </a:lvl3pPr>
      <a:lvl4pPr marL="1556034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2000616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445197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889778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334360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778941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44581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89163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33744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778325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22906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67488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12069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55665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4.png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4.png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r="40847" b="7596"/>
          <a:stretch/>
        </p:blipFill>
        <p:spPr>
          <a:xfrm>
            <a:off x="4902745" y="853758"/>
            <a:ext cx="3991873" cy="583336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1584" y="2054431"/>
            <a:ext cx="7206135" cy="1212116"/>
          </a:xfrm>
        </p:spPr>
        <p:txBody>
          <a:bodyPr>
            <a:normAutofit/>
          </a:bodyPr>
          <a:lstStyle/>
          <a:p>
            <a:pPr algn="just"/>
            <a:r>
              <a:rPr lang="ca-ES" sz="3600" b="1" dirty="0">
                <a:latin typeface="Arial" charset="0"/>
                <a:ea typeface="Arial" charset="0"/>
                <a:cs typeface="Arial" charset="0"/>
              </a:rPr>
              <a:t>Sinistralitat període COVID-19</a:t>
            </a:r>
            <a:endParaRPr lang="es-E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68679" y="3734671"/>
            <a:ext cx="7159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solidFill>
                  <a:srgbClr val="E72338"/>
                </a:solidFill>
                <a:latin typeface="Arial" charset="0"/>
                <a:ea typeface="Arial" charset="0"/>
                <a:cs typeface="Arial" charset="0"/>
              </a:rPr>
              <a:t>14 de març -21 juny de 2020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868680" y="6126480"/>
            <a:ext cx="7525512" cy="0"/>
          </a:xfrm>
          <a:prstGeom prst="line">
            <a:avLst/>
          </a:prstGeom>
          <a:ln w="12700">
            <a:solidFill>
              <a:srgbClr val="E7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868680" y="5010042"/>
            <a:ext cx="4034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>
                <a:latin typeface="Arial" charset="0"/>
                <a:cs typeface="Arial" charset="0"/>
              </a:rPr>
              <a:t>11 de desembre de 2020</a:t>
            </a:r>
            <a:endParaRPr lang="ca-ES" sz="2000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84" y="211756"/>
            <a:ext cx="1339200" cy="3643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B1F798-A82A-BF4A-B240-45C21C4654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913" y="211756"/>
            <a:ext cx="1691805" cy="8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n 12"/>
          <p:cNvPicPr>
            <a:picLocks noChangeAspect="1"/>
          </p:cNvPicPr>
          <p:nvPr/>
        </p:nvPicPr>
        <p:blipFill>
          <a:blip r:embed="rId2"/>
          <a:srcRect t="22684" r="40846" b="7596"/>
          <a:stretch>
            <a:fillRect/>
          </a:stretch>
        </p:blipFill>
        <p:spPr bwMode="auto">
          <a:xfrm>
            <a:off x="4808538" y="889000"/>
            <a:ext cx="39925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Imagen 8"/>
          <p:cNvPicPr>
            <a:picLocks noChangeAspect="1"/>
          </p:cNvPicPr>
          <p:nvPr/>
        </p:nvPicPr>
        <p:blipFill>
          <a:blip r:embed="rId3"/>
          <a:srcRect r="72375" b="-6026"/>
          <a:stretch>
            <a:fillRect/>
          </a:stretch>
        </p:blipFill>
        <p:spPr bwMode="auto">
          <a:xfrm>
            <a:off x="358775" y="180975"/>
            <a:ext cx="3698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ector recto 11"/>
          <p:cNvCxnSpPr/>
          <p:nvPr/>
        </p:nvCxnSpPr>
        <p:spPr>
          <a:xfrm>
            <a:off x="868363" y="6126163"/>
            <a:ext cx="7526337" cy="0"/>
          </a:xfrm>
          <a:prstGeom prst="line">
            <a:avLst/>
          </a:prstGeom>
          <a:ln w="12700">
            <a:solidFill>
              <a:srgbClr val="E7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 recte 13"/>
          <p:cNvCxnSpPr/>
          <p:nvPr/>
        </p:nvCxnSpPr>
        <p:spPr>
          <a:xfrm>
            <a:off x="803275" y="887413"/>
            <a:ext cx="7502525" cy="1587"/>
          </a:xfrm>
          <a:prstGeom prst="line">
            <a:avLst/>
          </a:prstGeom>
          <a:ln w="15875">
            <a:solidFill>
              <a:srgbClr val="D70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CuadroTexto 6"/>
          <p:cNvSpPr txBox="1">
            <a:spLocks noChangeArrowheads="1"/>
          </p:cNvSpPr>
          <p:nvPr/>
        </p:nvSpPr>
        <p:spPr bwMode="auto">
          <a:xfrm>
            <a:off x="793750" y="215900"/>
            <a:ext cx="40147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r>
              <a:rPr lang="ca-ES" sz="900" dirty="0"/>
              <a:t>Ajuntament de Barcelona</a:t>
            </a:r>
            <a:endParaRPr lang="es-ES" sz="900" dirty="0"/>
          </a:p>
        </p:txBody>
      </p:sp>
      <p:sp>
        <p:nvSpPr>
          <p:cNvPr id="131074" name="AutoShape 2" descr="Resultado de imagen de carta europea de seguridad vial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63500" y="447675"/>
            <a:ext cx="556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800" b="1" dirty="0">
                <a:latin typeface="Arial" panose="020B0604020202020204" pitchFamily="34" charset="0"/>
                <a:cs typeface="Arial" panose="020B0604020202020204" pitchFamily="34" charset="0"/>
              </a:rPr>
              <a:t>Barcelona : una ciutat compromesa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73DA2F6-1947-4E6E-9128-865359CECCF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699" t="34965" r="31476"/>
          <a:stretch/>
        </p:blipFill>
        <p:spPr>
          <a:xfrm>
            <a:off x="1264913" y="2375385"/>
            <a:ext cx="3285195" cy="355294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7849E69-F547-42FD-B516-1B66D3BA7CD9}"/>
              </a:ext>
            </a:extLst>
          </p:cNvPr>
          <p:cNvSpPr/>
          <p:nvPr/>
        </p:nvSpPr>
        <p:spPr>
          <a:xfrm>
            <a:off x="585788" y="2366682"/>
            <a:ext cx="1135436" cy="616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57B424FC-E781-4FDB-A87E-5C6FC5F61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033714"/>
              </p:ext>
            </p:extLst>
          </p:nvPr>
        </p:nvGraphicFramePr>
        <p:xfrm>
          <a:off x="585788" y="1367118"/>
          <a:ext cx="8040052" cy="741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61053">
                  <a:extLst>
                    <a:ext uri="{9D8B030D-6E8A-4147-A177-3AD203B41FA5}">
                      <a16:colId xmlns:a16="http://schemas.microsoft.com/office/drawing/2014/main" val="3593366071"/>
                    </a:ext>
                  </a:extLst>
                </a:gridCol>
                <a:gridCol w="2185742">
                  <a:extLst>
                    <a:ext uri="{9D8B030D-6E8A-4147-A177-3AD203B41FA5}">
                      <a16:colId xmlns:a16="http://schemas.microsoft.com/office/drawing/2014/main" val="2030943995"/>
                    </a:ext>
                  </a:extLst>
                </a:gridCol>
                <a:gridCol w="1793257">
                  <a:extLst>
                    <a:ext uri="{9D8B030D-6E8A-4147-A177-3AD203B41FA5}">
                      <a16:colId xmlns:a16="http://schemas.microsoft.com/office/drawing/2014/main" val="1662044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/>
                        <a:t>Núm. sinistres amb persones lesionades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Anterior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/>
                        <a:t>Variació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88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2.642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-75%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84066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BEDFD468-A707-47DE-A8C9-8E5D09A2C98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224" t="18380" r="58095" b="6507"/>
          <a:stretch/>
        </p:blipFill>
        <p:spPr>
          <a:xfrm>
            <a:off x="5221291" y="2291678"/>
            <a:ext cx="2372377" cy="37567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B4AE720-B0DF-7146-AA11-6B1E5E75B8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3415" y="57208"/>
            <a:ext cx="1691805" cy="81124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n 12"/>
          <p:cNvPicPr>
            <a:picLocks noChangeAspect="1"/>
          </p:cNvPicPr>
          <p:nvPr/>
        </p:nvPicPr>
        <p:blipFill>
          <a:blip r:embed="rId2"/>
          <a:srcRect t="22684" r="40846" b="7596"/>
          <a:stretch>
            <a:fillRect/>
          </a:stretch>
        </p:blipFill>
        <p:spPr bwMode="auto">
          <a:xfrm>
            <a:off x="4808538" y="889000"/>
            <a:ext cx="39925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Imagen 8"/>
          <p:cNvPicPr>
            <a:picLocks noChangeAspect="1"/>
          </p:cNvPicPr>
          <p:nvPr/>
        </p:nvPicPr>
        <p:blipFill>
          <a:blip r:embed="rId3"/>
          <a:srcRect r="72375" b="-6026"/>
          <a:stretch>
            <a:fillRect/>
          </a:stretch>
        </p:blipFill>
        <p:spPr bwMode="auto">
          <a:xfrm>
            <a:off x="358775" y="180975"/>
            <a:ext cx="3698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ector recto 11"/>
          <p:cNvCxnSpPr/>
          <p:nvPr/>
        </p:nvCxnSpPr>
        <p:spPr>
          <a:xfrm>
            <a:off x="868363" y="6126163"/>
            <a:ext cx="7526337" cy="0"/>
          </a:xfrm>
          <a:prstGeom prst="line">
            <a:avLst/>
          </a:prstGeom>
          <a:ln w="12700">
            <a:solidFill>
              <a:srgbClr val="E7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 recte 13"/>
          <p:cNvCxnSpPr/>
          <p:nvPr/>
        </p:nvCxnSpPr>
        <p:spPr>
          <a:xfrm>
            <a:off x="803275" y="887413"/>
            <a:ext cx="7502525" cy="1587"/>
          </a:xfrm>
          <a:prstGeom prst="line">
            <a:avLst/>
          </a:prstGeom>
          <a:ln w="15875">
            <a:solidFill>
              <a:srgbClr val="D70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CuadroTexto 6"/>
          <p:cNvSpPr txBox="1">
            <a:spLocks noChangeArrowheads="1"/>
          </p:cNvSpPr>
          <p:nvPr/>
        </p:nvSpPr>
        <p:spPr bwMode="auto">
          <a:xfrm>
            <a:off x="793750" y="215900"/>
            <a:ext cx="40147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r>
              <a:rPr lang="ca-ES" sz="900" dirty="0"/>
              <a:t>Ajuntament de Barcelona</a:t>
            </a:r>
            <a:endParaRPr lang="es-ES" sz="900" dirty="0"/>
          </a:p>
        </p:txBody>
      </p:sp>
      <p:sp>
        <p:nvSpPr>
          <p:cNvPr id="131074" name="AutoShape 2" descr="Resultado de imagen de carta europea de seguridad vial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63500" y="447675"/>
            <a:ext cx="556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800" b="1" dirty="0">
                <a:latin typeface="Arial" panose="020B0604020202020204" pitchFamily="34" charset="0"/>
                <a:cs typeface="Arial" panose="020B0604020202020204" pitchFamily="34" charset="0"/>
              </a:rPr>
              <a:t>Barcelona : una ciutat compromesa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8907914-B56D-49B5-8DD0-F2BB38E7B4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0918157"/>
              </p:ext>
            </p:extLst>
          </p:nvPr>
        </p:nvGraphicFramePr>
        <p:xfrm>
          <a:off x="235137" y="1057929"/>
          <a:ext cx="8159563" cy="484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BDCE9F21-8EAC-F14F-A4CD-26FA109F2E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3415" y="55639"/>
            <a:ext cx="1691805" cy="8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29517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n 12"/>
          <p:cNvPicPr>
            <a:picLocks noChangeAspect="1"/>
          </p:cNvPicPr>
          <p:nvPr/>
        </p:nvPicPr>
        <p:blipFill>
          <a:blip r:embed="rId2"/>
          <a:srcRect t="22684" r="40846" b="7596"/>
          <a:stretch>
            <a:fillRect/>
          </a:stretch>
        </p:blipFill>
        <p:spPr bwMode="auto">
          <a:xfrm>
            <a:off x="4808538" y="889000"/>
            <a:ext cx="39925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Imagen 8"/>
          <p:cNvPicPr>
            <a:picLocks noChangeAspect="1"/>
          </p:cNvPicPr>
          <p:nvPr/>
        </p:nvPicPr>
        <p:blipFill>
          <a:blip r:embed="rId3"/>
          <a:srcRect r="72375" b="-6026"/>
          <a:stretch>
            <a:fillRect/>
          </a:stretch>
        </p:blipFill>
        <p:spPr bwMode="auto">
          <a:xfrm>
            <a:off x="358775" y="180975"/>
            <a:ext cx="3698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ector recto 11"/>
          <p:cNvCxnSpPr/>
          <p:nvPr/>
        </p:nvCxnSpPr>
        <p:spPr>
          <a:xfrm>
            <a:off x="868363" y="6126163"/>
            <a:ext cx="7526337" cy="0"/>
          </a:xfrm>
          <a:prstGeom prst="line">
            <a:avLst/>
          </a:prstGeom>
          <a:ln w="12700">
            <a:solidFill>
              <a:srgbClr val="E7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 recte 13"/>
          <p:cNvCxnSpPr/>
          <p:nvPr/>
        </p:nvCxnSpPr>
        <p:spPr>
          <a:xfrm>
            <a:off x="803275" y="887413"/>
            <a:ext cx="7502525" cy="1587"/>
          </a:xfrm>
          <a:prstGeom prst="line">
            <a:avLst/>
          </a:prstGeom>
          <a:ln w="15875">
            <a:solidFill>
              <a:srgbClr val="D70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CuadroTexto 6"/>
          <p:cNvSpPr txBox="1">
            <a:spLocks noChangeArrowheads="1"/>
          </p:cNvSpPr>
          <p:nvPr/>
        </p:nvSpPr>
        <p:spPr bwMode="auto">
          <a:xfrm>
            <a:off x="793750" y="215900"/>
            <a:ext cx="40147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r>
              <a:rPr lang="ca-ES" sz="900" dirty="0"/>
              <a:t>Ajuntament de Barcelona</a:t>
            </a:r>
            <a:endParaRPr lang="es-ES" sz="900" dirty="0"/>
          </a:p>
        </p:txBody>
      </p:sp>
      <p:sp>
        <p:nvSpPr>
          <p:cNvPr id="131074" name="AutoShape 2" descr="Resultado de imagen de carta europea de seguridad vial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63500" y="447675"/>
            <a:ext cx="556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800" b="1" dirty="0">
                <a:latin typeface="Arial" panose="020B0604020202020204" pitchFamily="34" charset="0"/>
                <a:cs typeface="Arial" panose="020B0604020202020204" pitchFamily="34" charset="0"/>
              </a:rPr>
              <a:t>Barcelona : una ciutat compromesa</a:t>
            </a:r>
          </a:p>
        </p:txBody>
      </p:sp>
      <p:graphicFrame>
        <p:nvGraphicFramePr>
          <p:cNvPr id="3" name="Ta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18944"/>
              </p:ext>
            </p:extLst>
          </p:nvPr>
        </p:nvGraphicFramePr>
        <p:xfrm>
          <a:off x="765969" y="1610254"/>
          <a:ext cx="7577136" cy="331965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14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36505">
                <a:tc rowSpan="2"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EDAT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PREFASE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FASE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FASE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FASE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FASE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05">
                <a:tc v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DONA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HOME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DONA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HOME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DONA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HOME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DONA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HOME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DONA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HOME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61"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De 0 a 4 anys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414"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De 15 a 20 anys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414"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De 21 a 34 anys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30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36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26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47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27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50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414"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De 35 a 54 anys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60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40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23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60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35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55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414"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De 55 a 64 anys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14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16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14"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+ 65 anys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8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414">
                <a:tc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QuadreDeText 10"/>
          <p:cNvSpPr txBox="1"/>
          <p:nvPr/>
        </p:nvSpPr>
        <p:spPr>
          <a:xfrm>
            <a:off x="2005806" y="4650046"/>
            <a:ext cx="1266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000" b="1" dirty="0"/>
              <a:t>14 març -17maig</a:t>
            </a:r>
          </a:p>
        </p:txBody>
      </p:sp>
      <p:sp>
        <p:nvSpPr>
          <p:cNvPr id="12" name="QuadreDeText 11"/>
          <p:cNvSpPr txBox="1"/>
          <p:nvPr/>
        </p:nvSpPr>
        <p:spPr>
          <a:xfrm>
            <a:off x="3272631" y="4650047"/>
            <a:ext cx="1266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000" b="1" dirty="0"/>
              <a:t>18 maig -24 maig</a:t>
            </a:r>
          </a:p>
        </p:txBody>
      </p:sp>
      <p:sp>
        <p:nvSpPr>
          <p:cNvPr id="15" name="QuadreDeText 14"/>
          <p:cNvSpPr txBox="1"/>
          <p:nvPr/>
        </p:nvSpPr>
        <p:spPr>
          <a:xfrm>
            <a:off x="4539456" y="4650048"/>
            <a:ext cx="1266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000" b="1" dirty="0"/>
              <a:t>25 maig  -7 juny</a:t>
            </a:r>
          </a:p>
        </p:txBody>
      </p:sp>
      <p:sp>
        <p:nvSpPr>
          <p:cNvPr id="16" name="QuadreDeText 15"/>
          <p:cNvSpPr txBox="1"/>
          <p:nvPr/>
        </p:nvSpPr>
        <p:spPr>
          <a:xfrm>
            <a:off x="5779293" y="4650049"/>
            <a:ext cx="1266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000" b="1" dirty="0"/>
              <a:t>8 juny -17 juny</a:t>
            </a:r>
          </a:p>
        </p:txBody>
      </p:sp>
      <p:sp>
        <p:nvSpPr>
          <p:cNvPr id="17" name="QuadreDeText 16"/>
          <p:cNvSpPr txBox="1"/>
          <p:nvPr/>
        </p:nvSpPr>
        <p:spPr>
          <a:xfrm>
            <a:off x="7127875" y="4650049"/>
            <a:ext cx="1266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000" b="1" dirty="0"/>
              <a:t>18 juny -21 juny</a:t>
            </a:r>
          </a:p>
        </p:txBody>
      </p:sp>
      <p:sp>
        <p:nvSpPr>
          <p:cNvPr id="2" name="Rectangle 1"/>
          <p:cNvSpPr/>
          <p:nvPr/>
        </p:nvSpPr>
        <p:spPr>
          <a:xfrm>
            <a:off x="765969" y="3352800"/>
            <a:ext cx="7577136" cy="6381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BB99B3C-74C5-6F47-BA2D-04B48BCC4A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3415" y="55639"/>
            <a:ext cx="1691805" cy="8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178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n 12"/>
          <p:cNvPicPr>
            <a:picLocks noChangeAspect="1"/>
          </p:cNvPicPr>
          <p:nvPr/>
        </p:nvPicPr>
        <p:blipFill>
          <a:blip r:embed="rId2"/>
          <a:srcRect t="22684" r="40846" b="7596"/>
          <a:stretch>
            <a:fillRect/>
          </a:stretch>
        </p:blipFill>
        <p:spPr bwMode="auto">
          <a:xfrm>
            <a:off x="4808538" y="889000"/>
            <a:ext cx="39925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Imagen 8"/>
          <p:cNvPicPr>
            <a:picLocks noChangeAspect="1"/>
          </p:cNvPicPr>
          <p:nvPr/>
        </p:nvPicPr>
        <p:blipFill>
          <a:blip r:embed="rId3"/>
          <a:srcRect r="72375" b="-6026"/>
          <a:stretch>
            <a:fillRect/>
          </a:stretch>
        </p:blipFill>
        <p:spPr bwMode="auto">
          <a:xfrm>
            <a:off x="358775" y="180975"/>
            <a:ext cx="3698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ector recto 11"/>
          <p:cNvCxnSpPr/>
          <p:nvPr/>
        </p:nvCxnSpPr>
        <p:spPr>
          <a:xfrm>
            <a:off x="868363" y="6126163"/>
            <a:ext cx="7526337" cy="0"/>
          </a:xfrm>
          <a:prstGeom prst="line">
            <a:avLst/>
          </a:prstGeom>
          <a:ln w="12700">
            <a:solidFill>
              <a:srgbClr val="E7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 recte 13"/>
          <p:cNvCxnSpPr/>
          <p:nvPr/>
        </p:nvCxnSpPr>
        <p:spPr>
          <a:xfrm>
            <a:off x="803275" y="887413"/>
            <a:ext cx="7502525" cy="1587"/>
          </a:xfrm>
          <a:prstGeom prst="line">
            <a:avLst/>
          </a:prstGeom>
          <a:ln w="15875">
            <a:solidFill>
              <a:srgbClr val="D70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CuadroTexto 6"/>
          <p:cNvSpPr txBox="1">
            <a:spLocks noChangeArrowheads="1"/>
          </p:cNvSpPr>
          <p:nvPr/>
        </p:nvSpPr>
        <p:spPr bwMode="auto">
          <a:xfrm>
            <a:off x="793750" y="215900"/>
            <a:ext cx="40147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r>
              <a:rPr lang="ca-ES" sz="900" dirty="0"/>
              <a:t>Ajuntament de Barcelona</a:t>
            </a:r>
            <a:endParaRPr lang="es-ES" sz="900" dirty="0"/>
          </a:p>
        </p:txBody>
      </p:sp>
      <p:sp>
        <p:nvSpPr>
          <p:cNvPr id="131074" name="AutoShape 2" descr="Resultado de imagen de carta europea de seguridad vial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63500" y="447675"/>
            <a:ext cx="556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800" b="1" dirty="0">
                <a:latin typeface="Arial" panose="020B0604020202020204" pitchFamily="34" charset="0"/>
                <a:cs typeface="Arial" panose="020B0604020202020204" pitchFamily="34" charset="0"/>
              </a:rPr>
              <a:t>Barcelona : una ciutat compromesa</a:t>
            </a:r>
          </a:p>
        </p:txBody>
      </p:sp>
      <p:graphicFrame>
        <p:nvGraphicFramePr>
          <p:cNvPr id="3" name="Gràfic 2"/>
          <p:cNvGraphicFramePr/>
          <p:nvPr>
            <p:extLst>
              <p:ext uri="{D42A27DB-BD31-4B8C-83A1-F6EECF244321}">
                <p14:modId xmlns:p14="http://schemas.microsoft.com/office/powerpoint/2010/main" val="2786981638"/>
              </p:ext>
            </p:extLst>
          </p:nvPr>
        </p:nvGraphicFramePr>
        <p:xfrm>
          <a:off x="207169" y="1319597"/>
          <a:ext cx="3976687" cy="286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àfic 9"/>
          <p:cNvGraphicFramePr/>
          <p:nvPr>
            <p:extLst>
              <p:ext uri="{D42A27DB-BD31-4B8C-83A1-F6EECF244321}">
                <p14:modId xmlns:p14="http://schemas.microsoft.com/office/powerpoint/2010/main" val="30367203"/>
              </p:ext>
            </p:extLst>
          </p:nvPr>
        </p:nvGraphicFramePr>
        <p:xfrm>
          <a:off x="4576763" y="1397028"/>
          <a:ext cx="3976687" cy="286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QuadreDeText 1"/>
          <p:cNvSpPr txBox="1"/>
          <p:nvPr/>
        </p:nvSpPr>
        <p:spPr>
          <a:xfrm>
            <a:off x="207169" y="1741093"/>
            <a:ext cx="4238625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b="1" dirty="0">
                <a:solidFill>
                  <a:schemeClr val="accent1">
                    <a:lumMod val="50000"/>
                  </a:schemeClr>
                </a:solidFill>
              </a:rPr>
              <a:t>Dones conductores turisme implicades en sinistres</a:t>
            </a:r>
          </a:p>
        </p:txBody>
      </p:sp>
      <p:sp>
        <p:nvSpPr>
          <p:cNvPr id="15" name="QuadreDeText 14"/>
          <p:cNvSpPr txBox="1"/>
          <p:nvPr/>
        </p:nvSpPr>
        <p:spPr>
          <a:xfrm>
            <a:off x="4631531" y="1750205"/>
            <a:ext cx="3992562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b="1" dirty="0">
                <a:solidFill>
                  <a:schemeClr val="accent1">
                    <a:lumMod val="50000"/>
                  </a:schemeClr>
                </a:solidFill>
              </a:rPr>
              <a:t>Homes conductors turisme implicats en sinistres</a:t>
            </a:r>
          </a:p>
        </p:txBody>
      </p:sp>
      <p:sp>
        <p:nvSpPr>
          <p:cNvPr id="6" name="QuadreDeText 5"/>
          <p:cNvSpPr txBox="1"/>
          <p:nvPr/>
        </p:nvSpPr>
        <p:spPr>
          <a:xfrm>
            <a:off x="793749" y="1121056"/>
            <a:ext cx="7512051" cy="545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Persones conductores  de turisme implicades en sinistres de trànsit: 		498</a:t>
            </a:r>
          </a:p>
          <a:p>
            <a:r>
              <a:rPr lang="ca-ES" b="1" dirty="0"/>
              <a:t>Persones conductores de turisme implicades i responsables sinistres de trànsit :	 319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0F40EED-87E1-D548-98B4-07EBF91F20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3415" y="55639"/>
            <a:ext cx="1691805" cy="811245"/>
          </a:xfrm>
          <a:prstGeom prst="rect">
            <a:avLst/>
          </a:prstGeom>
        </p:spPr>
      </p:pic>
      <p:sp>
        <p:nvSpPr>
          <p:cNvPr id="17" name="QuadreDeText 5">
            <a:extLst>
              <a:ext uri="{FF2B5EF4-FFF2-40B4-BE49-F238E27FC236}">
                <a16:creationId xmlns:a16="http://schemas.microsoft.com/office/drawing/2014/main" id="{735EE8B7-D960-4225-B9B1-2386653DB969}"/>
              </a:ext>
            </a:extLst>
          </p:cNvPr>
          <p:cNvSpPr txBox="1"/>
          <p:nvPr/>
        </p:nvSpPr>
        <p:spPr>
          <a:xfrm>
            <a:off x="704850" y="3601869"/>
            <a:ext cx="7512051" cy="545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Persones conductores  de motocicleta implicades en sinistres de trànsit: 		428</a:t>
            </a:r>
          </a:p>
          <a:p>
            <a:r>
              <a:rPr lang="ca-ES" b="1" dirty="0"/>
              <a:t>Persones conductores de motocicleta implicades i responsables sinistres de trànsit :	 160</a:t>
            </a:r>
          </a:p>
        </p:txBody>
      </p:sp>
      <p:sp>
        <p:nvSpPr>
          <p:cNvPr id="18" name="QuadreDeText 1">
            <a:extLst>
              <a:ext uri="{FF2B5EF4-FFF2-40B4-BE49-F238E27FC236}">
                <a16:creationId xmlns:a16="http://schemas.microsoft.com/office/drawing/2014/main" id="{AFCBEFE4-2ABE-4A21-A825-EE42153C8D35}"/>
              </a:ext>
            </a:extLst>
          </p:cNvPr>
          <p:cNvSpPr txBox="1"/>
          <p:nvPr/>
        </p:nvSpPr>
        <p:spPr>
          <a:xfrm>
            <a:off x="12693" y="4339256"/>
            <a:ext cx="4759125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b="1" dirty="0">
                <a:solidFill>
                  <a:schemeClr val="accent1">
                    <a:lumMod val="50000"/>
                  </a:schemeClr>
                </a:solidFill>
              </a:rPr>
              <a:t>Dones conductores motocicleta implicades en sinistres</a:t>
            </a:r>
          </a:p>
        </p:txBody>
      </p:sp>
      <p:sp>
        <p:nvSpPr>
          <p:cNvPr id="19" name="QuadreDeText 14">
            <a:extLst>
              <a:ext uri="{FF2B5EF4-FFF2-40B4-BE49-F238E27FC236}">
                <a16:creationId xmlns:a16="http://schemas.microsoft.com/office/drawing/2014/main" id="{C7BB211C-92EC-42BE-8BCB-84DABDAF1954}"/>
              </a:ext>
            </a:extLst>
          </p:cNvPr>
          <p:cNvSpPr txBox="1"/>
          <p:nvPr/>
        </p:nvSpPr>
        <p:spPr>
          <a:xfrm>
            <a:off x="4353133" y="4326927"/>
            <a:ext cx="4525762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b="1" dirty="0">
                <a:solidFill>
                  <a:schemeClr val="accent1">
                    <a:lumMod val="50000"/>
                  </a:schemeClr>
                </a:solidFill>
              </a:rPr>
              <a:t>Homes conductors motocicleta implicats en sinistres</a:t>
            </a:r>
          </a:p>
        </p:txBody>
      </p:sp>
      <p:graphicFrame>
        <p:nvGraphicFramePr>
          <p:cNvPr id="20" name="Gràfic 2">
            <a:extLst>
              <a:ext uri="{FF2B5EF4-FFF2-40B4-BE49-F238E27FC236}">
                <a16:creationId xmlns:a16="http://schemas.microsoft.com/office/drawing/2014/main" id="{7AFFDCAB-3CD3-4433-82CB-0987A20151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1487019"/>
              </p:ext>
            </p:extLst>
          </p:nvPr>
        </p:nvGraphicFramePr>
        <p:xfrm>
          <a:off x="360916" y="3976480"/>
          <a:ext cx="3976687" cy="286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Gràfic 9">
            <a:extLst>
              <a:ext uri="{FF2B5EF4-FFF2-40B4-BE49-F238E27FC236}">
                <a16:creationId xmlns:a16="http://schemas.microsoft.com/office/drawing/2014/main" id="{8BC52383-31A1-4010-A96A-08EED3F392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576639"/>
              </p:ext>
            </p:extLst>
          </p:nvPr>
        </p:nvGraphicFramePr>
        <p:xfrm>
          <a:off x="4337603" y="3976480"/>
          <a:ext cx="3976687" cy="286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73968474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n 12"/>
          <p:cNvPicPr>
            <a:picLocks noChangeAspect="1"/>
          </p:cNvPicPr>
          <p:nvPr/>
        </p:nvPicPr>
        <p:blipFill>
          <a:blip r:embed="rId2"/>
          <a:srcRect t="22684" r="40846" b="7596"/>
          <a:stretch>
            <a:fillRect/>
          </a:stretch>
        </p:blipFill>
        <p:spPr bwMode="auto">
          <a:xfrm>
            <a:off x="4808538" y="889000"/>
            <a:ext cx="39925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Imagen 8"/>
          <p:cNvPicPr>
            <a:picLocks noChangeAspect="1"/>
          </p:cNvPicPr>
          <p:nvPr/>
        </p:nvPicPr>
        <p:blipFill>
          <a:blip r:embed="rId3"/>
          <a:srcRect r="72375" b="-6026"/>
          <a:stretch>
            <a:fillRect/>
          </a:stretch>
        </p:blipFill>
        <p:spPr bwMode="auto">
          <a:xfrm>
            <a:off x="358775" y="180975"/>
            <a:ext cx="3698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ector recto 11"/>
          <p:cNvCxnSpPr/>
          <p:nvPr/>
        </p:nvCxnSpPr>
        <p:spPr>
          <a:xfrm>
            <a:off x="868363" y="6126163"/>
            <a:ext cx="7526337" cy="0"/>
          </a:xfrm>
          <a:prstGeom prst="line">
            <a:avLst/>
          </a:prstGeom>
          <a:ln w="12700">
            <a:solidFill>
              <a:srgbClr val="E7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 recte 13"/>
          <p:cNvCxnSpPr/>
          <p:nvPr/>
        </p:nvCxnSpPr>
        <p:spPr>
          <a:xfrm>
            <a:off x="803275" y="887413"/>
            <a:ext cx="7502525" cy="1587"/>
          </a:xfrm>
          <a:prstGeom prst="line">
            <a:avLst/>
          </a:prstGeom>
          <a:ln w="15875">
            <a:solidFill>
              <a:srgbClr val="D70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CuadroTexto 6"/>
          <p:cNvSpPr txBox="1">
            <a:spLocks noChangeArrowheads="1"/>
          </p:cNvSpPr>
          <p:nvPr/>
        </p:nvSpPr>
        <p:spPr bwMode="auto">
          <a:xfrm>
            <a:off x="793750" y="215900"/>
            <a:ext cx="40147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r>
              <a:rPr lang="ca-ES" sz="900" dirty="0"/>
              <a:t>Ajuntament de Barcelona</a:t>
            </a:r>
            <a:endParaRPr lang="es-ES" sz="900" dirty="0"/>
          </a:p>
        </p:txBody>
      </p:sp>
      <p:sp>
        <p:nvSpPr>
          <p:cNvPr id="131074" name="AutoShape 2" descr="Resultado de imagen de carta europea de seguridad vial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63500" y="447675"/>
            <a:ext cx="556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800" b="1" dirty="0">
                <a:latin typeface="Arial" panose="020B0604020202020204" pitchFamily="34" charset="0"/>
                <a:cs typeface="Arial" panose="020B0604020202020204" pitchFamily="34" charset="0"/>
              </a:rPr>
              <a:t>Barcelona : una ciutat compromesa</a:t>
            </a:r>
          </a:p>
        </p:txBody>
      </p:sp>
      <p:graphicFrame>
        <p:nvGraphicFramePr>
          <p:cNvPr id="3" name="Gràfic 2"/>
          <p:cNvGraphicFramePr/>
          <p:nvPr>
            <p:extLst>
              <p:ext uri="{D42A27DB-BD31-4B8C-83A1-F6EECF244321}">
                <p14:modId xmlns:p14="http://schemas.microsoft.com/office/powerpoint/2010/main" val="4277366069"/>
              </p:ext>
            </p:extLst>
          </p:nvPr>
        </p:nvGraphicFramePr>
        <p:xfrm>
          <a:off x="527155" y="1294409"/>
          <a:ext cx="3976687" cy="286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àfic 9"/>
          <p:cNvGraphicFramePr/>
          <p:nvPr>
            <p:extLst>
              <p:ext uri="{D42A27DB-BD31-4B8C-83A1-F6EECF244321}">
                <p14:modId xmlns:p14="http://schemas.microsoft.com/office/powerpoint/2010/main" val="4202607203"/>
              </p:ext>
            </p:extLst>
          </p:nvPr>
        </p:nvGraphicFramePr>
        <p:xfrm>
          <a:off x="4503842" y="1294409"/>
          <a:ext cx="3976687" cy="286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QuadreDeText 1"/>
          <p:cNvSpPr txBox="1"/>
          <p:nvPr/>
        </p:nvSpPr>
        <p:spPr>
          <a:xfrm>
            <a:off x="411059" y="1626061"/>
            <a:ext cx="4220472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>
                <a:solidFill>
                  <a:schemeClr val="accent1">
                    <a:lumMod val="50000"/>
                  </a:schemeClr>
                </a:solidFill>
              </a:rPr>
              <a:t>Dones conductores bicicleta implicades en sinistres</a:t>
            </a:r>
          </a:p>
        </p:txBody>
      </p:sp>
      <p:sp>
        <p:nvSpPr>
          <p:cNvPr id="15" name="QuadreDeText 14"/>
          <p:cNvSpPr txBox="1"/>
          <p:nvPr/>
        </p:nvSpPr>
        <p:spPr>
          <a:xfrm>
            <a:off x="4705350" y="1626888"/>
            <a:ext cx="4042570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>
                <a:solidFill>
                  <a:schemeClr val="accent1">
                    <a:lumMod val="50000"/>
                  </a:schemeClr>
                </a:solidFill>
              </a:rPr>
              <a:t>Homes conductors bicicleta implicats en sinistres</a:t>
            </a:r>
          </a:p>
        </p:txBody>
      </p:sp>
      <p:sp>
        <p:nvSpPr>
          <p:cNvPr id="6" name="QuadreDeText 5"/>
          <p:cNvSpPr txBox="1"/>
          <p:nvPr/>
        </p:nvSpPr>
        <p:spPr>
          <a:xfrm>
            <a:off x="793749" y="981905"/>
            <a:ext cx="7512051" cy="545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Persones conductores  de bicicleta implicades en sinistres de trànsit: 		   66</a:t>
            </a:r>
          </a:p>
          <a:p>
            <a:r>
              <a:rPr lang="ca-ES" b="1" dirty="0"/>
              <a:t>Persones conductores de bicicleta implicades i responsables sinistres de trànsit :	   40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DDA9194-04E2-884A-8A54-049ACC08FA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3415" y="55639"/>
            <a:ext cx="1691805" cy="811245"/>
          </a:xfrm>
          <a:prstGeom prst="rect">
            <a:avLst/>
          </a:prstGeom>
        </p:spPr>
      </p:pic>
      <p:sp>
        <p:nvSpPr>
          <p:cNvPr id="17" name="QuadreDeText 5">
            <a:extLst>
              <a:ext uri="{FF2B5EF4-FFF2-40B4-BE49-F238E27FC236}">
                <a16:creationId xmlns:a16="http://schemas.microsoft.com/office/drawing/2014/main" id="{2BCAEF71-F290-4E77-9E57-5CC651F326F2}"/>
              </a:ext>
            </a:extLst>
          </p:cNvPr>
          <p:cNvSpPr txBox="1"/>
          <p:nvPr/>
        </p:nvSpPr>
        <p:spPr>
          <a:xfrm>
            <a:off x="900165" y="3492295"/>
            <a:ext cx="7512051" cy="545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Persones conductores  de VMP implicades en sinistres de trànsit: 		   39</a:t>
            </a:r>
          </a:p>
          <a:p>
            <a:r>
              <a:rPr lang="ca-ES" b="1" dirty="0"/>
              <a:t>Persones conductores de VMP implicades i responsables sinistres de trànsit :	   16   </a:t>
            </a:r>
          </a:p>
        </p:txBody>
      </p:sp>
      <p:sp>
        <p:nvSpPr>
          <p:cNvPr id="18" name="QuadreDeText 1">
            <a:extLst>
              <a:ext uri="{FF2B5EF4-FFF2-40B4-BE49-F238E27FC236}">
                <a16:creationId xmlns:a16="http://schemas.microsoft.com/office/drawing/2014/main" id="{BCB48F0A-4733-46C1-9876-B0F816BC7278}"/>
              </a:ext>
            </a:extLst>
          </p:cNvPr>
          <p:cNvSpPr txBox="1"/>
          <p:nvPr/>
        </p:nvSpPr>
        <p:spPr>
          <a:xfrm>
            <a:off x="333066" y="4100430"/>
            <a:ext cx="4170776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>
                <a:solidFill>
                  <a:schemeClr val="accent1">
                    <a:lumMod val="50000"/>
                  </a:schemeClr>
                </a:solidFill>
              </a:rPr>
              <a:t>Dones conductores VMP implicades en sinistres</a:t>
            </a:r>
          </a:p>
        </p:txBody>
      </p:sp>
      <p:sp>
        <p:nvSpPr>
          <p:cNvPr id="19" name="QuadreDeText 14">
            <a:extLst>
              <a:ext uri="{FF2B5EF4-FFF2-40B4-BE49-F238E27FC236}">
                <a16:creationId xmlns:a16="http://schemas.microsoft.com/office/drawing/2014/main" id="{FE87F010-1EA9-42FC-AB90-600EA397E12D}"/>
              </a:ext>
            </a:extLst>
          </p:cNvPr>
          <p:cNvSpPr txBox="1"/>
          <p:nvPr/>
        </p:nvSpPr>
        <p:spPr>
          <a:xfrm>
            <a:off x="4808537" y="4111304"/>
            <a:ext cx="3992563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>
                <a:solidFill>
                  <a:schemeClr val="accent1">
                    <a:lumMod val="50000"/>
                  </a:schemeClr>
                </a:solidFill>
              </a:rPr>
              <a:t>Homes conductors VMP implicats en sinistres</a:t>
            </a:r>
          </a:p>
        </p:txBody>
      </p:sp>
      <p:graphicFrame>
        <p:nvGraphicFramePr>
          <p:cNvPr id="20" name="Gràfic 2">
            <a:extLst>
              <a:ext uri="{FF2B5EF4-FFF2-40B4-BE49-F238E27FC236}">
                <a16:creationId xmlns:a16="http://schemas.microsoft.com/office/drawing/2014/main" id="{C5FB79E6-A753-40EC-9AD6-6F7718C9D7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4563943"/>
              </p:ext>
            </p:extLst>
          </p:nvPr>
        </p:nvGraphicFramePr>
        <p:xfrm>
          <a:off x="728663" y="3896968"/>
          <a:ext cx="3976687" cy="286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Gràfic 9">
            <a:extLst>
              <a:ext uri="{FF2B5EF4-FFF2-40B4-BE49-F238E27FC236}">
                <a16:creationId xmlns:a16="http://schemas.microsoft.com/office/drawing/2014/main" id="{DA690E1A-109E-44EE-9CEE-1D44171794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6434079"/>
              </p:ext>
            </p:extLst>
          </p:nvPr>
        </p:nvGraphicFramePr>
        <p:xfrm>
          <a:off x="4705350" y="3896968"/>
          <a:ext cx="3976687" cy="286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2804208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11389</TotalTime>
  <Words>388</Words>
  <Application>Microsoft Office PowerPoint</Application>
  <PresentationFormat>Personalizado</PresentationFormat>
  <Paragraphs>135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Sinistralitat període COVID-19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principal d’estiu 2017</dc:title>
  <dc:creator>Usuario de Microsoft Office</dc:creator>
  <cp:lastModifiedBy>ANNA MARTINEZ</cp:lastModifiedBy>
  <cp:revision>519</cp:revision>
  <cp:lastPrinted>2020-11-16T15:59:17Z</cp:lastPrinted>
  <dcterms:created xsi:type="dcterms:W3CDTF">2017-10-10T07:51:20Z</dcterms:created>
  <dcterms:modified xsi:type="dcterms:W3CDTF">2020-12-09T07:45:08Z</dcterms:modified>
</cp:coreProperties>
</file>