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1"/>
  </p:notesMasterIdLst>
  <p:handoutMasterIdLst>
    <p:handoutMasterId r:id="rId12"/>
  </p:handoutMasterIdLst>
  <p:sldIdLst>
    <p:sldId id="593" r:id="rId5"/>
    <p:sldId id="546" r:id="rId6"/>
    <p:sldId id="676" r:id="rId7"/>
    <p:sldId id="677" r:id="rId8"/>
    <p:sldId id="678" r:id="rId9"/>
    <p:sldId id="679" r:id="rId10"/>
  </p:sldIdLst>
  <p:sldSz cx="9144000" cy="6858000" type="screen4x3"/>
  <p:notesSz cx="6797675" cy="99298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Lucida Sans" pitchFamily="34" charset="0"/>
        <a:ea typeface="Lucida Sans Unicode" pitchFamily="34" charset="0"/>
        <a:cs typeface="Lucida Sans Unicode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Lucida Sans" pitchFamily="34" charset="0"/>
        <a:ea typeface="Lucida Sans Unicode" pitchFamily="34" charset="0"/>
        <a:cs typeface="Lucida Sans Unicode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Lucida Sans" pitchFamily="34" charset="0"/>
        <a:ea typeface="Lucida Sans Unicode" pitchFamily="34" charset="0"/>
        <a:cs typeface="Lucida Sans Unicode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Lucida Sans" pitchFamily="34" charset="0"/>
        <a:ea typeface="Lucida Sans Unicode" pitchFamily="34" charset="0"/>
        <a:cs typeface="Lucida Sans Unicode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Lucida Sans" pitchFamily="34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Lucida Sans" pitchFamily="34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Lucida Sans" pitchFamily="34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Lucida Sans" pitchFamily="34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Lucida Sans" pitchFamily="34" charset="0"/>
        <a:ea typeface="Lucida Sans Unicode" pitchFamily="34" charset="0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3" orient="horz" pos="4156" userDrawn="1">
          <p15:clr>
            <a:srgbClr val="A4A3A4"/>
          </p15:clr>
        </p15:guide>
        <p15:guide id="5" orient="horz" pos="845" userDrawn="1">
          <p15:clr>
            <a:srgbClr val="A4A3A4"/>
          </p15:clr>
        </p15:guide>
        <p15:guide id="7" pos="5647">
          <p15:clr>
            <a:srgbClr val="A4A3A4"/>
          </p15:clr>
        </p15:guide>
        <p15:guide id="8" orient="horz" pos="3770" userDrawn="1">
          <p15:clr>
            <a:srgbClr val="A4A3A4"/>
          </p15:clr>
        </p15:guide>
        <p15:guide id="9" orient="horz" pos="4020" userDrawn="1">
          <p15:clr>
            <a:srgbClr val="A4A3A4"/>
          </p15:clr>
        </p15:guide>
        <p15:guide id="10" pos="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uerto, Lluis" initials="PL" lastIdx="1" clrIdx="6">
    <p:extLst>
      <p:ext uri="{19B8F6BF-5375-455C-9EA6-DF929625EA0E}">
        <p15:presenceInfo xmlns:p15="http://schemas.microsoft.com/office/powerpoint/2012/main" userId="S::lluis.puerto@racc.es::42be4b6e-8bb9-4a59-af08-01c8a79db151" providerId="AD"/>
      </p:ext>
    </p:extLst>
  </p:cmAuthor>
  <p:cmAuthor id="1" name="Usuario" initials="U" lastIdx="14" clrIdx="0">
    <p:extLst>
      <p:ext uri="{19B8F6BF-5375-455C-9EA6-DF929625EA0E}">
        <p15:presenceInfo xmlns:p15="http://schemas.microsoft.com/office/powerpoint/2012/main" userId="Usuario" providerId="None"/>
      </p:ext>
    </p:extLst>
  </p:cmAuthor>
  <p:cmAuthor id="2" name="Guasch Martinez, Anna" initials="GMA" lastIdx="6" clrIdx="1">
    <p:extLst>
      <p:ext uri="{19B8F6BF-5375-455C-9EA6-DF929625EA0E}">
        <p15:presenceInfo xmlns:p15="http://schemas.microsoft.com/office/powerpoint/2012/main" userId="S-1-5-21-1803622877-3595678718-721897630-27916" providerId="AD"/>
      </p:ext>
    </p:extLst>
  </p:cmAuthor>
  <p:cmAuthor id="3" name="Ariadna Castilla" initials="AC" lastIdx="2" clrIdx="2">
    <p:extLst>
      <p:ext uri="{19B8F6BF-5375-455C-9EA6-DF929625EA0E}">
        <p15:presenceInfo xmlns:p15="http://schemas.microsoft.com/office/powerpoint/2012/main" userId="S::a.castilla@romanrm.com::27d18c21-5594-4fad-9d7f-5dc8b5072efe" providerId="AD"/>
      </p:ext>
    </p:extLst>
  </p:cmAuthor>
  <p:cmAuthor id="4" name="Laura Muntada" initials="LM" lastIdx="27" clrIdx="3">
    <p:extLst>
      <p:ext uri="{19B8F6BF-5375-455C-9EA6-DF929625EA0E}">
        <p15:presenceInfo xmlns:p15="http://schemas.microsoft.com/office/powerpoint/2012/main" userId="S-1-5-21-3190811629-3028878268-3028406408-1321" providerId="AD"/>
      </p:ext>
    </p:extLst>
  </p:cmAuthor>
  <p:cmAuthor id="5" name="Guasch Martinez, Anna" initials="GMA [2]" lastIdx="9" clrIdx="4">
    <p:extLst>
      <p:ext uri="{19B8F6BF-5375-455C-9EA6-DF929625EA0E}">
        <p15:presenceInfo xmlns:p15="http://schemas.microsoft.com/office/powerpoint/2012/main" userId="S::anna.guasch@racc.es::d326c972-6292-4030-8e43-c17c6f9858ba" providerId="AD"/>
      </p:ext>
    </p:extLst>
  </p:cmAuthor>
  <p:cmAuthor id="6" name="Rey Carneiro, Alba" initials="RCA" lastIdx="1" clrIdx="5">
    <p:extLst>
      <p:ext uri="{19B8F6BF-5375-455C-9EA6-DF929625EA0E}">
        <p15:presenceInfo xmlns:p15="http://schemas.microsoft.com/office/powerpoint/2012/main" userId="S::alba.rey@racc.es::ca965d70-8ccd-4069-8de9-e722b0cb3e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EC4"/>
    <a:srgbClr val="000000"/>
    <a:srgbClr val="FFC000"/>
    <a:srgbClr val="FF3300"/>
    <a:srgbClr val="FFE79B"/>
    <a:srgbClr val="FFFFFF"/>
    <a:srgbClr val="FFD03B"/>
    <a:srgbClr val="FFD85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05" autoAdjust="0"/>
    <p:restoredTop sz="97099" autoAdjust="0"/>
  </p:normalViewPr>
  <p:slideViewPr>
    <p:cSldViewPr>
      <p:cViewPr varScale="1">
        <p:scale>
          <a:sx n="63" d="100"/>
          <a:sy n="63" d="100"/>
        </p:scale>
        <p:origin x="1328" y="176"/>
      </p:cViewPr>
      <p:guideLst>
        <p:guide orient="horz" pos="4156"/>
        <p:guide orient="horz" pos="845"/>
        <p:guide pos="5647"/>
        <p:guide orient="horz" pos="3770"/>
        <p:guide orient="horz" pos="4020"/>
        <p:guide pos="1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>
      <p:cViewPr varScale="1">
        <p:scale>
          <a:sx n="58" d="100"/>
          <a:sy n="58" d="100"/>
        </p:scale>
        <p:origin x="-1764" y="-66"/>
      </p:cViewPr>
      <p:guideLst>
        <p:guide orient="horz" pos="3128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46" tIns="47922" rIns="95846" bIns="47922" numCol="1" anchor="t" anchorCtr="0" compatLnSpc="1">
            <a:prstTxWarp prst="textNoShape">
              <a:avLst/>
            </a:prstTxWarp>
          </a:bodyPr>
          <a:lstStyle>
            <a:lvl1pPr algn="l" defTabSz="958564" eaLnBrk="1" hangingPunct="1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Arial" pitchFamily="34" charset="0"/>
              <a:buNone/>
              <a:defRPr sz="1300" b="0">
                <a:ea typeface="+mn-ea"/>
              </a:defRPr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6" y="0"/>
            <a:ext cx="2946400" cy="49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46" tIns="47922" rIns="95846" bIns="47922" numCol="1" anchor="t" anchorCtr="0" compatLnSpc="1">
            <a:prstTxWarp prst="textNoShape">
              <a:avLst/>
            </a:prstTxWarp>
          </a:bodyPr>
          <a:lstStyle>
            <a:lvl1pPr algn="r" defTabSz="958564" eaLnBrk="1" hangingPunct="1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Arial" pitchFamily="34" charset="0"/>
              <a:buNone/>
              <a:defRPr sz="1300" b="0">
                <a:ea typeface="+mn-ea"/>
              </a:defRPr>
            </a:lvl1pPr>
          </a:lstStyle>
          <a:p>
            <a:pPr>
              <a:defRPr/>
            </a:pPr>
            <a:fld id="{74B8F947-8648-4905-ADBE-E800D31C9449}" type="datetimeFigureOut">
              <a:rPr lang="es-ES" altLang="ca-ES"/>
              <a:pPr>
                <a:defRPr/>
              </a:pPr>
              <a:t>7/12/20</a:t>
            </a:fld>
            <a:endParaRPr lang="es-ES" altLang="ca-ES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55"/>
            <a:ext cx="2946400" cy="49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46" tIns="47922" rIns="95846" bIns="47922" numCol="1" anchor="b" anchorCtr="0" compatLnSpc="1">
            <a:prstTxWarp prst="textNoShape">
              <a:avLst/>
            </a:prstTxWarp>
          </a:bodyPr>
          <a:lstStyle>
            <a:lvl1pPr algn="l" defTabSz="958564" eaLnBrk="1" hangingPunct="1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Arial" pitchFamily="34" charset="0"/>
              <a:buNone/>
              <a:defRPr sz="1300" b="0">
                <a:ea typeface="+mn-ea"/>
              </a:defRPr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6" y="9434355"/>
            <a:ext cx="2946400" cy="49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46" tIns="47922" rIns="95846" bIns="47922" numCol="1" anchor="b" anchorCtr="0" compatLnSpc="1">
            <a:prstTxWarp prst="textNoShape">
              <a:avLst/>
            </a:prstTxWarp>
          </a:bodyPr>
          <a:lstStyle>
            <a:lvl1pPr algn="r" defTabSz="957175" eaLnBrk="1" hangingPunct="1">
              <a:lnSpc>
                <a:spcPct val="90000"/>
              </a:lnSpc>
              <a:spcBef>
                <a:spcPct val="20000"/>
              </a:spcBef>
              <a:buClr>
                <a:srgbClr val="FFC000"/>
              </a:buClr>
              <a:buFont typeface="Arial" charset="0"/>
              <a:buNone/>
              <a:defRPr sz="1300" b="0"/>
            </a:lvl1pPr>
          </a:lstStyle>
          <a:p>
            <a:pPr>
              <a:defRPr/>
            </a:pPr>
            <a:fld id="{34BEBD8F-3385-46A4-86F3-DE1231C0A4D2}" type="slidenum">
              <a:rPr lang="es-ES" altLang="ca-ES"/>
              <a:pPr>
                <a:defRPr/>
              </a:pPr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764507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846" tIns="47922" rIns="95846" bIns="47922" numCol="1" anchor="t" anchorCtr="0" compatLnSpc="1">
            <a:prstTxWarp prst="textNoShape">
              <a:avLst/>
            </a:prstTxWarp>
          </a:bodyPr>
          <a:lstStyle>
            <a:lvl1pPr algn="l" defTabSz="958564" eaLnBrk="1" hangingPunct="1">
              <a:spcBef>
                <a:spcPct val="0"/>
              </a:spcBef>
              <a:buClrTx/>
              <a:buFontTx/>
              <a:buNone/>
              <a:defRPr sz="1300" b="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s-SV" alt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3849689" y="0"/>
            <a:ext cx="2946400" cy="49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846" tIns="47922" rIns="95846" bIns="47922" numCol="1" anchor="t" anchorCtr="0" compatLnSpc="1">
            <a:prstTxWarp prst="textNoShape">
              <a:avLst/>
            </a:prstTxWarp>
          </a:bodyPr>
          <a:lstStyle>
            <a:lvl1pPr algn="r" defTabSz="958564" eaLnBrk="1" hangingPunct="1">
              <a:spcBef>
                <a:spcPct val="0"/>
              </a:spcBef>
              <a:buClrTx/>
              <a:buFontTx/>
              <a:buNone/>
              <a:defRPr sz="1300" b="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A3305728-B191-4CA4-9F55-C5ABB3C266FC}" type="datetimeFigureOut">
              <a:rPr lang="es-ES" altLang="ca-ES"/>
              <a:pPr>
                <a:defRPr/>
              </a:pPr>
              <a:t>7/12/20</a:t>
            </a:fld>
            <a:endParaRPr lang="es-ES" alt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483" tIns="44243" rIns="88483" bIns="44243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679451" y="4716387"/>
            <a:ext cx="5438775" cy="446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846" tIns="47922" rIns="95846" bIns="47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0" y="9432766"/>
            <a:ext cx="2946400" cy="49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846" tIns="47922" rIns="95846" bIns="47922" numCol="1" anchor="b" anchorCtr="0" compatLnSpc="1">
            <a:prstTxWarp prst="textNoShape">
              <a:avLst/>
            </a:prstTxWarp>
          </a:bodyPr>
          <a:lstStyle>
            <a:lvl1pPr algn="l" defTabSz="958564" eaLnBrk="1" hangingPunct="1">
              <a:spcBef>
                <a:spcPct val="0"/>
              </a:spcBef>
              <a:buClrTx/>
              <a:buFontTx/>
              <a:buNone/>
              <a:defRPr sz="1300" b="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s-SV" alt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849689" y="9432766"/>
            <a:ext cx="2946400" cy="49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846" tIns="47922" rIns="95846" bIns="47922" numCol="1" anchor="b" anchorCtr="0" compatLnSpc="1">
            <a:prstTxWarp prst="textNoShape">
              <a:avLst/>
            </a:prstTxWarp>
          </a:bodyPr>
          <a:lstStyle>
            <a:lvl1pPr algn="r" defTabSz="957175" eaLnBrk="1" hangingPunct="1">
              <a:defRPr sz="1300" b="0">
                <a:latin typeface="Calibri" pitchFamily="34" charset="0"/>
              </a:defRPr>
            </a:lvl1pPr>
          </a:lstStyle>
          <a:p>
            <a:pPr>
              <a:defRPr/>
            </a:pPr>
            <a:fld id="{C65111C3-AC4C-4806-93A1-7E09C0405E90}" type="slidenum">
              <a:rPr lang="es-ES" altLang="ca-ES"/>
              <a:pPr>
                <a:defRPr/>
              </a:pPr>
              <a:t>‹#›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311818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42000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37434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984509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686148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505931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808269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3175"/>
            <a:ext cx="91567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4" descr="RACCAST2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9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nuevo RACC_2T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2 Marcador de texto"/>
          <p:cNvSpPr>
            <a:spLocks noGrp="1"/>
          </p:cNvSpPr>
          <p:nvPr>
            <p:ph type="subTitle" idx="1"/>
          </p:nvPr>
        </p:nvSpPr>
        <p:spPr>
          <a:xfrm>
            <a:off x="42863" y="4268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mtClean="0"/>
            </a:lvl1pPr>
          </a:lstStyle>
          <a:p>
            <a:pPr lvl="0"/>
            <a:r>
              <a:rPr lang="es-ES" altLang="ca-ES" noProof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2482722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Blanc_10graus_brillant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285750"/>
            <a:ext cx="9144000" cy="8572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a-ES" sz="1800" b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75475" y="6597650"/>
            <a:ext cx="2133600" cy="26035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31C2F6F-FF4F-4270-B865-6610162C1B61}" type="slidenum">
              <a:rPr lang="es-ES" altLang="ca-ES" smtClean="0"/>
              <a:pPr>
                <a:defRPr/>
              </a:pPr>
              <a:t>‹#›</a:t>
            </a:fld>
            <a:endParaRPr lang="es-ES" altLang="ca-ES"/>
          </a:p>
        </p:txBody>
      </p:sp>
      <p:pic>
        <p:nvPicPr>
          <p:cNvPr id="9" name="Picture 15" descr="nuevo RACC_2T">
            <a:extLst>
              <a:ext uri="{FF2B5EF4-FFF2-40B4-BE49-F238E27FC236}">
                <a16:creationId xmlns:a16="http://schemas.microsoft.com/office/drawing/2014/main" id="{0DF2B4A4-072C-41D8-8196-A307887DDB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72464"/>
            <a:ext cx="1008000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35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1200150" y="142875"/>
            <a:ext cx="7943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1200150" y="1600200"/>
            <a:ext cx="79438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/>
              <a:t>Haga clic para modificar el estilo de texto del patrón</a:t>
            </a:r>
          </a:p>
          <a:p>
            <a:pPr lvl="1"/>
            <a:r>
              <a:rPr lang="es-ES" altLang="ca-ES"/>
              <a:t>Segundo nivel</a:t>
            </a:r>
          </a:p>
          <a:p>
            <a:pPr lvl="2"/>
            <a:r>
              <a:rPr lang="es-ES" altLang="ca-ES"/>
              <a:t>Tercer nivel</a:t>
            </a:r>
          </a:p>
          <a:p>
            <a:pPr lvl="3"/>
            <a:r>
              <a:rPr lang="es-ES" altLang="ca-ES"/>
              <a:t>Cuarto nivel</a:t>
            </a:r>
          </a:p>
          <a:p>
            <a:pPr lvl="4"/>
            <a:r>
              <a:rPr lang="es-ES" altLang="ca-ES"/>
              <a:t>Quinto nivel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597650"/>
            <a:ext cx="4572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FontTx/>
              <a:buNone/>
              <a:defRPr sz="1400" b="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endParaRPr lang="es-SV" altLang="ca-E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5976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7E5B91-2C86-4242-81CA-B81F797BC47E}" type="slidenum">
              <a:rPr lang="es-ES" altLang="ca-ES"/>
              <a:pPr>
                <a:defRPr/>
              </a:pPr>
              <a:t>‹#›</a:t>
            </a:fld>
            <a:endParaRPr lang="es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Lucida Sans Unicode" pitchFamily="34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Sans" pitchFamily="34" charset="0"/>
          <a:ea typeface="Lucida Sans Unicode" pitchFamily="34" charset="0"/>
          <a:cs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Sans" pitchFamily="34" charset="0"/>
          <a:ea typeface="Lucida Sans Unicode" pitchFamily="34" charset="0"/>
          <a:cs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Sans" pitchFamily="34" charset="0"/>
          <a:ea typeface="Lucida Sans Unicode" pitchFamily="34" charset="0"/>
          <a:cs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Sans" pitchFamily="34" charset="0"/>
          <a:ea typeface="Lucida Sans Unicode" pitchFamily="34" charset="0"/>
          <a:cs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Sans" pitchFamily="34" charset="0"/>
          <a:cs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Sans" pitchFamily="34" charset="0"/>
          <a:cs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Sans" pitchFamily="34" charset="0"/>
          <a:cs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Lucida Sans" pitchFamily="34" charset="0"/>
          <a:cs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Lucida Sans Unicode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Lucida Sans Unicode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000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Lucida Sans Unicode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Lucida Sans Unicode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Lucida Sans Unicode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F5E5A7E9-641D-4720-87FC-A9F68CF3C2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10" t="19578" r="16900" b="16027"/>
          <a:stretch/>
        </p:blipFill>
        <p:spPr>
          <a:xfrm>
            <a:off x="2836084" y="2672916"/>
            <a:ext cx="6128529" cy="3924734"/>
          </a:xfrm>
          <a:prstGeom prst="rect">
            <a:avLst/>
          </a:prstGeom>
        </p:spPr>
      </p:pic>
      <p:sp>
        <p:nvSpPr>
          <p:cNvPr id="6147" name="Rectangle 2050"/>
          <p:cNvSpPr>
            <a:spLocks noGrp="1"/>
          </p:cNvSpPr>
          <p:nvPr>
            <p:ph type="title" idx="4294967295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a-ES" altLang="ca-E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METODOLOGIA</a:t>
            </a:r>
            <a:endParaRPr lang="es-ES" altLang="ca-E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28C41603-6187-490F-815A-351639E4FB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75475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1pPr>
            <a:lvl2pPr>
              <a:defRPr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2pPr>
            <a:lvl3pPr>
              <a:defRPr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AC490D7A-F5A2-4C19-BEDE-C9D3AEB65AAA}" type="slidenum">
              <a:rPr lang="es-ES" altLang="ca-E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s-ES" alt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53EB6A1-C03F-466E-88A6-410760FBF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236176"/>
              </p:ext>
            </p:extLst>
          </p:nvPr>
        </p:nvGraphicFramePr>
        <p:xfrm>
          <a:off x="178276" y="1341438"/>
          <a:ext cx="8882063" cy="223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2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2000">
                <a:tc>
                  <a:txBody>
                    <a:bodyPr/>
                    <a:lstStyle/>
                    <a:p>
                      <a:pPr algn="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ca-ES" altLang="es-ES" sz="16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OBSERVACIONS</a:t>
                      </a:r>
                    </a:p>
                    <a:p>
                      <a:pPr algn="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ca-ES" altLang="es-ES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a Barcelona</a:t>
                      </a:r>
                    </a:p>
                    <a:p>
                      <a:pPr algn="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ca-ES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  <a:p>
                      <a:pPr algn="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ca-ES" sz="12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De 7:00h a 10:00h durant els dies 7, 8 i 9 de juliol</a:t>
                      </a:r>
                      <a:endParaRPr lang="ca-ES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91428" marT="45686" marB="45686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-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C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a-ES" altLang="es-ES" sz="1400" b="0" u="sng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Comportaments</a:t>
                      </a:r>
                      <a:r>
                        <a:rPr lang="es-ES" altLang="es-ES" sz="1400" b="0" u="sng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de </a:t>
                      </a:r>
                      <a:r>
                        <a:rPr lang="ca-ES" altLang="es-ES" sz="1400" b="0" u="sng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seguretat</a:t>
                      </a:r>
                      <a:r>
                        <a:rPr lang="es-ES" altLang="es-ES" sz="1400" b="0" u="sng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a-ES" altLang="es-ES" sz="1400" b="0" u="sng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viaria </a:t>
                      </a:r>
                      <a:r>
                        <a:rPr lang="ca-ES" altLang="es-ES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en la ciutat </a:t>
                      </a:r>
                      <a:r>
                        <a:rPr lang="es-ES" altLang="es-ES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de Barcelona (</a:t>
                      </a:r>
                      <a:r>
                        <a:rPr lang="es-ES" altLang="es-ES" sz="14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9.281 persones</a:t>
                      </a:r>
                      <a:r>
                        <a:rPr lang="es-ES" altLang="es-ES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)</a:t>
                      </a:r>
                    </a:p>
                    <a:p>
                      <a:pPr marL="111125" marR="0" lvl="0" indent="-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C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s-ES" altLang="es-ES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444500" marR="0" lvl="0" indent="-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C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a-ES" altLang="es-ES" sz="14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1.587 vianants</a:t>
                      </a:r>
                    </a:p>
                    <a:p>
                      <a:pPr marL="444500" marR="0" lvl="0" indent="-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C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a-ES" altLang="es-ES" sz="14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1.399 ciclistes</a:t>
                      </a:r>
                    </a:p>
                    <a:p>
                      <a:pPr marL="444500" marR="0" lvl="0" indent="-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C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a-ES" altLang="es-ES" sz="14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631 usuaris/es de VMP</a:t>
                      </a:r>
                    </a:p>
                    <a:p>
                      <a:pPr marL="444500" marR="0" lvl="0" indent="-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C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a-ES" altLang="es-ES" sz="14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1.598 motoristes</a:t>
                      </a:r>
                    </a:p>
                    <a:p>
                      <a:pPr marL="444500" marR="0" lvl="0" indent="-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FC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a-ES" altLang="es-ES" sz="14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4.066 conductors/es cotxe</a:t>
                      </a:r>
                    </a:p>
                  </a:txBody>
                  <a:tcPr marL="91428" marR="91428" marT="45686" marB="45686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" name="Imagen 18">
            <a:extLst>
              <a:ext uri="{FF2B5EF4-FFF2-40B4-BE49-F238E27FC236}">
                <a16:creationId xmlns:a16="http://schemas.microsoft.com/office/drawing/2014/main" id="{DD5150B4-9DC1-4260-A7EF-B87837E63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768" y="5410846"/>
            <a:ext cx="768845" cy="1148058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68F8E17-CB3F-44D5-B6F4-AB0BABB50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08" y="6138264"/>
            <a:ext cx="1015551" cy="4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3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156871B-F918-4427-AA88-D63A7337A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0111"/>
              </p:ext>
            </p:extLst>
          </p:nvPr>
        </p:nvGraphicFramePr>
        <p:xfrm>
          <a:off x="179388" y="1341438"/>
          <a:ext cx="8784000" cy="464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125065031"/>
                    </a:ext>
                  </a:extLst>
                </a:gridCol>
                <a:gridCol w="4392000">
                  <a:extLst>
                    <a:ext uri="{9D8B030D-6E8A-4147-A177-3AD203B41FA5}">
                      <a16:colId xmlns:a16="http://schemas.microsoft.com/office/drawing/2014/main" val="368620045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Creuar fora del pas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Passar el semàfor...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6145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 i Margall - Alegre de Dalt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Berlin - </a:t>
                      </a:r>
                      <a:r>
                        <a:rPr lang="ca-ES" sz="16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Entença</a:t>
                      </a:r>
                      <a:endParaRPr lang="ca-E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73479"/>
                  </a:ext>
                </a:extLst>
              </a:tr>
              <a:tr h="2880000">
                <a:tc>
                  <a:txBody>
                    <a:bodyPr/>
                    <a:lstStyle/>
                    <a:p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18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ts val="600"/>
                        </a:spcBef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600" b="0" dirty="0">
                          <a:latin typeface="Arial" panose="020B0604020202020204" pitchFamily="34" charset="0"/>
                        </a:rPr>
                        <a:t>Els homes assumeixen més risc, passen en un 6% més per fora del pas de vianants (</a:t>
                      </a:r>
                      <a:r>
                        <a:rPr lang="ca-ES" sz="1600" b="0" dirty="0" err="1">
                          <a:latin typeface="Arial" panose="020B0604020202020204" pitchFamily="34" charset="0"/>
                        </a:rPr>
                        <a:t>semaforitzat</a:t>
                      </a:r>
                      <a:r>
                        <a:rPr lang="ca-ES" sz="1600" b="0" dirty="0">
                          <a:latin typeface="Arial" panose="020B0604020202020204" pitchFamily="34" charset="0"/>
                        </a:rPr>
                        <a:t>).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ts val="600"/>
                        </a:spcBef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creuament de semàfor en vermell comporta un gran risc, les dades reflecteixen que els homes tenen ho fan el un 68% </a:t>
                      </a:r>
                      <a:r>
                        <a:rPr lang="ca-ES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més sovint </a:t>
                      </a:r>
                      <a:r>
                        <a:rPr lang="ca-E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 les dones.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91388"/>
                  </a:ext>
                </a:extLst>
              </a:tr>
            </a:tbl>
          </a:graphicData>
        </a:graphic>
      </p:graphicFrame>
      <p:sp>
        <p:nvSpPr>
          <p:cNvPr id="6147" name="Rectangle 2050"/>
          <p:cNvSpPr>
            <a:spLocks noGrp="1"/>
          </p:cNvSpPr>
          <p:nvPr>
            <p:ph type="title" idx="4294967295"/>
          </p:nvPr>
        </p:nvSpPr>
        <p:spPr>
          <a:xfrm>
            <a:off x="1200150" y="142875"/>
            <a:ext cx="794385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a-ES" altLang="ca-E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ca-ES" altLang="ca-ES" sz="3200" dirty="0">
                <a:latin typeface="Arial" panose="020B0604020202020204" pitchFamily="34" charset="0"/>
                <a:cs typeface="Arial" panose="020B0604020202020204" pitchFamily="34" charset="0"/>
              </a:rPr>
              <a:t>COMPORTAMENT DELS USUARIS</a:t>
            </a:r>
            <a:br>
              <a:rPr lang="ca-ES" altLang="ca-E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Vianants</a:t>
            </a:r>
            <a:endParaRPr lang="es-ES" altLang="ca-E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095D1D27-FA28-4A4C-A4E9-CC98C0BD8F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75475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1pPr>
            <a:lvl2pPr>
              <a:defRPr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2pPr>
            <a:lvl3pPr>
              <a:defRPr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AC490D7A-F5A2-4C19-BEDE-C9D3AEB65AAA}" type="slidenum">
              <a:rPr lang="es-ES" altLang="ca-E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s-ES" alt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1043960-4283-4898-B6FD-D288CF794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076" y="2060848"/>
            <a:ext cx="3099917" cy="288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819B966-C8B2-4DEA-B3A3-AE44775FA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588" y="2060848"/>
            <a:ext cx="3089917" cy="28800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4B2234B-21B2-4898-ABA8-FDCB8A2A0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08" y="6138264"/>
            <a:ext cx="1015551" cy="4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33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156871B-F918-4427-AA88-D63A7337A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016383"/>
              </p:ext>
            </p:extLst>
          </p:nvPr>
        </p:nvGraphicFramePr>
        <p:xfrm>
          <a:off x="179388" y="1341438"/>
          <a:ext cx="8784000" cy="500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125065031"/>
                    </a:ext>
                  </a:extLst>
                </a:gridCol>
                <a:gridCol w="4392000">
                  <a:extLst>
                    <a:ext uri="{9D8B030D-6E8A-4147-A177-3AD203B41FA5}">
                      <a16:colId xmlns:a16="http://schemas.microsoft.com/office/drawing/2014/main" val="3686200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Indicar el gir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Passar el semàfor...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61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Diputació - Sicília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Diagonal - Balmes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73479"/>
                  </a:ext>
                </a:extLst>
              </a:tr>
              <a:tr h="2880000">
                <a:tc>
                  <a:txBody>
                    <a:bodyPr/>
                    <a:lstStyle/>
                    <a:p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18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ts val="600"/>
                        </a:spcBef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600" b="0" dirty="0">
                          <a:latin typeface="Arial" panose="020B0604020202020204" pitchFamily="34" charset="0"/>
                        </a:rPr>
                        <a:t>Pràcticament  de cada 3 ciclistes no indica que efectuarà un gir o el fa de manera brusca.</a:t>
                      </a:r>
                    </a:p>
                    <a:p>
                      <a:pPr marL="285750" indent="-285750" eaLnBrk="1" hangingPunct="1">
                        <a:spcBef>
                          <a:spcPts val="600"/>
                        </a:spcBef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600" b="0" dirty="0">
                          <a:latin typeface="Arial" panose="020B0604020202020204" pitchFamily="34" charset="0"/>
                        </a:rPr>
                        <a:t>Les dones assumeixen més risc, 4 punts superior als homes.</a:t>
                      </a:r>
                      <a:endParaRPr lang="ca-ES" sz="1600" b="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ts val="600"/>
                        </a:spcBef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No s’aprecien diferències destacables segons gènere tot i que les dones tendeixen a incomplir més.</a:t>
                      </a:r>
                    </a:p>
                    <a:p>
                      <a:pPr marL="285750" indent="-285750" eaLnBrk="1" hangingPunct="1">
                        <a:spcBef>
                          <a:spcPts val="600"/>
                        </a:spcBef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general, el semàfor en aquest cas és respectat pel 90% dels usuaris.</a:t>
                      </a:r>
                      <a:endParaRPr lang="ca-ES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91388"/>
                  </a:ext>
                </a:extLst>
              </a:tr>
            </a:tbl>
          </a:graphicData>
        </a:graphic>
      </p:graphicFrame>
      <p:sp>
        <p:nvSpPr>
          <p:cNvPr id="6147" name="Rectangle 2050"/>
          <p:cNvSpPr>
            <a:spLocks noGrp="1"/>
          </p:cNvSpPr>
          <p:nvPr>
            <p:ph type="title" idx="4294967295"/>
          </p:nvPr>
        </p:nvSpPr>
        <p:spPr>
          <a:xfrm>
            <a:off x="1200150" y="142875"/>
            <a:ext cx="794385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a-ES" altLang="ca-E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ca-ES" altLang="ca-ES" sz="3200" dirty="0">
                <a:latin typeface="Arial" panose="020B0604020202020204" pitchFamily="34" charset="0"/>
                <a:cs typeface="Arial" panose="020B0604020202020204" pitchFamily="34" charset="0"/>
              </a:rPr>
              <a:t>COMPORTAMENT DELS USUARIS</a:t>
            </a:r>
            <a:br>
              <a:rPr lang="ca-ES" altLang="ca-E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Bicicletes</a:t>
            </a:r>
            <a:endParaRPr lang="es-ES" altLang="ca-E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095D1D27-FA28-4A4C-A4E9-CC98C0BD8F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75475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1pPr>
            <a:lvl2pPr>
              <a:defRPr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2pPr>
            <a:lvl3pPr>
              <a:defRPr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AC490D7A-F5A2-4C19-BEDE-C9D3AEB65AAA}" type="slidenum">
              <a:rPr lang="es-ES" altLang="ca-E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s-ES" alt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EAA1CB9-7A24-434E-BDC8-AC9BDDFFB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084" y="2060848"/>
            <a:ext cx="3099916" cy="288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62B7E0B-8371-4BD7-8C51-56DFFAE09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580" y="2024844"/>
            <a:ext cx="3099916" cy="28800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58F82C6-BDE7-4C64-9C59-0D90F0AD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48" y="6354164"/>
            <a:ext cx="1015551" cy="4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3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156871B-F918-4427-AA88-D63A7337A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819517"/>
              </p:ext>
            </p:extLst>
          </p:nvPr>
        </p:nvGraphicFramePr>
        <p:xfrm>
          <a:off x="179388" y="1341438"/>
          <a:ext cx="8784000" cy="500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125065031"/>
                    </a:ext>
                  </a:extLst>
                </a:gridCol>
                <a:gridCol w="4392000">
                  <a:extLst>
                    <a:ext uri="{9D8B030D-6E8A-4147-A177-3AD203B41FA5}">
                      <a16:colId xmlns:a16="http://schemas.microsoft.com/office/drawing/2014/main" val="3686200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 per la vorera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Passar el semàfor...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61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Passeig de Sant Joan - Indústria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Diputació - Aribau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73479"/>
                  </a:ext>
                </a:extLst>
              </a:tr>
              <a:tr h="2880000">
                <a:tc>
                  <a:txBody>
                    <a:bodyPr/>
                    <a:lstStyle/>
                    <a:p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18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ts val="600"/>
                        </a:spcBef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600" b="0" dirty="0">
                          <a:latin typeface="Arial" panose="020B0604020202020204" pitchFamily="34" charset="0"/>
                        </a:rPr>
                        <a:t>El 92% de les dones circulen per els carrils bici, els homes un 4% menys.</a:t>
                      </a:r>
                    </a:p>
                    <a:p>
                      <a:pPr marL="285750" indent="-285750" eaLnBrk="1" hangingPunct="1">
                        <a:spcBef>
                          <a:spcPts val="600"/>
                        </a:spcBef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600" b="0" dirty="0">
                          <a:latin typeface="Arial" panose="020B0604020202020204" pitchFamily="34" charset="0"/>
                        </a:rPr>
                        <a:t>En sentit muntanya els homes circulen més per el carril central en comparació amb les dones.</a:t>
                      </a:r>
                      <a:endParaRPr lang="ca-ES" sz="1600" b="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ts val="600"/>
                        </a:spcBef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El 41,7% dels homes passen el semàfor en vermell amb el risc que suposa, les dones ho fan menys sovint. Elles passen més vegades el semàfor en intermitent (12%).</a:t>
                      </a:r>
                      <a:endParaRPr lang="ca-ES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91388"/>
                  </a:ext>
                </a:extLst>
              </a:tr>
            </a:tbl>
          </a:graphicData>
        </a:graphic>
      </p:graphicFrame>
      <p:sp>
        <p:nvSpPr>
          <p:cNvPr id="6147" name="Rectangle 2050"/>
          <p:cNvSpPr>
            <a:spLocks noGrp="1"/>
          </p:cNvSpPr>
          <p:nvPr>
            <p:ph type="title" idx="4294967295"/>
          </p:nvPr>
        </p:nvSpPr>
        <p:spPr>
          <a:xfrm>
            <a:off x="1200150" y="142875"/>
            <a:ext cx="794385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a-ES" altLang="ca-E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ca-ES" altLang="ca-ES" sz="3200" dirty="0">
                <a:latin typeface="Arial" panose="020B0604020202020204" pitchFamily="34" charset="0"/>
                <a:cs typeface="Arial" panose="020B0604020202020204" pitchFamily="34" charset="0"/>
              </a:rPr>
              <a:t>COMPORTAMENT DELS USUARIS</a:t>
            </a:r>
            <a:br>
              <a:rPr lang="ca-ES" altLang="ca-E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VMP</a:t>
            </a:r>
            <a:endParaRPr lang="es-ES" altLang="ca-E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095D1D27-FA28-4A4C-A4E9-CC98C0BD8F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75475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1pPr>
            <a:lvl2pPr>
              <a:defRPr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2pPr>
            <a:lvl3pPr>
              <a:defRPr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AC490D7A-F5A2-4C19-BEDE-C9D3AEB65AAA}" type="slidenum">
              <a:rPr lang="es-ES" altLang="ca-E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s-ES" alt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BD02DAF-9BB9-491A-97E8-ADFF4C9E8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96" y="2060848"/>
            <a:ext cx="3099916" cy="288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98EEA7F-508F-4E55-AC81-502138FFA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2060848"/>
            <a:ext cx="3099916" cy="28800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2E10B4E9-4F73-4248-BE41-DD6C3FC036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48" y="6354164"/>
            <a:ext cx="1015551" cy="4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4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156871B-F918-4427-AA88-D63A7337A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045951"/>
              </p:ext>
            </p:extLst>
          </p:nvPr>
        </p:nvGraphicFramePr>
        <p:xfrm>
          <a:off x="179388" y="1341438"/>
          <a:ext cx="8784000" cy="493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125065031"/>
                    </a:ext>
                  </a:extLst>
                </a:gridCol>
                <a:gridCol w="4392000">
                  <a:extLst>
                    <a:ext uri="{9D8B030D-6E8A-4147-A177-3AD203B41FA5}">
                      <a16:colId xmlns:a16="http://schemas.microsoft.com/office/drawing/2014/main" val="3686200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Indicar canvi de carril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Passar el semàfor...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61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Aragó (entre Roger de Llúria i Pau Claris)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Espinell</a:t>
                      </a:r>
                      <a:r>
                        <a:rPr lang="ca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Marques de </a:t>
                      </a:r>
                      <a:r>
                        <a:rPr lang="ca-ES" sz="16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Foronda</a:t>
                      </a:r>
                      <a:endParaRPr lang="ca-ES" sz="16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73479"/>
                  </a:ext>
                </a:extLst>
              </a:tr>
              <a:tr h="2880000">
                <a:tc>
                  <a:txBody>
                    <a:bodyPr/>
                    <a:lstStyle/>
                    <a:p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18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ts val="600"/>
                        </a:spcBef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600" b="0" noProof="0" dirty="0">
                          <a:latin typeface="Arial" panose="020B0604020202020204" pitchFamily="34" charset="0"/>
                        </a:rPr>
                        <a:t>Tot i que </a:t>
                      </a:r>
                      <a:r>
                        <a:rPr lang="ca-ES" sz="1600" b="0" dirty="0">
                          <a:latin typeface="Arial" panose="020B0604020202020204" pitchFamily="34" charset="0"/>
                        </a:rPr>
                        <a:t>el no indicar el gir o fer un canvi brusc és el que predomini per ambdós gèneres, entre els homes s’observa més recurrents aquest comportament (72% enfront al 60% de les dones).</a:t>
                      </a:r>
                      <a:endParaRPr lang="ca-ES" sz="1600" b="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ts val="600"/>
                        </a:spcBef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En aquest comportament que implica un alt risc d’accidentalitat, el 14% dels homes no passen en verd enfront del 12,4% de les dones.</a:t>
                      </a:r>
                      <a:endParaRPr lang="ca-ES" sz="1600" b="0" noProof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91388"/>
                  </a:ext>
                </a:extLst>
              </a:tr>
            </a:tbl>
          </a:graphicData>
        </a:graphic>
      </p:graphicFrame>
      <p:sp>
        <p:nvSpPr>
          <p:cNvPr id="6147" name="Rectangle 2050"/>
          <p:cNvSpPr>
            <a:spLocks noGrp="1"/>
          </p:cNvSpPr>
          <p:nvPr>
            <p:ph type="title" idx="4294967295"/>
          </p:nvPr>
        </p:nvSpPr>
        <p:spPr>
          <a:xfrm>
            <a:off x="1200150" y="142875"/>
            <a:ext cx="794385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a-ES" altLang="ca-E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ca-ES" altLang="ca-ES" sz="3200" dirty="0">
                <a:latin typeface="Arial" panose="020B0604020202020204" pitchFamily="34" charset="0"/>
                <a:cs typeface="Arial" panose="020B0604020202020204" pitchFamily="34" charset="0"/>
              </a:rPr>
              <a:t>COMPORTAMENT DELS USUARIS</a:t>
            </a:r>
            <a:br>
              <a:rPr lang="ca-ES" altLang="ca-E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Motocicletes</a:t>
            </a:r>
            <a:endParaRPr lang="es-ES" altLang="ca-E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095D1D27-FA28-4A4C-A4E9-CC98C0BD8F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75475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1pPr>
            <a:lvl2pPr>
              <a:defRPr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2pPr>
            <a:lvl3pPr>
              <a:defRPr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AC490D7A-F5A2-4C19-BEDE-C9D3AEB65AAA}" type="slidenum">
              <a:rPr lang="es-ES" altLang="ca-E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s-ES" alt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8E41372-FE56-499C-9513-107B41D87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096852"/>
            <a:ext cx="3099916" cy="2880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7E17661-B652-418A-BFA1-1A9D86A0D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2096852"/>
            <a:ext cx="3099916" cy="28800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A4B26D4-9AE9-4CAD-9106-E5AA3E81D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48" y="6354164"/>
            <a:ext cx="1015551" cy="4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67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156871B-F918-4427-AA88-D63A7337A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012107"/>
              </p:ext>
            </p:extLst>
          </p:nvPr>
        </p:nvGraphicFramePr>
        <p:xfrm>
          <a:off x="179388" y="1341438"/>
          <a:ext cx="8784000" cy="493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125065031"/>
                    </a:ext>
                  </a:extLst>
                </a:gridCol>
                <a:gridCol w="4392000">
                  <a:extLst>
                    <a:ext uri="{9D8B030D-6E8A-4147-A177-3AD203B41FA5}">
                      <a16:colId xmlns:a16="http://schemas.microsoft.com/office/drawing/2014/main" val="3686200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Indicar canvi de carril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Passar el semàfor...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61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Indústria - Cartagena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Alfons Comí - Gomis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273479"/>
                  </a:ext>
                </a:extLst>
              </a:tr>
              <a:tr h="2880000">
                <a:tc>
                  <a:txBody>
                    <a:bodyPr/>
                    <a:lstStyle/>
                    <a:p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18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ts val="600"/>
                        </a:spcBef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600" b="0" noProof="0" dirty="0">
                          <a:latin typeface="Arial" panose="020B0604020202020204" pitchFamily="34" charset="0"/>
                        </a:rPr>
                        <a:t>No s’aprecien diferències entre gèneres, tot i que les dones tenen lleugerament un comportament més de risc ja que no indiquen el canvi de carril o fan un moviment brusc.</a:t>
                      </a:r>
                      <a:endParaRPr lang="ca-ES" sz="1600" b="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spcBef>
                          <a:spcPts val="600"/>
                        </a:spcBef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No hi ha diferències entre homes i dones. </a:t>
                      </a:r>
                    </a:p>
                    <a:p>
                      <a:pPr marL="285750" indent="-285750" eaLnBrk="1" hangingPunct="1">
                        <a:spcBef>
                          <a:spcPts val="600"/>
                        </a:spcBef>
                        <a:buClr>
                          <a:srgbClr val="FFC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ca-ES" sz="16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El 98% respecta ell semàfor en i el passen en verd. Un 1% el passa en vermell i la resta en intermitent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291388"/>
                  </a:ext>
                </a:extLst>
              </a:tr>
            </a:tbl>
          </a:graphicData>
        </a:graphic>
      </p:graphicFrame>
      <p:sp>
        <p:nvSpPr>
          <p:cNvPr id="6147" name="Rectangle 2050"/>
          <p:cNvSpPr>
            <a:spLocks noGrp="1"/>
          </p:cNvSpPr>
          <p:nvPr>
            <p:ph type="title" idx="4294967295"/>
          </p:nvPr>
        </p:nvSpPr>
        <p:spPr>
          <a:xfrm>
            <a:off x="1200150" y="142875"/>
            <a:ext cx="794385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a-ES" altLang="ca-ES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ca-ES" altLang="ca-ES" sz="3200" dirty="0">
                <a:latin typeface="Arial" panose="020B0604020202020204" pitchFamily="34" charset="0"/>
                <a:cs typeface="Arial" panose="020B0604020202020204" pitchFamily="34" charset="0"/>
              </a:rPr>
              <a:t>COMPORTAMENT DELS USUARIS</a:t>
            </a:r>
            <a:br>
              <a:rPr lang="ca-ES" altLang="ca-E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altLang="ca-ES" dirty="0">
                <a:latin typeface="Arial" panose="020B0604020202020204" pitchFamily="34" charset="0"/>
                <a:cs typeface="Arial" panose="020B0604020202020204" pitchFamily="34" charset="0"/>
              </a:rPr>
              <a:t>Cotxe</a:t>
            </a:r>
            <a:endParaRPr lang="es-ES" altLang="ca-E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095D1D27-FA28-4A4C-A4E9-CC98C0BD8F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75475" y="6597650"/>
            <a:ext cx="2133600" cy="260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1pPr>
            <a:lvl2pPr>
              <a:defRPr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2pPr>
            <a:lvl3pPr>
              <a:defRPr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fld id="{AC490D7A-F5A2-4C19-BEDE-C9D3AEB65AAA}" type="slidenum">
              <a:rPr lang="es-ES" altLang="ca-ES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s-ES" altLang="ca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C25DD5-DC74-429C-B01D-FC5D6CF0E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096852"/>
            <a:ext cx="3099916" cy="2880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AC3C3AF-0FF7-42D0-AB3D-D8488C03E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068" y="2096852"/>
            <a:ext cx="3154685" cy="2880000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497A7F5-61D4-4972-BC06-FD5CDB55D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48" y="6354164"/>
            <a:ext cx="1015551" cy="4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10641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_Tema de Office">
      <a:majorFont>
        <a:latin typeface="Lucida Sans"/>
        <a:ea typeface=""/>
        <a:cs typeface="Lucida Sans Unicode"/>
      </a:majorFont>
      <a:minorFont>
        <a:latin typeface="Lucida Sans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6592978E2A994F85EA541AC7041EF3" ma:contentTypeVersion="13" ma:contentTypeDescription="Create a new document." ma:contentTypeScope="" ma:versionID="44ce7d78442e243886f0d0f7551a4a35">
  <xsd:schema xmlns:xsd="http://www.w3.org/2001/XMLSchema" xmlns:xs="http://www.w3.org/2001/XMLSchema" xmlns:p="http://schemas.microsoft.com/office/2006/metadata/properties" xmlns:ns3="d0320a30-0da5-4134-82ce-38ee67324288" xmlns:ns4="29410b62-df28-4c48-96f3-7622acd32f10" targetNamespace="http://schemas.microsoft.com/office/2006/metadata/properties" ma:root="true" ma:fieldsID="3d2525eaac140465b3ec473923034aca" ns3:_="" ns4:_="">
    <xsd:import namespace="d0320a30-0da5-4134-82ce-38ee67324288"/>
    <xsd:import namespace="29410b62-df28-4c48-96f3-7622acd32f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320a30-0da5-4134-82ce-38ee673242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10b62-df28-4c48-96f3-7622acd32f1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218424-AAC3-49D4-8A6D-EAD590B0E8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DFC853-E873-4C88-A9E8-CEA6026FF949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  <ds:schemaRef ds:uri="29410b62-df28-4c48-96f3-7622acd32f10"/>
    <ds:schemaRef ds:uri="http://schemas.microsoft.com/office/2006/documentManagement/types"/>
    <ds:schemaRef ds:uri="d0320a30-0da5-4134-82ce-38ee67324288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4565DE7-84AE-4461-8CA7-1E89BBC81E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320a30-0da5-4134-82ce-38ee67324288"/>
    <ds:schemaRef ds:uri="29410b62-df28-4c48-96f3-7622acd32f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42419</TotalTime>
  <Words>493</Words>
  <Application>Microsoft Macintosh PowerPoint</Application>
  <PresentationFormat>On-screen Show (4:3)</PresentationFormat>
  <Paragraphs>57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Lucida Sans</vt:lpstr>
      <vt:lpstr>Wingdings</vt:lpstr>
      <vt:lpstr>2_Tema de Office</vt:lpstr>
      <vt:lpstr>3. METODOLOGIA</vt:lpstr>
      <vt:lpstr>4. COMPORTAMENT DELS USUARIS Vianants</vt:lpstr>
      <vt:lpstr>4. COMPORTAMENT DELS USUARIS Bicicletes</vt:lpstr>
      <vt:lpstr>4. COMPORTAMENT DELS USUARIS VMP</vt:lpstr>
      <vt:lpstr>4. COMPORTAMENT DELS USUARIS Motocicletes</vt:lpstr>
      <vt:lpstr>4. COMPORTAMENT DELS USUARIS Cotxe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Alex</dc:creator>
  <cp:lastModifiedBy>Lola Calvo Pousa</cp:lastModifiedBy>
  <cp:revision>2222</cp:revision>
  <cp:lastPrinted>2020-03-05T17:56:00Z</cp:lastPrinted>
  <dcterms:created xsi:type="dcterms:W3CDTF">2007-11-19T21:25:51Z</dcterms:created>
  <dcterms:modified xsi:type="dcterms:W3CDTF">2020-12-07T17:58:45Z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0x010100D56592978E2A994F85EA541AC7041EF3</vt:lpwstr>
  </property>
</Properties>
</file>