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1" r:id="rId4"/>
    <p:sldId id="260" r:id="rId5"/>
    <p:sldId id="262" r:id="rId6"/>
    <p:sldId id="263" r:id="rId7"/>
  </p:sldIdLst>
  <p:sldSz cx="12192000" cy="6858000"/>
  <p:notesSz cx="6858000" cy="9144000"/>
  <p:defaultTextStyle>
    <a:defPPr>
      <a:defRPr lang="en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82"/>
    <p:restoredTop sz="93350"/>
  </p:normalViewPr>
  <p:slideViewPr>
    <p:cSldViewPr snapToGrid="0" snapToObjects="1">
      <p:cViewPr varScale="1">
        <p:scale>
          <a:sx n="72" d="100"/>
          <a:sy n="72" d="100"/>
        </p:scale>
        <p:origin x="8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D03B0-45DA-1A48-A6B0-6A3359B82F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a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A16AF9-F6E2-5A48-B407-1FB4DB2803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a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C60ACD-57D0-3A41-AA84-33D471D18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9F7B-52E5-E14A-8FCB-B6E2D6B50AFB}" type="datetimeFigureOut">
              <a:rPr lang="ca-ES" smtClean="0"/>
              <a:t>10/12/2020</a:t>
            </a:fld>
            <a:endParaRPr lang="ca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466D9-0FB8-5240-9F4D-72200F6ED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5BE98-3583-CD4E-9387-9117BAE42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BC2C-DC60-ED49-9A05-22466F62225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432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72FB4-2991-234C-90EB-2527E074E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a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A66E79-9CA5-A148-BF5D-50DE86F013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a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1BEA3-7B5B-2E40-8A8C-67FCD101B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9F7B-52E5-E14A-8FCB-B6E2D6B50AFB}" type="datetimeFigureOut">
              <a:rPr lang="ca-ES" smtClean="0"/>
              <a:t>10/12/2020</a:t>
            </a:fld>
            <a:endParaRPr lang="ca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75ADF-CDB9-AB41-B545-55ECC160F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F03EC2-ACEC-CF45-8192-4679CDAFB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BC2C-DC60-ED49-9A05-22466F62225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50676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389E48-20D6-634C-941B-5B07EA839E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a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A70FF-FDD6-7B4C-B05B-99C493199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a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90F1E3-95CC-7843-906F-FCDCDB1C5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9F7B-52E5-E14A-8FCB-B6E2D6B50AFB}" type="datetimeFigureOut">
              <a:rPr lang="ca-ES" smtClean="0"/>
              <a:t>10/12/2020</a:t>
            </a:fld>
            <a:endParaRPr lang="ca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5E9B74-319B-7548-B66A-9D7DEC2E4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607DE-CCFC-F341-9C4A-427C8D262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BC2C-DC60-ED49-9A05-22466F62225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88687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0F8FE-5D08-6049-9D39-F05A60D43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a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7C9E6-CD9A-9649-88B2-FFF804494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a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D94939-46D4-584E-955A-74AE8D1D7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9F7B-52E5-E14A-8FCB-B6E2D6B50AFB}" type="datetimeFigureOut">
              <a:rPr lang="ca-ES" smtClean="0"/>
              <a:t>10/12/2020</a:t>
            </a:fld>
            <a:endParaRPr lang="ca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B7C25-219D-4B4D-92BA-662C5B870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005B2-20B5-AB46-A8F8-1854D41A3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BC2C-DC60-ED49-9A05-22466F62225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44342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55134-3884-5545-84A6-EB209B35D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a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BC3CE2-8462-F944-AAA6-27BAB0C6A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245D9-049A-6B44-BC09-64968D0EA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9F7B-52E5-E14A-8FCB-B6E2D6B50AFB}" type="datetimeFigureOut">
              <a:rPr lang="ca-ES" smtClean="0"/>
              <a:t>10/12/2020</a:t>
            </a:fld>
            <a:endParaRPr lang="ca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6F783A-6DD4-E94E-99BE-3634428D4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E083F8-3369-7D49-92E6-472A82470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BC2C-DC60-ED49-9A05-22466F62225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93811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56E44-EE45-884E-A85C-BD60646F5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a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7D0E0-58F7-BA4B-8AD5-CA22385EA8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a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E29883-57C0-074E-A4BD-3146C47BFD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a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E0B4D6-AAF5-4A4B-BB08-665D5E114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9F7B-52E5-E14A-8FCB-B6E2D6B50AFB}" type="datetimeFigureOut">
              <a:rPr lang="ca-ES" smtClean="0"/>
              <a:t>10/12/2020</a:t>
            </a:fld>
            <a:endParaRPr lang="ca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118D14-792C-574F-8B4E-1BF68A143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F7A1DE-933A-E44E-A129-482470406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BC2C-DC60-ED49-9A05-22466F62225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5293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21FB9-EC73-6B45-B96D-E41EDADE8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a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2DFD4D-8007-7F4F-9389-6669678B4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EEB085-9CCB-8748-9891-ECE1053753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a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ED436A-270F-3F4D-8EFB-D55BB17366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257512-9292-A84C-9274-7FD0A806B4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a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04D896-DB6C-0243-AE05-5F5270CFD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9F7B-52E5-E14A-8FCB-B6E2D6B50AFB}" type="datetimeFigureOut">
              <a:rPr lang="ca-ES" smtClean="0"/>
              <a:t>10/12/2020</a:t>
            </a:fld>
            <a:endParaRPr lang="ca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C219F1-A7B2-8944-857F-9BFAA1293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9BDE25-B7D0-444C-B234-341A0C834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BC2C-DC60-ED49-9A05-22466F62225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2626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E3CD1-969D-C441-BAD2-2B908D489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a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84D054-B72E-A045-83C2-9AE6E8AFA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9F7B-52E5-E14A-8FCB-B6E2D6B50AFB}" type="datetimeFigureOut">
              <a:rPr lang="ca-ES" smtClean="0"/>
              <a:t>10/12/2020</a:t>
            </a:fld>
            <a:endParaRPr lang="ca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C123A2-A6F1-5847-BA27-9F9BA2F7C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0FD1C-0161-114B-840F-0E5309CC3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BC2C-DC60-ED49-9A05-22466F62225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13984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BA6B68-5400-D149-B8D6-91381C049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9F7B-52E5-E14A-8FCB-B6E2D6B50AFB}" type="datetimeFigureOut">
              <a:rPr lang="ca-ES" smtClean="0"/>
              <a:t>10/12/2020</a:t>
            </a:fld>
            <a:endParaRPr lang="ca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4A5674-E557-EF41-9BEE-02B6E6F7A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475765-A15F-2242-AE0A-CFA11E1A3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BC2C-DC60-ED49-9A05-22466F62225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91734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FDF21-4A85-F443-AD91-D47F69762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a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D47EE-0F7D-E44C-B864-63E72530D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a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1B388E-4A57-E04E-A0B2-EC4631EE16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DBAFCD-106B-434B-B455-9F4E5A70B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9F7B-52E5-E14A-8FCB-B6E2D6B50AFB}" type="datetimeFigureOut">
              <a:rPr lang="ca-ES" smtClean="0"/>
              <a:t>10/12/2020</a:t>
            </a:fld>
            <a:endParaRPr lang="ca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3EEEE6-3E91-9348-A2D0-472727071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E392C1-AD15-EA45-A702-E01346B2D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BC2C-DC60-ED49-9A05-22466F62225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80361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3B6EB-0D70-9D4F-A087-A3C4EFE9E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a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86AECD-BE1E-574F-933E-4D1331CCD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7372AE-77E0-C041-B53E-2176D78554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CFB0E-F9D6-EE4C-BF1E-7CD377575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9F7B-52E5-E14A-8FCB-B6E2D6B50AFB}" type="datetimeFigureOut">
              <a:rPr lang="ca-ES" smtClean="0"/>
              <a:t>10/12/2020</a:t>
            </a:fld>
            <a:endParaRPr lang="ca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DCDC83-2CCB-BB40-A656-84B9115D5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C8B5E4-5CE9-3246-A31A-2F8C69A75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BC2C-DC60-ED49-9A05-22466F62225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19011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EE7327-8D81-534A-B7C4-D3D6DCE7F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a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DCC94C-5841-B741-85FF-FE44629053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a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D4021-AA41-9E48-87B1-D619744989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09F7B-52E5-E14A-8FCB-B6E2D6B50AFB}" type="datetimeFigureOut">
              <a:rPr lang="ca-ES" smtClean="0"/>
              <a:t>10/12/2020</a:t>
            </a:fld>
            <a:endParaRPr lang="ca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FA1C4-3642-4A4A-8CB3-5F62C8159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D73A5-3BEF-7D4D-9AAA-4C2F04189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BBC2C-DC60-ED49-9A05-22466F62225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30943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DEEA81E-91F7-C74B-B03D-69CFC7DA8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440" y="310812"/>
            <a:ext cx="3384884" cy="162310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64E11A2-319A-C24F-8028-7A9A74F61A24}"/>
              </a:ext>
            </a:extLst>
          </p:cNvPr>
          <p:cNvSpPr/>
          <p:nvPr/>
        </p:nvSpPr>
        <p:spPr>
          <a:xfrm>
            <a:off x="1648840" y="1933913"/>
            <a:ext cx="100681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a-ES" sz="24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ca-ES" sz="2400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Canvi Cultural: </a:t>
            </a:r>
            <a:r>
              <a:rPr lang="ca-ES" sz="24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consumidors i productors. </a:t>
            </a:r>
            <a:endParaRPr lang="ca-ES" sz="2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AC17E1A-D2FB-5C4A-A1B2-7B3CD63EF9F5}"/>
              </a:ext>
            </a:extLst>
          </p:cNvPr>
          <p:cNvSpPr/>
          <p:nvPr/>
        </p:nvSpPr>
        <p:spPr>
          <a:xfrm>
            <a:off x="4596242" y="319182"/>
            <a:ext cx="72503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algn="just"/>
            <a:r>
              <a:rPr lang="ca-ES" sz="24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Tecnologia al Servei de la Mobilitat Social</a:t>
            </a:r>
            <a:endParaRPr lang="ca-ES" sz="240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30BE66-098C-0249-B366-BFCE8805B0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953" y="5894978"/>
            <a:ext cx="2354614" cy="64384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F0888DC-736F-1F46-8E73-F7F431EDA4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5828" y="5852387"/>
            <a:ext cx="2466219" cy="68643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BC5B4D9-BCBC-F542-88B3-E6C80F945673}"/>
              </a:ext>
            </a:extLst>
          </p:cNvPr>
          <p:cNvSpPr txBox="1"/>
          <p:nvPr/>
        </p:nvSpPr>
        <p:spPr>
          <a:xfrm>
            <a:off x="2031981" y="2556740"/>
            <a:ext cx="4224337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b="1"/>
              <a:t>Consumidors</a:t>
            </a:r>
            <a:endParaRPr lang="ca-ES" sz="2000" b="1"/>
          </a:p>
          <a:p>
            <a:endParaRPr lang="ca-ES" sz="2000" b="1"/>
          </a:p>
          <a:p>
            <a:pPr marL="285750" indent="-285750">
              <a:buFontTx/>
              <a:buChar char="-"/>
            </a:pPr>
            <a:r>
              <a:rPr lang="ca-ES" sz="2000"/>
              <a:t>Necessitat d’Informació</a:t>
            </a:r>
          </a:p>
          <a:p>
            <a:pPr marL="285750" indent="-285750">
              <a:buFontTx/>
              <a:buChar char="-"/>
            </a:pPr>
            <a:r>
              <a:rPr lang="ca-ES" sz="2000"/>
              <a:t>Necessitat de Seguretat</a:t>
            </a:r>
          </a:p>
          <a:p>
            <a:pPr marL="285750" indent="-285750">
              <a:buFontTx/>
              <a:buChar char="-"/>
            </a:pPr>
            <a:r>
              <a:rPr lang="ca-ES" sz="2000"/>
              <a:t>Necessitat d’Eficiència</a:t>
            </a:r>
          </a:p>
          <a:p>
            <a:pPr marL="285750" indent="-285750">
              <a:buFontTx/>
              <a:buChar char="-"/>
            </a:pPr>
            <a:r>
              <a:rPr lang="ca-ES" sz="2000"/>
              <a:t>Contaminació i Canvi Climàtic</a:t>
            </a:r>
          </a:p>
          <a:p>
            <a:pPr marL="285750" indent="-285750">
              <a:buFontTx/>
              <a:buChar char="-"/>
            </a:pPr>
            <a:r>
              <a:rPr lang="ca-ES" sz="2000"/>
              <a:t>Ús per sobre de Propietat</a:t>
            </a:r>
          </a:p>
          <a:p>
            <a:pPr marL="285750" indent="-285750">
              <a:buFontTx/>
              <a:buChar char="-"/>
            </a:pPr>
            <a:r>
              <a:rPr lang="ca-ES" sz="2000"/>
              <a:t>Teletreball</a:t>
            </a:r>
          </a:p>
          <a:p>
            <a:pPr marL="285750" indent="-285750">
              <a:buFontTx/>
              <a:buChar char="-"/>
            </a:pPr>
            <a:r>
              <a:rPr lang="ca-ES" sz="2000"/>
              <a:t>Viatges Curts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7A0F1F-BCD0-924E-A594-4BAC9CF290DE}"/>
              </a:ext>
            </a:extLst>
          </p:cNvPr>
          <p:cNvSpPr txBox="1"/>
          <p:nvPr/>
        </p:nvSpPr>
        <p:spPr>
          <a:xfrm>
            <a:off x="6392238" y="2556740"/>
            <a:ext cx="4662577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b="1"/>
              <a:t>Productors</a:t>
            </a:r>
            <a:endParaRPr lang="ca-ES" sz="2000" b="1"/>
          </a:p>
          <a:p>
            <a:endParaRPr lang="ca-ES" sz="2000" b="1"/>
          </a:p>
          <a:p>
            <a:pPr marL="285750" indent="-285750">
              <a:buFontTx/>
              <a:buChar char="-"/>
            </a:pPr>
            <a:r>
              <a:rPr lang="ca-ES" sz="2000"/>
              <a:t>Nous Operadors (convergència digital)</a:t>
            </a:r>
          </a:p>
          <a:p>
            <a:pPr marL="285750" indent="-285750">
              <a:buFontTx/>
              <a:buChar char="-"/>
            </a:pPr>
            <a:r>
              <a:rPr lang="ca-ES" sz="2000"/>
              <a:t>Intel·ligència Artificial</a:t>
            </a:r>
          </a:p>
          <a:p>
            <a:pPr marL="285750" indent="-285750">
              <a:buFontTx/>
              <a:buChar char="-"/>
            </a:pPr>
            <a:r>
              <a:rPr lang="ca-ES" sz="2000"/>
              <a:t>Connectivitat</a:t>
            </a:r>
          </a:p>
          <a:p>
            <a:pPr marL="285750" indent="-285750">
              <a:buFontTx/>
              <a:buChar char="-"/>
            </a:pPr>
            <a:r>
              <a:rPr lang="ca-ES" sz="2000"/>
              <a:t>Combustibles i Cicle de Vida</a:t>
            </a:r>
          </a:p>
          <a:p>
            <a:pPr marL="285750" indent="-285750">
              <a:buFontTx/>
              <a:buChar char="-"/>
            </a:pPr>
            <a:r>
              <a:rPr lang="ca-ES" sz="2000"/>
              <a:t>Servei vs Producte</a:t>
            </a:r>
          </a:p>
          <a:p>
            <a:pPr marL="285750" indent="-285750">
              <a:buFontTx/>
              <a:buChar char="-"/>
            </a:pPr>
            <a:r>
              <a:rPr lang="ca-ES" sz="2000"/>
              <a:t>Nous Serveis a Demanda (MaaS…)</a:t>
            </a:r>
          </a:p>
          <a:p>
            <a:pPr marL="285750" indent="-285750">
              <a:buFontTx/>
              <a:buChar char="-"/>
            </a:pPr>
            <a:r>
              <a:rPr lang="ca-ES" sz="2000"/>
              <a:t>Mobilitat Personal</a:t>
            </a:r>
          </a:p>
        </p:txBody>
      </p:sp>
    </p:spTree>
    <p:extLst>
      <p:ext uri="{BB962C8B-B14F-4D97-AF65-F5344CB8AC3E}">
        <p14:creationId xmlns:p14="http://schemas.microsoft.com/office/powerpoint/2010/main" val="3189469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DEEA81E-91F7-C74B-B03D-69CFC7DA8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440" y="310812"/>
            <a:ext cx="3384884" cy="162310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64E11A2-319A-C24F-8028-7A9A74F61A24}"/>
              </a:ext>
            </a:extLst>
          </p:cNvPr>
          <p:cNvSpPr/>
          <p:nvPr/>
        </p:nvSpPr>
        <p:spPr>
          <a:xfrm>
            <a:off x="142505" y="2100263"/>
            <a:ext cx="11798134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a-E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ca-E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Triple benefici: </a:t>
            </a:r>
          </a:p>
          <a:p>
            <a:pPr lvl="1" algn="just"/>
            <a:endParaRPr lang="ca-ES" sz="2400" b="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FontTx/>
              <a:buChar char="-"/>
            </a:pPr>
            <a:r>
              <a:rPr lang="ca-E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Seguretat</a:t>
            </a:r>
            <a:r>
              <a:rPr lang="ca-E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40 M30d/1.000Hab., 304 M30d, 33.000 Ferits</a:t>
            </a:r>
            <a:r>
              <a:rPr lang="ca-E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(SCT. 2019)  </a:t>
            </a:r>
            <a:endParaRPr lang="ca-ES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FontTx/>
              <a:buChar char="-"/>
            </a:pPr>
            <a:endParaRPr lang="ca-ES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FontTx/>
              <a:buChar char="-"/>
            </a:pPr>
            <a:r>
              <a:rPr lang="ca-E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Ecologia</a:t>
            </a:r>
            <a:r>
              <a:rPr lang="ca-E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≈1.000 Morts/Any BCN i ≈3.000 Morts/Any AMB</a:t>
            </a:r>
            <a:r>
              <a:rPr lang="ca-E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(≈40% Trànsit) </a:t>
            </a:r>
            <a:endParaRPr lang="ca-ES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FontTx/>
              <a:buChar char="-"/>
            </a:pPr>
            <a:endParaRPr lang="ca-ES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FontTx/>
              <a:buChar char="-"/>
            </a:pPr>
            <a:r>
              <a:rPr lang="ca-E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Eficiència</a:t>
            </a:r>
            <a:r>
              <a:rPr lang="ca-E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52.000 Hores/dia perdudes en congestió AMB, 137M€</a:t>
            </a:r>
            <a:r>
              <a:rPr lang="ca-E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(RACC. 2019)</a:t>
            </a:r>
            <a:endParaRPr lang="ca-ES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30BE66-098C-0249-B366-BFCE8805B0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953" y="5894978"/>
            <a:ext cx="2354614" cy="64384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F0888DC-736F-1F46-8E73-F7F431EDA4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5828" y="5852387"/>
            <a:ext cx="2466219" cy="68643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8C4CA57-E006-9B4C-9BF2-935EE410D60A}"/>
              </a:ext>
            </a:extLst>
          </p:cNvPr>
          <p:cNvSpPr/>
          <p:nvPr/>
        </p:nvSpPr>
        <p:spPr>
          <a:xfrm>
            <a:off x="4596242" y="319182"/>
            <a:ext cx="72503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algn="just"/>
            <a:r>
              <a:rPr lang="ca-ES" sz="24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Tecnologia al Servei de la Mobilitat Social</a:t>
            </a:r>
            <a:endParaRPr lang="ca-ES" sz="240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53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DEEA81E-91F7-C74B-B03D-69CFC7DA8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440" y="310812"/>
            <a:ext cx="3384884" cy="162310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64E11A2-319A-C24F-8028-7A9A74F61A24}"/>
              </a:ext>
            </a:extLst>
          </p:cNvPr>
          <p:cNvSpPr/>
          <p:nvPr/>
        </p:nvSpPr>
        <p:spPr>
          <a:xfrm>
            <a:off x="1061936" y="2100263"/>
            <a:ext cx="100681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a-E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</a:t>
            </a:r>
            <a:r>
              <a:rPr lang="ca-E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Reptes:</a:t>
            </a:r>
          </a:p>
          <a:p>
            <a:pPr lvl="1" algn="just"/>
            <a:endParaRPr lang="ca-ES" sz="2400" b="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FontTx/>
              <a:buChar char="-"/>
            </a:pPr>
            <a:r>
              <a:rPr lang="ca-E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Infraestructura Viària i Cobertura de Comunicacions</a:t>
            </a:r>
          </a:p>
          <a:p>
            <a:pPr marL="800100" lvl="1" indent="-342900" algn="just">
              <a:buFontTx/>
              <a:buChar char="-"/>
            </a:pPr>
            <a:r>
              <a:rPr lang="ca-E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Ciberseguretat</a:t>
            </a:r>
            <a:endParaRPr lang="ca-ES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FontTx/>
              <a:buChar char="-"/>
            </a:pPr>
            <a:r>
              <a:rPr lang="ca-E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Infraestructura de Producció i Mercat de Treball</a:t>
            </a:r>
          </a:p>
          <a:p>
            <a:pPr marL="800100" lvl="1" indent="-342900" algn="just">
              <a:buFontTx/>
              <a:buChar char="-"/>
            </a:pPr>
            <a:r>
              <a:rPr lang="ca-E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Fonts Energètiques, Emmagatzematge i </a:t>
            </a:r>
            <a:r>
              <a:rPr lang="ca-E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Disribució</a:t>
            </a:r>
            <a:endParaRPr lang="ca-ES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FontTx/>
              <a:buChar char="-"/>
            </a:pPr>
            <a:r>
              <a:rPr lang="ca-E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A.I. i Ètica</a:t>
            </a:r>
          </a:p>
          <a:p>
            <a:pPr marL="800100" lvl="1" indent="-342900" algn="just">
              <a:buFontTx/>
              <a:buChar char="-"/>
            </a:pPr>
            <a:r>
              <a:rPr lang="ca-E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Acceptació Social</a:t>
            </a:r>
          </a:p>
          <a:p>
            <a:pPr marL="800100" lvl="1" indent="-342900" algn="just">
              <a:buFontTx/>
              <a:buChar char="-"/>
            </a:pPr>
            <a:r>
              <a:rPr lang="ca-E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Coordinació Productiva + Progrés </a:t>
            </a:r>
            <a:r>
              <a:rPr lang="ca-E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ca-E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Estandardització</a:t>
            </a:r>
            <a:endParaRPr lang="ca-ES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30BE66-098C-0249-B366-BFCE8805B0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953" y="5894978"/>
            <a:ext cx="2354614" cy="64384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F0888DC-736F-1F46-8E73-F7F431EDA4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5828" y="5852387"/>
            <a:ext cx="2466219" cy="68643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8C4CA57-E006-9B4C-9BF2-935EE410D60A}"/>
              </a:ext>
            </a:extLst>
          </p:cNvPr>
          <p:cNvSpPr/>
          <p:nvPr/>
        </p:nvSpPr>
        <p:spPr>
          <a:xfrm>
            <a:off x="4596242" y="319182"/>
            <a:ext cx="72503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algn="just"/>
            <a:r>
              <a:rPr lang="es-ES_tradnl" sz="2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ES_tradnl" sz="2400" b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Tecnologia</a:t>
            </a:r>
            <a:r>
              <a:rPr lang="es-ES_tradnl" sz="2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s-ES_tradnl" sz="2400" b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Servei</a:t>
            </a:r>
            <a:r>
              <a:rPr lang="es-ES_tradnl" sz="2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s-ES_tradnl" sz="2400" b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Mobilitat</a:t>
            </a:r>
            <a:r>
              <a:rPr lang="es-ES_tradnl" sz="2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Social</a:t>
            </a:r>
            <a:endParaRPr lang="en-ES" sz="24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810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DEEA81E-91F7-C74B-B03D-69CFC7DA8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440" y="310812"/>
            <a:ext cx="3384884" cy="162310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64E11A2-319A-C24F-8028-7A9A74F61A24}"/>
              </a:ext>
            </a:extLst>
          </p:cNvPr>
          <p:cNvSpPr/>
          <p:nvPr/>
        </p:nvSpPr>
        <p:spPr>
          <a:xfrm>
            <a:off x="1061936" y="2007393"/>
            <a:ext cx="100681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a-E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paper de l’Administració: El Pacte Nacional per la mobilitat sostenible i segura. Eix.</a:t>
            </a:r>
            <a:endParaRPr lang="ca-ES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a-E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a-ES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30BE66-098C-0249-B366-BFCE8805B0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953" y="5894978"/>
            <a:ext cx="2354614" cy="64384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F0888DC-736F-1F46-8E73-F7F431EDA4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5828" y="5852387"/>
            <a:ext cx="2466219" cy="68643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939C083-118B-644F-B66A-7C1B2DBBEC1B}"/>
              </a:ext>
            </a:extLst>
          </p:cNvPr>
          <p:cNvSpPr/>
          <p:nvPr/>
        </p:nvSpPr>
        <p:spPr>
          <a:xfrm>
            <a:off x="4596242" y="319182"/>
            <a:ext cx="72503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algn="just"/>
            <a:r>
              <a:rPr lang="ca-ES" sz="24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Tecnologia al Servei de la Mobilitat Social</a:t>
            </a:r>
            <a:endParaRPr lang="ca-ES" sz="240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776B2DB-3F30-CD48-BE0A-66A8846DFA82}"/>
              </a:ext>
            </a:extLst>
          </p:cNvPr>
          <p:cNvSpPr/>
          <p:nvPr/>
        </p:nvSpPr>
        <p:spPr>
          <a:xfrm>
            <a:off x="1543792" y="2867048"/>
            <a:ext cx="9586272" cy="2811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5000"/>
              </a:lnSpc>
              <a:spcAft>
                <a:spcPts val="1000"/>
              </a:spcAft>
              <a:tabLst>
                <a:tab pos="2700020" algn="ctr"/>
                <a:tab pos="5400040" algn="r"/>
              </a:tabLst>
            </a:pPr>
            <a:r>
              <a:rPr lang="ca-ES" b="1" dirty="0">
                <a:solidFill>
                  <a:srgbClr val="00B0F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EIX 4- CREAR UN ESPAI DE COOPERACIÓ ESTRATÈGICA ENTRE ELS SECTORS IMPLICATS EN LA MOBILITAT INTEL·LIGENT</a:t>
            </a:r>
          </a:p>
          <a:p>
            <a:pPr marL="285750" indent="-285750" algn="just">
              <a:spcAft>
                <a:spcPts val="1000"/>
              </a:spcAft>
              <a:buFontTx/>
              <a:buChar char="-"/>
              <a:tabLst>
                <a:tab pos="2700020" algn="ctr"/>
                <a:tab pos="5400040" algn="r"/>
              </a:tabLst>
            </a:pPr>
            <a:r>
              <a:rPr lang="en-ES" b="1" dirty="0">
                <a:solidFill>
                  <a:srgbClr val="00B0F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Energia </a:t>
            </a:r>
          </a:p>
          <a:p>
            <a:pPr marL="285750" indent="-285750" algn="just">
              <a:spcAft>
                <a:spcPts val="1000"/>
              </a:spcAft>
              <a:buFontTx/>
              <a:buChar char="-"/>
              <a:tabLst>
                <a:tab pos="2700020" algn="ctr"/>
                <a:tab pos="5400040" algn="r"/>
              </a:tabLst>
            </a:pPr>
            <a:r>
              <a:rPr lang="en-ES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Intel·ligència </a:t>
            </a:r>
            <a:r>
              <a:rPr lang="en-ES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(ex. Catalonia Living Lab)</a:t>
            </a:r>
          </a:p>
          <a:p>
            <a:pPr marL="285750" indent="-285750" algn="just">
              <a:spcAft>
                <a:spcPts val="1000"/>
              </a:spcAft>
              <a:buFontTx/>
              <a:buChar char="-"/>
              <a:tabLst>
                <a:tab pos="2700020" algn="ctr"/>
                <a:tab pos="5400040" algn="r"/>
              </a:tabLst>
            </a:pPr>
            <a:r>
              <a:rPr lang="en-ES" b="1" dirty="0">
                <a:solidFill>
                  <a:srgbClr val="00B0F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Informació </a:t>
            </a:r>
            <a:r>
              <a:rPr lang="en-ES" dirty="0">
                <a:solidFill>
                  <a:srgbClr val="00B0F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(Col·laboració Google, Waze, Apple, TomTom, INRIX…Dades Obertes.)</a:t>
            </a:r>
          </a:p>
          <a:p>
            <a:pPr marL="285750" indent="-285750" algn="just">
              <a:spcAft>
                <a:spcPts val="1000"/>
              </a:spcAft>
              <a:buFontTx/>
              <a:buChar char="-"/>
              <a:tabLst>
                <a:tab pos="2700020" algn="ctr"/>
                <a:tab pos="5400040" algn="r"/>
              </a:tabLst>
            </a:pPr>
            <a:r>
              <a:rPr lang="en-ES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Canvi Cultural</a:t>
            </a:r>
          </a:p>
          <a:p>
            <a:pPr marL="285750" indent="-285750" algn="just">
              <a:spcAft>
                <a:spcPts val="1000"/>
              </a:spcAft>
              <a:buFontTx/>
              <a:buChar char="-"/>
              <a:tabLst>
                <a:tab pos="2700020" algn="ctr"/>
                <a:tab pos="5400040" algn="r"/>
              </a:tabLst>
            </a:pPr>
            <a:r>
              <a:rPr lang="en-ES" b="1" dirty="0">
                <a:solidFill>
                  <a:srgbClr val="00B0F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Repensament de la pròpia Administració.</a:t>
            </a:r>
            <a:endParaRPr lang="ca-ES" b="1" dirty="0">
              <a:solidFill>
                <a:srgbClr val="00B0F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908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DEEA81E-91F7-C74B-B03D-69CFC7DA8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440" y="310812"/>
            <a:ext cx="3384884" cy="162310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64E11A2-319A-C24F-8028-7A9A74F61A24}"/>
              </a:ext>
            </a:extLst>
          </p:cNvPr>
          <p:cNvSpPr/>
          <p:nvPr/>
        </p:nvSpPr>
        <p:spPr>
          <a:xfrm>
            <a:off x="1061936" y="2007393"/>
            <a:ext cx="100681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a-E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paper de l’Administració: El Pacte Nacional per la mobilitat sostenible i segura. </a:t>
            </a:r>
            <a:r>
              <a:rPr lang="ca-ES" sz="2400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Subeixos</a:t>
            </a:r>
            <a:r>
              <a:rPr lang="ca-E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a-ES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a-E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a-ES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30BE66-098C-0249-B366-BFCE8805B0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953" y="5894978"/>
            <a:ext cx="2354614" cy="64384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F0888DC-736F-1F46-8E73-F7F431EDA4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5828" y="5852387"/>
            <a:ext cx="2466219" cy="68643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939C083-118B-644F-B66A-7C1B2DBBEC1B}"/>
              </a:ext>
            </a:extLst>
          </p:cNvPr>
          <p:cNvSpPr/>
          <p:nvPr/>
        </p:nvSpPr>
        <p:spPr>
          <a:xfrm>
            <a:off x="4596242" y="319182"/>
            <a:ext cx="72503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algn="just"/>
            <a:r>
              <a:rPr lang="ca-ES" sz="24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Tecnologia al Servei de la Mobilitat Social</a:t>
            </a:r>
            <a:endParaRPr lang="ca-ES" sz="240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AD6555A-1476-164E-B715-44FADDA8751A}"/>
              </a:ext>
            </a:extLst>
          </p:cNvPr>
          <p:cNvSpPr/>
          <p:nvPr/>
        </p:nvSpPr>
        <p:spPr>
          <a:xfrm>
            <a:off x="1061936" y="3207722"/>
            <a:ext cx="1002277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buFont typeface="+mj-lt"/>
              <a:buAutoNum type="arabicPeriod"/>
              <a:tabLst>
                <a:tab pos="-457200" algn="l"/>
                <a:tab pos="457200" algn="l"/>
              </a:tabLst>
            </a:pPr>
            <a:r>
              <a:rPr lang="ca-ES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millora de l’eficiència energètica dels vehicles a motor. Electrificació.</a:t>
            </a:r>
            <a:endParaRPr lang="en-ES" sz="2000" b="1" dirty="0">
              <a:solidFill>
                <a:srgbClr val="2F5496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+mj-lt"/>
              <a:buAutoNum type="arabicPeriod"/>
              <a:tabLst>
                <a:tab pos="-457200" algn="l"/>
                <a:tab pos="457200" algn="l"/>
              </a:tabLst>
            </a:pPr>
            <a:r>
              <a:rPr lang="ca-ES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mobilitat com a servei i </a:t>
            </a:r>
            <a:r>
              <a:rPr lang="ca-ES" sz="20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ultimodalitat</a:t>
            </a:r>
            <a:r>
              <a:rPr lang="ca-ES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742950" lvl="1" indent="-285750" algn="just">
              <a:buFont typeface="+mj-lt"/>
              <a:buAutoNum type="arabicPeriod"/>
              <a:tabLst>
                <a:tab pos="-457200" algn="l"/>
                <a:tab pos="457200" algn="l"/>
              </a:tabLst>
            </a:pPr>
            <a:r>
              <a:rPr lang="ca-ES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Mobilitat autònoma i connectada.</a:t>
            </a:r>
            <a:endParaRPr lang="en-ES" sz="2000" b="1" dirty="0">
              <a:solidFill>
                <a:srgbClr val="2F5496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+mj-lt"/>
              <a:buAutoNum type="arabicPeriod"/>
              <a:tabLst>
                <a:tab pos="-457200" algn="l"/>
                <a:tab pos="457200" algn="l"/>
              </a:tabLst>
            </a:pPr>
            <a:r>
              <a:rPr lang="ca-ES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Noves tecnologies de gestió i informació del trànsit. </a:t>
            </a:r>
            <a:endParaRPr lang="en-ES" sz="2000" b="1" dirty="0">
              <a:solidFill>
                <a:srgbClr val="2F5496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+mj-lt"/>
              <a:buAutoNum type="arabicPeriod"/>
              <a:tabLst>
                <a:tab pos="-457200" algn="l"/>
                <a:tab pos="457200" algn="l"/>
              </a:tabLst>
            </a:pPr>
            <a:r>
              <a:rPr lang="ca-ES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gestió de la transició a la mobilitat automatitzada.</a:t>
            </a:r>
            <a:endParaRPr lang="en-ES" sz="2000" b="1" dirty="0">
              <a:solidFill>
                <a:srgbClr val="2F5496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158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DEEA81E-91F7-C74B-B03D-69CFC7DA8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440" y="310812"/>
            <a:ext cx="3384884" cy="162310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64E11A2-319A-C24F-8028-7A9A74F61A24}"/>
              </a:ext>
            </a:extLst>
          </p:cNvPr>
          <p:cNvSpPr/>
          <p:nvPr/>
        </p:nvSpPr>
        <p:spPr>
          <a:xfrm>
            <a:off x="1061936" y="2007393"/>
            <a:ext cx="100681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a-E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paper de l’Administració: El Pacte Nacional per la mobilitat sostenible i segura. Eines.</a:t>
            </a:r>
            <a:endParaRPr lang="ca-ES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a-E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a-ES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30BE66-098C-0249-B366-BFCE8805B0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953" y="5894978"/>
            <a:ext cx="2354614" cy="64384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F0888DC-736F-1F46-8E73-F7F431EDA4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5828" y="5852387"/>
            <a:ext cx="2466219" cy="68643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939C083-118B-644F-B66A-7C1B2DBBEC1B}"/>
              </a:ext>
            </a:extLst>
          </p:cNvPr>
          <p:cNvSpPr/>
          <p:nvPr/>
        </p:nvSpPr>
        <p:spPr>
          <a:xfrm>
            <a:off x="4596242" y="319182"/>
            <a:ext cx="72503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algn="just"/>
            <a:r>
              <a:rPr lang="ca-ES" sz="24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Tecnologia al Servei de la Mobilitat Social</a:t>
            </a:r>
            <a:endParaRPr lang="ca-ES" sz="240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AD6555A-1476-164E-B715-44FADDA8751A}"/>
              </a:ext>
            </a:extLst>
          </p:cNvPr>
          <p:cNvSpPr/>
          <p:nvPr/>
        </p:nvSpPr>
        <p:spPr>
          <a:xfrm>
            <a:off x="1061935" y="3227910"/>
            <a:ext cx="1052011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buFont typeface="+mj-lt"/>
              <a:buAutoNum type="arabicPeriod"/>
              <a:tabLst>
                <a:tab pos="-457200" algn="l"/>
                <a:tab pos="457200" algn="l"/>
              </a:tabLst>
            </a:pPr>
            <a:r>
              <a:rPr lang="ca-ES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Iniciatives Legals i Administratives en col·laboració amb L’Estat.</a:t>
            </a:r>
            <a:endParaRPr lang="ca-ES" sz="2000" b="1" dirty="0">
              <a:solidFill>
                <a:srgbClr val="2F5496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+mj-lt"/>
              <a:buAutoNum type="arabicPeriod"/>
              <a:tabLst>
                <a:tab pos="-457200" algn="l"/>
                <a:tab pos="457200" algn="l"/>
              </a:tabLst>
            </a:pPr>
            <a:r>
              <a:rPr lang="ca-ES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 entre Actors Implicats.</a:t>
            </a:r>
            <a:endParaRPr lang="ca-ES" sz="2000" b="1" dirty="0">
              <a:solidFill>
                <a:srgbClr val="2F5496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+mj-lt"/>
              <a:buAutoNum type="arabicPeriod"/>
              <a:tabLst>
                <a:tab pos="-457200" algn="l"/>
                <a:tab pos="457200" algn="l"/>
              </a:tabLst>
            </a:pPr>
            <a:r>
              <a:rPr lang="ca-ES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Captació i Facilitació de la </a:t>
            </a:r>
            <a:r>
              <a:rPr lang="ca-ES" sz="20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RD+i</a:t>
            </a:r>
            <a:r>
              <a:rPr lang="ca-ES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742950" lvl="1" indent="-285750" algn="just">
              <a:buFont typeface="+mj-lt"/>
              <a:buAutoNum type="arabicPeriod"/>
              <a:tabLst>
                <a:tab pos="-457200" algn="l"/>
                <a:tab pos="457200" algn="l"/>
              </a:tabLst>
            </a:pPr>
            <a:r>
              <a:rPr lang="ca-ES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Suport al canvi del teixit industrial nacional </a:t>
            </a:r>
            <a:r>
              <a:rPr lang="ca-ES" sz="1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(143.400 persones, 11.000 empreses, 10%PIB)</a:t>
            </a:r>
            <a:endParaRPr lang="ca-ES" sz="2000" b="1" dirty="0">
              <a:solidFill>
                <a:srgbClr val="2F5496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+mj-lt"/>
              <a:buAutoNum type="arabicPeriod"/>
              <a:tabLst>
                <a:tab pos="-457200" algn="l"/>
                <a:tab pos="457200" algn="l"/>
              </a:tabLst>
            </a:pPr>
            <a:r>
              <a:rPr lang="ca-ES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Adaptació Interna de l’Administració de trànsit.</a:t>
            </a:r>
            <a:endParaRPr lang="ca-ES" sz="2000" b="1" dirty="0">
              <a:solidFill>
                <a:srgbClr val="2F5496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648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408</Words>
  <Application>Microsoft Office PowerPoint</Application>
  <PresentationFormat>Panorámica</PresentationFormat>
  <Paragraphs>63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Lola Calvo Pousa</dc:creator>
  <cp:lastModifiedBy>Balanza Prims, Albert</cp:lastModifiedBy>
  <cp:revision>26</cp:revision>
  <dcterms:created xsi:type="dcterms:W3CDTF">2020-12-03T07:33:13Z</dcterms:created>
  <dcterms:modified xsi:type="dcterms:W3CDTF">2020-12-10T09:40:39Z</dcterms:modified>
</cp:coreProperties>
</file>