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3350"/>
  </p:normalViewPr>
  <p:slideViewPr>
    <p:cSldViewPr snapToGrid="0" snapToObjects="1">
      <p:cViewPr varScale="1">
        <p:scale>
          <a:sx n="98" d="100"/>
          <a:sy n="98" d="100"/>
        </p:scale>
        <p:origin x="21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03B0-45DA-1A48-A6B0-6A3359B82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16AF9-F6E2-5A48-B407-1FB4DB280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ACD-57D0-3A41-AA84-33D471D1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66D9-0FB8-5240-9F4D-72200F6E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BE98-3583-CD4E-9387-9117BAE4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3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2FB4-2991-234C-90EB-2527E074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66E79-9CA5-A148-BF5D-50DE86F01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BEA3-7B5B-2E40-8A8C-67FCD101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5ADF-CDB9-AB41-B545-55ECC160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03EC2-ACEC-CF45-8192-4679CDAF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067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389E48-20D6-634C-941B-5B07EA839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A70FF-FDD6-7B4C-B05B-99C493199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F1E3-95CC-7843-906F-FCDCDB1C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9B74-319B-7548-B66A-9D7DEC2E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607DE-CCFC-F341-9C4A-427C8D26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868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F8FE-5D08-6049-9D39-F05A60D4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C9E6-CD9A-9649-88B2-FFF80449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4939-46D4-584E-955A-74AE8D1D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7C25-219D-4B4D-92BA-662C5B87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05B2-20B5-AB46-A8F8-1854D41A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434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5134-3884-5545-84A6-EB209B35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C3CE2-8462-F944-AAA6-27BAB0C6A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45D9-049A-6B44-BC09-64968D0E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F783A-6DD4-E94E-99BE-3634428D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83F8-3369-7D49-92E6-472A8247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381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6E44-EE45-884E-A85C-BD60646F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D0E0-58F7-BA4B-8AD5-CA22385EA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9883-57C0-074E-A4BD-3146C47BF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0B4D6-AAF5-4A4B-BB08-665D5E11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18D14-792C-574F-8B4E-1BF68A14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7A1DE-933A-E44E-A129-4824704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29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1FB9-EC73-6B45-B96D-E41EDADE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FD4D-8007-7F4F-9389-6669678B4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EB085-9CCB-8748-9891-ECE105375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D436A-270F-3F4D-8EFB-D55BB1736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57512-9292-A84C-9274-7FD0A806B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D896-DB6C-0243-AE05-5F5270CF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219F1-A7B2-8944-857F-9BFAA129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BDE25-B7D0-444C-B234-341A0C83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626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3CD1-969D-C441-BAD2-2B908D48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4D054-B72E-A045-83C2-9AE6E8AF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123A2-A6F1-5847-BA27-9F9BA2F7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0FD1C-0161-114B-840F-0E5309CC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398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A6B68-5400-D149-B8D6-91381C04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A5674-E557-EF41-9BEE-02B6E6F7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5765-A15F-2242-AE0A-CFA11E1A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173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DF21-4A85-F443-AD91-D47F697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47EE-0F7D-E44C-B864-63E72530D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B388E-4A57-E04E-A0B2-EC4631EE1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BAFCD-106B-434B-B455-9F4E5A70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EEEE6-3E91-9348-A2D0-47272707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392C1-AD15-EA45-A702-E01346B2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03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B6EB-0D70-9D4F-A087-A3C4EFE9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6AECD-BE1E-574F-933E-4D1331CCD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72AE-77E0-C041-B53E-2176D785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CFB0E-F9D6-EE4C-BF1E-7CD37757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CDC83-2CCB-BB40-A656-84B9115D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8B5E4-5CE9-3246-A31A-2F8C69A7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901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E7327-8D81-534A-B7C4-D3D6DCE7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C94C-5841-B741-85FF-FE446290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4021-AA41-9E48-87B1-D61974498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9F7B-52E5-E14A-8FCB-B6E2D6B50AFB}" type="datetimeFigureOut">
              <a:rPr lang="ca-ES" smtClean="0"/>
              <a:t>9/12/20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FA1C4-3642-4A4A-8CB3-5F62C8159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73A5-3BEF-7D4D-9AAA-4C2F04189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BC2C-DC60-ED49-9A05-22466F62225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094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AE34ABD-39FD-B144-A1F1-7EAF38930E55}"/>
              </a:ext>
            </a:extLst>
          </p:cNvPr>
          <p:cNvSpPr/>
          <p:nvPr/>
        </p:nvSpPr>
        <p:spPr>
          <a:xfrm>
            <a:off x="-1552895" y="2966979"/>
            <a:ext cx="7958549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i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TAULA RODONA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b="1" i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 descr="Urbanismo de género, equidad y seguridad en el espacio público | Movilidad  y transportes">
            <a:extLst>
              <a:ext uri="{FF2B5EF4-FFF2-40B4-BE49-F238E27FC236}">
                <a16:creationId xmlns:a16="http://schemas.microsoft.com/office/drawing/2014/main" id="{799A8CB6-7F35-874B-AD25-41D755078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18936" b="2"/>
          <a:stretch/>
        </p:blipFill>
        <p:spPr bwMode="auto">
          <a:xfrm>
            <a:off x="4915539" y="322898"/>
            <a:ext cx="2980229" cy="30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0" name="Straight Connector 7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7ED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23B2AC94-DD60-8045-A769-F7463957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9" y="310812"/>
            <a:ext cx="3887217" cy="186397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58A7B36-A822-6D45-8E71-2A1398FE80A4}"/>
              </a:ext>
            </a:extLst>
          </p:cNvPr>
          <p:cNvSpPr/>
          <p:nvPr/>
        </p:nvSpPr>
        <p:spPr>
          <a:xfrm>
            <a:off x="212106" y="3180953"/>
            <a:ext cx="43722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i="1" dirty="0" err="1">
                <a:solidFill>
                  <a:srgbClr val="C5576C"/>
                </a:solidFill>
              </a:rPr>
              <a:t>Seguretat</a:t>
            </a:r>
            <a:r>
              <a:rPr lang="en-US" b="1" i="1" dirty="0">
                <a:solidFill>
                  <a:srgbClr val="C5576C"/>
                </a:solidFill>
              </a:rPr>
              <a:t> </a:t>
            </a:r>
            <a:r>
              <a:rPr lang="en-US" b="1" i="1" dirty="0" err="1">
                <a:solidFill>
                  <a:srgbClr val="C5576C"/>
                </a:solidFill>
              </a:rPr>
              <a:t>viària</a:t>
            </a:r>
            <a:r>
              <a:rPr lang="en-US" b="1" i="1" dirty="0">
                <a:solidFill>
                  <a:srgbClr val="C5576C"/>
                </a:solidFill>
              </a:rPr>
              <a:t> </a:t>
            </a:r>
            <a:r>
              <a:rPr lang="en-US" b="1" i="1" dirty="0" err="1">
                <a:solidFill>
                  <a:srgbClr val="C5576C"/>
                </a:solidFill>
              </a:rPr>
              <a:t>amb</a:t>
            </a:r>
            <a:r>
              <a:rPr lang="en-US" b="1" i="1" dirty="0">
                <a:solidFill>
                  <a:srgbClr val="C5576C"/>
                </a:solidFill>
              </a:rPr>
              <a:t> </a:t>
            </a:r>
            <a:r>
              <a:rPr lang="en-US" b="1" i="1" dirty="0" err="1">
                <a:solidFill>
                  <a:srgbClr val="C5576C"/>
                </a:solidFill>
              </a:rPr>
              <a:t>perspectiva</a:t>
            </a:r>
            <a:r>
              <a:rPr lang="en-US" b="1" i="1" dirty="0">
                <a:solidFill>
                  <a:srgbClr val="C5576C"/>
                </a:solidFill>
              </a:rPr>
              <a:t> de </a:t>
            </a:r>
            <a:r>
              <a:rPr lang="en-US" b="1" i="1" dirty="0" err="1">
                <a:solidFill>
                  <a:srgbClr val="C5576C"/>
                </a:solidFill>
              </a:rPr>
              <a:t>gènere</a:t>
            </a:r>
            <a:endParaRPr lang="en-US" b="1" i="1" dirty="0">
              <a:solidFill>
                <a:srgbClr val="C5576C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E752F3-7F1D-254F-AE95-09774C6CB4E9}"/>
              </a:ext>
            </a:extLst>
          </p:cNvPr>
          <p:cNvSpPr txBox="1"/>
          <p:nvPr/>
        </p:nvSpPr>
        <p:spPr>
          <a:xfrm>
            <a:off x="434527" y="4359836"/>
            <a:ext cx="1074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C5576C"/>
                </a:solidFill>
              </a:rPr>
              <a:t>Aspectes</a:t>
            </a:r>
            <a:r>
              <a:rPr lang="es-ES" sz="4000" b="1" dirty="0">
                <a:solidFill>
                  <a:srgbClr val="C5576C"/>
                </a:solidFill>
              </a:rPr>
              <a:t> </a:t>
            </a:r>
            <a:r>
              <a:rPr lang="es-ES" sz="4000" b="1" dirty="0" err="1">
                <a:solidFill>
                  <a:srgbClr val="C5576C"/>
                </a:solidFill>
              </a:rPr>
              <a:t>essencials</a:t>
            </a:r>
            <a:r>
              <a:rPr lang="es-ES" sz="4000" b="1" dirty="0">
                <a:solidFill>
                  <a:srgbClr val="C5576C"/>
                </a:solidFill>
              </a:rPr>
              <a:t> per una </a:t>
            </a:r>
            <a:r>
              <a:rPr lang="es-ES" sz="4000" b="1" dirty="0" err="1">
                <a:solidFill>
                  <a:srgbClr val="C5576C"/>
                </a:solidFill>
              </a:rPr>
              <a:t>seguretat</a:t>
            </a:r>
            <a:r>
              <a:rPr lang="es-ES" sz="4000" b="1" dirty="0">
                <a:solidFill>
                  <a:srgbClr val="C5576C"/>
                </a:solidFill>
              </a:rPr>
              <a:t> </a:t>
            </a:r>
            <a:r>
              <a:rPr lang="es-ES" sz="4000" b="1" dirty="0" err="1">
                <a:solidFill>
                  <a:srgbClr val="C5576C"/>
                </a:solidFill>
              </a:rPr>
              <a:t>viària</a:t>
            </a:r>
            <a:r>
              <a:rPr lang="es-ES" sz="4000" b="1" dirty="0">
                <a:solidFill>
                  <a:srgbClr val="C5576C"/>
                </a:solidFill>
              </a:rPr>
              <a:t> </a:t>
            </a:r>
            <a:r>
              <a:rPr lang="es-ES" sz="4000" b="1" dirty="0" err="1">
                <a:solidFill>
                  <a:srgbClr val="C5576C"/>
                </a:solidFill>
              </a:rPr>
              <a:t>amb</a:t>
            </a:r>
            <a:r>
              <a:rPr lang="es-ES" sz="4000" b="1" dirty="0">
                <a:solidFill>
                  <a:srgbClr val="C5576C"/>
                </a:solidFill>
              </a:rPr>
              <a:t> perspectiva de </a:t>
            </a:r>
            <a:r>
              <a:rPr lang="es-ES" sz="4000" b="1" dirty="0" err="1">
                <a:solidFill>
                  <a:srgbClr val="C5576C"/>
                </a:solidFill>
              </a:rPr>
              <a:t>gèner</a:t>
            </a:r>
            <a:r>
              <a:rPr lang="es-ES" sz="4000" b="1" dirty="0">
                <a:solidFill>
                  <a:srgbClr val="C5576C"/>
                </a:solidFill>
              </a:rPr>
              <a:t>​​e</a:t>
            </a:r>
            <a:endParaRPr lang="es-ES" sz="4000" dirty="0">
              <a:solidFill>
                <a:srgbClr val="C5576C"/>
              </a:solidFill>
            </a:endParaRPr>
          </a:p>
        </p:txBody>
      </p:sp>
      <p:pic>
        <p:nvPicPr>
          <p:cNvPr id="9" name="Picture 2" descr="Escuela femenina de mecánica: Aquellas mujeres anónimas y libres">
            <a:extLst>
              <a:ext uri="{FF2B5EF4-FFF2-40B4-BE49-F238E27FC236}">
                <a16:creationId xmlns:a16="http://schemas.microsoft.com/office/drawing/2014/main" id="{18202E57-E559-544C-B198-8A7838CF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83" y="1382288"/>
            <a:ext cx="4767015" cy="25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63C8C7F-4D5D-254E-A2DF-F54A81FFD065}"/>
              </a:ext>
            </a:extLst>
          </p:cNvPr>
          <p:cNvSpPr/>
          <p:nvPr/>
        </p:nvSpPr>
        <p:spPr>
          <a:xfrm>
            <a:off x="295666" y="5986674"/>
            <a:ext cx="11600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Direcció</a:t>
            </a:r>
            <a:r>
              <a:rPr lang="es-ES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 de </a:t>
            </a:r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Serveis</a:t>
            </a:r>
            <a:r>
              <a:rPr lang="es-ES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 de </a:t>
            </a:r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Gènere</a:t>
            </a:r>
            <a:r>
              <a:rPr lang="es-ES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 i </a:t>
            </a:r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Polítiques</a:t>
            </a:r>
            <a:r>
              <a:rPr lang="es-ES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 del </a:t>
            </a:r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Temps</a:t>
            </a:r>
            <a:endParaRPr lang="es-ES" b="1" i="1" dirty="0">
              <a:solidFill>
                <a:srgbClr val="696973"/>
              </a:solidFill>
              <a:latin typeface="Source Sans Pro" panose="020B0503030403020204" pitchFamily="34" charset="0"/>
            </a:endParaRPr>
          </a:p>
          <a:p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Gerència</a:t>
            </a:r>
            <a:r>
              <a:rPr lang="es-ES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 Municipal  - </a:t>
            </a:r>
            <a:r>
              <a:rPr lang="es-ES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Ajuntament</a:t>
            </a:r>
            <a:r>
              <a:rPr lang="es-ES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 de Barcelona </a:t>
            </a:r>
          </a:p>
        </p:txBody>
      </p:sp>
    </p:spTree>
    <p:extLst>
      <p:ext uri="{BB962C8B-B14F-4D97-AF65-F5344CB8AC3E}">
        <p14:creationId xmlns:p14="http://schemas.microsoft.com/office/powerpoint/2010/main" val="70807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10812"/>
            <a:ext cx="3384884" cy="16231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E34ABD-39FD-B144-A1F1-7EAF38930E55}"/>
              </a:ext>
            </a:extLst>
          </p:cNvPr>
          <p:cNvSpPr/>
          <p:nvPr/>
        </p:nvSpPr>
        <p:spPr>
          <a:xfrm>
            <a:off x="5248646" y="489717"/>
            <a:ext cx="4809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s-ES" sz="4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Mobilitat</a:t>
            </a:r>
            <a:r>
              <a:rPr lang="es-ES" sz="4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i </a:t>
            </a:r>
            <a:r>
              <a:rPr lang="es-ES" sz="4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gènere</a:t>
            </a:r>
            <a:endParaRPr lang="es-ES" sz="4000" b="1" i="1" dirty="0">
              <a:solidFill>
                <a:srgbClr val="C5576C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image5.png">
            <a:extLst>
              <a:ext uri="{FF2B5EF4-FFF2-40B4-BE49-F238E27FC236}">
                <a16:creationId xmlns:a16="http://schemas.microsoft.com/office/drawing/2014/main" id="{A176641E-EA41-824A-8F0D-288658E48C3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7356" y="2227099"/>
            <a:ext cx="5680594" cy="3775587"/>
          </a:xfrm>
          <a:prstGeom prst="rect">
            <a:avLst/>
          </a:prstGeom>
          <a:ln/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3D4884B-AE6D-B848-9997-23EC886461F2}"/>
              </a:ext>
            </a:extLst>
          </p:cNvPr>
          <p:cNvSpPr/>
          <p:nvPr/>
        </p:nvSpPr>
        <p:spPr>
          <a:xfrm>
            <a:off x="4173417" y="5295954"/>
            <a:ext cx="676647" cy="298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DDF1C2E-758C-114F-A637-DAFFBAEDBDB9}"/>
              </a:ext>
            </a:extLst>
          </p:cNvPr>
          <p:cNvSpPr/>
          <p:nvPr/>
        </p:nvSpPr>
        <p:spPr>
          <a:xfrm>
            <a:off x="3141161" y="5295954"/>
            <a:ext cx="676647" cy="298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81A42BC-0CFE-4747-9030-0AC15E896A92}"/>
              </a:ext>
            </a:extLst>
          </p:cNvPr>
          <p:cNvSpPr/>
          <p:nvPr/>
        </p:nvSpPr>
        <p:spPr>
          <a:xfrm>
            <a:off x="3247653" y="3550553"/>
            <a:ext cx="562162" cy="298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0445E01-4F29-2044-854C-217DBE16976F}"/>
              </a:ext>
            </a:extLst>
          </p:cNvPr>
          <p:cNvSpPr/>
          <p:nvPr/>
        </p:nvSpPr>
        <p:spPr>
          <a:xfrm>
            <a:off x="4174607" y="3529328"/>
            <a:ext cx="676647" cy="298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785F95A-B4B3-8547-BEDE-144612D8446C}"/>
              </a:ext>
            </a:extLst>
          </p:cNvPr>
          <p:cNvSpPr/>
          <p:nvPr/>
        </p:nvSpPr>
        <p:spPr>
          <a:xfrm>
            <a:off x="3198404" y="2927887"/>
            <a:ext cx="562162" cy="298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74FD4E5-54C1-3A46-A518-9A1C28896071}"/>
              </a:ext>
            </a:extLst>
          </p:cNvPr>
          <p:cNvSpPr/>
          <p:nvPr/>
        </p:nvSpPr>
        <p:spPr>
          <a:xfrm>
            <a:off x="4204103" y="2927887"/>
            <a:ext cx="562162" cy="298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892B722-0A42-704F-9CE6-48C0862946BA}"/>
              </a:ext>
            </a:extLst>
          </p:cNvPr>
          <p:cNvSpPr/>
          <p:nvPr/>
        </p:nvSpPr>
        <p:spPr>
          <a:xfrm>
            <a:off x="407356" y="6265488"/>
            <a:ext cx="487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latin typeface="Calibri" panose="020F0502020204030204" pitchFamily="34" charset="0"/>
                <a:ea typeface="Arial" panose="020B0604020202020204" pitchFamily="34" charset="0"/>
              </a:rPr>
              <a:t>EMEF (Enquesta de mobilitat en dia feiner, 2019)</a:t>
            </a:r>
            <a:r>
              <a:rPr lang="es-ES" dirty="0"/>
              <a:t> </a:t>
            </a:r>
          </a:p>
        </p:txBody>
      </p:sp>
      <p:pic>
        <p:nvPicPr>
          <p:cNvPr id="16" name="Imagen 15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28FA111B-02E1-594B-9BDA-2C14AA9EE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469" y="2260184"/>
            <a:ext cx="5301410" cy="37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10812"/>
            <a:ext cx="3384884" cy="16231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E34ABD-39FD-B144-A1F1-7EAF38930E55}"/>
              </a:ext>
            </a:extLst>
          </p:cNvPr>
          <p:cNvSpPr/>
          <p:nvPr/>
        </p:nvSpPr>
        <p:spPr>
          <a:xfrm>
            <a:off x="3979447" y="165223"/>
            <a:ext cx="7956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s-ES" sz="40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2. </a:t>
            </a:r>
            <a:r>
              <a:rPr lang="es-ES" sz="4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Comportaments</a:t>
            </a:r>
            <a:r>
              <a:rPr lang="es-ES" sz="4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</a:t>
            </a:r>
            <a:r>
              <a:rPr lang="es-ES" sz="4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viaris</a:t>
            </a:r>
            <a:r>
              <a:rPr lang="es-ES" sz="4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D / H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s-ES" sz="4000" b="1" i="1" dirty="0">
              <a:solidFill>
                <a:srgbClr val="C5576C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1" y="2611118"/>
            <a:ext cx="6805339" cy="32651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68E81C-5780-BA4C-ACD8-43E04694FFC3}"/>
              </a:ext>
            </a:extLst>
          </p:cNvPr>
          <p:cNvSpPr txBox="1"/>
          <p:nvPr/>
        </p:nvSpPr>
        <p:spPr>
          <a:xfrm>
            <a:off x="481781" y="6124854"/>
            <a:ext cx="5614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Dades facilitades per l’Institut Municipal d’Hisenda (2019) </a:t>
            </a:r>
            <a:endParaRPr lang="es-ES" sz="1600" dirty="0"/>
          </a:p>
        </p:txBody>
      </p:sp>
      <p:pic>
        <p:nvPicPr>
          <p:cNvPr id="6" name="Picture 2" descr="Así conduce según su género">
            <a:extLst>
              <a:ext uri="{FF2B5EF4-FFF2-40B4-BE49-F238E27FC236}">
                <a16:creationId xmlns:a16="http://schemas.microsoft.com/office/drawing/2014/main" id="{0CC3F02E-7594-894D-8229-937AAF32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94" y="1881463"/>
            <a:ext cx="4573006" cy="42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7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10812"/>
            <a:ext cx="3384884" cy="1623101"/>
          </a:xfrm>
          <a:prstGeom prst="rect">
            <a:avLst/>
          </a:prstGeom>
        </p:spPr>
      </p:pic>
      <p:pic>
        <p:nvPicPr>
          <p:cNvPr id="5122" name="Picture 2" descr="L'escola Provençals se suma als camins escolars | Educació">
            <a:extLst>
              <a:ext uri="{FF2B5EF4-FFF2-40B4-BE49-F238E27FC236}">
                <a16:creationId xmlns:a16="http://schemas.microsoft.com/office/drawing/2014/main" id="{6345AA2B-FD3C-5A4C-8F55-B5CE3901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98" y="4570619"/>
            <a:ext cx="3998748" cy="18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OTO: MANÉ ESPINOSA. ESTUDIO DEL RACC SOBRE ACOSO A LAS MUJERES EN ESPACIOS PÚBLICOS.">
            <a:extLst>
              <a:ext uri="{FF2B5EF4-FFF2-40B4-BE49-F238E27FC236}">
                <a16:creationId xmlns:a16="http://schemas.microsoft.com/office/drawing/2014/main" id="{E8313489-7E5E-6140-B069-F0E73922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97" y="2350288"/>
            <a:ext cx="4313377" cy="21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lasmadres - De camino a casa quiero ser libre, no... | Facebook">
            <a:extLst>
              <a:ext uri="{FF2B5EF4-FFF2-40B4-BE49-F238E27FC236}">
                <a16:creationId xmlns:a16="http://schemas.microsoft.com/office/drawing/2014/main" id="{78D28EA9-A386-E540-B5C3-6DAE7509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12" y="1605623"/>
            <a:ext cx="3815743" cy="28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F1BE572-610A-1E44-8193-1B51854CD759}"/>
              </a:ext>
            </a:extLst>
          </p:cNvPr>
          <p:cNvSpPr txBox="1"/>
          <p:nvPr/>
        </p:nvSpPr>
        <p:spPr>
          <a:xfrm>
            <a:off x="345440" y="5623858"/>
            <a:ext cx="5162364" cy="923330"/>
          </a:xfrm>
          <a:prstGeom prst="rect">
            <a:avLst/>
          </a:prstGeom>
          <a:noFill/>
          <a:ln w="44450">
            <a:solidFill>
              <a:srgbClr val="C557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El 89% de les dones ha pres mesures de seguretat quan es desplacen enfront al 55% dels homes </a:t>
            </a:r>
            <a:r>
              <a:rPr lang="ca-ES" dirty="0"/>
              <a:t>(RACC, 2020)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B8E4235-79E7-1447-B9B7-201D6F756561}"/>
              </a:ext>
            </a:extLst>
          </p:cNvPr>
          <p:cNvSpPr txBox="1"/>
          <p:nvPr/>
        </p:nvSpPr>
        <p:spPr>
          <a:xfrm>
            <a:off x="345440" y="2131727"/>
            <a:ext cx="4815549" cy="1029256"/>
          </a:xfrm>
          <a:prstGeom prst="rect">
            <a:avLst/>
          </a:prstGeom>
          <a:noFill/>
          <a:ln w="44450">
            <a:solidFill>
              <a:srgbClr val="C5576C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a-ES" b="1" dirty="0"/>
              <a:t>El 42% dels tocaments sexuals en l’àmbit social o familiar a Barcelona reportats el darrer any, tenen lloc al transport públic </a:t>
            </a:r>
            <a:r>
              <a:rPr lang="ca-ES" dirty="0"/>
              <a:t>(EVM, 2017)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D485B5-9717-804E-B1FB-97624B935D64}"/>
              </a:ext>
            </a:extLst>
          </p:cNvPr>
          <p:cNvSpPr txBox="1"/>
          <p:nvPr/>
        </p:nvSpPr>
        <p:spPr>
          <a:xfrm>
            <a:off x="926653" y="3404337"/>
            <a:ext cx="3190951" cy="1984902"/>
          </a:xfrm>
          <a:prstGeom prst="rect">
            <a:avLst/>
          </a:prstGeom>
          <a:noFill/>
          <a:ln w="44450">
            <a:solidFill>
              <a:srgbClr val="C5576C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b="1" dirty="0"/>
              <a:t>40% de les dones ha </a:t>
            </a:r>
            <a:r>
              <a:rPr lang="es-ES" b="1" dirty="0" err="1"/>
              <a:t>patit</a:t>
            </a:r>
            <a:r>
              <a:rPr lang="es-ES" b="1" dirty="0"/>
              <a:t> </a:t>
            </a:r>
            <a:r>
              <a:rPr lang="es-ES" b="1" dirty="0" err="1"/>
              <a:t>assetjament</a:t>
            </a:r>
            <a:r>
              <a:rPr lang="es-ES" b="1" dirty="0"/>
              <a:t> </a:t>
            </a:r>
            <a:r>
              <a:rPr lang="es-ES" b="1" dirty="0" err="1"/>
              <a:t>físic</a:t>
            </a:r>
            <a:r>
              <a:rPr lang="es-ES" b="1" dirty="0"/>
              <a:t> o verbal en </a:t>
            </a:r>
            <a:r>
              <a:rPr lang="es-ES" b="1" dirty="0" err="1"/>
              <a:t>els</a:t>
            </a:r>
            <a:r>
              <a:rPr lang="es-ES" b="1" dirty="0"/>
              <a:t> </a:t>
            </a:r>
            <a:r>
              <a:rPr lang="es-ES" b="1" dirty="0" err="1"/>
              <a:t>seus</a:t>
            </a:r>
            <a:r>
              <a:rPr lang="es-ES" b="1" dirty="0"/>
              <a:t> </a:t>
            </a:r>
            <a:r>
              <a:rPr lang="es-ES" b="1" dirty="0" err="1"/>
              <a:t>desplaçaments</a:t>
            </a:r>
            <a:r>
              <a:rPr lang="es-ES" b="1" dirty="0"/>
              <a:t> </a:t>
            </a:r>
            <a:r>
              <a:rPr lang="es-ES" b="1" dirty="0" err="1"/>
              <a:t>pels</a:t>
            </a:r>
            <a:r>
              <a:rPr lang="es-ES" b="1" dirty="0"/>
              <a:t> </a:t>
            </a:r>
            <a:r>
              <a:rPr lang="es-ES" b="1" dirty="0" err="1"/>
              <a:t>carrers</a:t>
            </a:r>
            <a:r>
              <a:rPr lang="es-ES" b="1" dirty="0"/>
              <a:t> de Barcelona. Un 24% en el cas </a:t>
            </a:r>
            <a:r>
              <a:rPr lang="es-ES" b="1" dirty="0" err="1"/>
              <a:t>dels</a:t>
            </a:r>
            <a:r>
              <a:rPr lang="es-ES" b="1" dirty="0"/>
              <a:t> </a:t>
            </a:r>
            <a:r>
              <a:rPr lang="es-ES" b="1" dirty="0" err="1"/>
              <a:t>homes</a:t>
            </a:r>
            <a:r>
              <a:rPr lang="es-ES" b="1" dirty="0"/>
              <a:t> </a:t>
            </a:r>
            <a:r>
              <a:rPr lang="es-ES" dirty="0"/>
              <a:t>(RACC, 2020)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63B397-D416-EE46-8988-69612FEB3748}"/>
              </a:ext>
            </a:extLst>
          </p:cNvPr>
          <p:cNvSpPr/>
          <p:nvPr/>
        </p:nvSpPr>
        <p:spPr>
          <a:xfrm>
            <a:off x="3023089" y="259414"/>
            <a:ext cx="10840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s-ES" sz="30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3.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Seguretat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viària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i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gènere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: una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proposta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d’ampliació</a:t>
            </a:r>
            <a:endParaRPr lang="es-ES" sz="3000" b="1" i="1" dirty="0">
              <a:solidFill>
                <a:srgbClr val="C5576C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8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10812"/>
            <a:ext cx="3384884" cy="16231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E34ABD-39FD-B144-A1F1-7EAF38930E55}"/>
              </a:ext>
            </a:extLst>
          </p:cNvPr>
          <p:cNvSpPr/>
          <p:nvPr/>
        </p:nvSpPr>
        <p:spPr>
          <a:xfrm>
            <a:off x="3023089" y="259414"/>
            <a:ext cx="10840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s-ES" sz="3000" b="1" i="1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rPr>
              <a:t>3.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Seguretat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viària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i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gènere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: una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proposta</a:t>
            </a:r>
            <a:r>
              <a:rPr lang="es-ES" sz="30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 </a:t>
            </a:r>
            <a:r>
              <a:rPr lang="es-ES" sz="30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d’ampliació</a:t>
            </a:r>
            <a:endParaRPr lang="es-ES" sz="3000" b="1" i="1" dirty="0">
              <a:solidFill>
                <a:srgbClr val="C5576C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BDE936CD-9ABC-3249-8301-B7BDDCBA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96" y="1273199"/>
            <a:ext cx="7524662" cy="53253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DB99F2-B57C-4148-87FB-5389F2096587}"/>
              </a:ext>
            </a:extLst>
          </p:cNvPr>
          <p:cNvSpPr txBox="1"/>
          <p:nvPr/>
        </p:nvSpPr>
        <p:spPr>
          <a:xfrm>
            <a:off x="724264" y="2624892"/>
            <a:ext cx="2397760" cy="2622000"/>
          </a:xfrm>
          <a:prstGeom prst="rect">
            <a:avLst/>
          </a:prstGeom>
          <a:noFill/>
          <a:ln w="44450">
            <a:solidFill>
              <a:srgbClr val="C5576C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ca-ES" b="1" dirty="0"/>
              <a:t>Necessitat d’integrar la perspectiva de gènere en el concepte de seguretat viària : violències masclistes i responsabilitat administracions públiques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77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EA81E-91F7-C74B-B03D-69CFC7D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310812"/>
            <a:ext cx="3384884" cy="162310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AE34ABD-39FD-B144-A1F1-7EAF38930E55}"/>
              </a:ext>
            </a:extLst>
          </p:cNvPr>
          <p:cNvSpPr/>
          <p:nvPr/>
        </p:nvSpPr>
        <p:spPr>
          <a:xfrm>
            <a:off x="2783973" y="2365055"/>
            <a:ext cx="67970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500" b="1" i="1" dirty="0">
                <a:solidFill>
                  <a:srgbClr val="696973"/>
                </a:solidFill>
                <a:latin typeface="Source Sans Pro" panose="020B0503030403020204" pitchFamily="34" charset="0"/>
              </a:rPr>
              <a:t>MOLTES GRÀCIES </a:t>
            </a:r>
          </a:p>
          <a:p>
            <a:pPr algn="ctr"/>
            <a:r>
              <a:rPr lang="es-ES" sz="4500" b="1" i="1" dirty="0">
                <a:solidFill>
                  <a:srgbClr val="C5576C"/>
                </a:solidFill>
                <a:latin typeface="Source Sans Pro" panose="020B0503030403020204" pitchFamily="34" charset="0"/>
              </a:rPr>
              <a:t>Sonia Ruiz – </a:t>
            </a:r>
            <a:r>
              <a:rPr lang="es-ES" sz="45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sruiz@bcn.cat</a:t>
            </a:r>
            <a:endParaRPr lang="es-ES" sz="4500" b="1" dirty="0">
              <a:solidFill>
                <a:srgbClr val="C5576C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A43F71-0AD9-E344-8330-EC099A3528C6}"/>
              </a:ext>
            </a:extLst>
          </p:cNvPr>
          <p:cNvSpPr/>
          <p:nvPr/>
        </p:nvSpPr>
        <p:spPr>
          <a:xfrm>
            <a:off x="2650924" y="3563580"/>
            <a:ext cx="70631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500" b="1" i="1" dirty="0" err="1">
                <a:solidFill>
                  <a:srgbClr val="696973"/>
                </a:solidFill>
                <a:latin typeface="Source Sans Pro" panose="020B0503030403020204" pitchFamily="34" charset="0"/>
              </a:rPr>
              <a:t>transversalitat_genere</a:t>
            </a:r>
            <a:r>
              <a:rPr lang="es-ES" sz="4500" b="1" i="1" dirty="0" err="1">
                <a:solidFill>
                  <a:srgbClr val="C5576C"/>
                </a:solidFill>
                <a:latin typeface="Source Sans Pro" panose="020B0503030403020204" pitchFamily="34" charset="0"/>
              </a:rPr>
              <a:t>@bcn.cat</a:t>
            </a:r>
            <a:endParaRPr lang="es-ES" sz="4500" b="1" dirty="0">
              <a:solidFill>
                <a:srgbClr val="C55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8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206</Words>
  <Application>Microsoft Macintosh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9</cp:revision>
  <dcterms:created xsi:type="dcterms:W3CDTF">2020-12-08T17:07:05Z</dcterms:created>
  <dcterms:modified xsi:type="dcterms:W3CDTF">2020-12-09T18:11:50Z</dcterms:modified>
</cp:coreProperties>
</file>