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13141325" cy="9901238"/>
  <p:notesSz cx="9926638" cy="6797675"/>
  <p:defaultTextStyle>
    <a:defPPr>
      <a:defRPr lang="es-ES"/>
    </a:defPPr>
    <a:lvl1pPr marL="0" algn="l" defTabSz="13166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58321" algn="l" defTabSz="13166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316641" algn="l" defTabSz="13166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74962" algn="l" defTabSz="13166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633283" algn="l" defTabSz="13166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91603" algn="l" defTabSz="13166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949924" algn="l" defTabSz="13166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608245" algn="l" defTabSz="13166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266565" algn="l" defTabSz="13166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19ED19E4-8EA0-430D-91AB-7BDB46DC13F7}">
          <p14:sldIdLst>
            <p14:sldId id="257"/>
            <p14:sldId id="25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062">
          <p15:clr>
            <a:srgbClr val="A4A3A4"/>
          </p15:clr>
        </p15:guide>
        <p15:guide id="2" pos="4083">
          <p15:clr>
            <a:srgbClr val="A4A3A4"/>
          </p15:clr>
        </p15:guide>
        <p15:guide id="3" orient="horz" pos="3164">
          <p15:clr>
            <a:srgbClr val="A4A3A4"/>
          </p15:clr>
        </p15:guide>
        <p15:guide id="4" pos="41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99" userDrawn="1">
          <p15:clr>
            <a:srgbClr val="A4A3A4"/>
          </p15:clr>
        </p15:guide>
        <p15:guide id="2" pos="4513" userDrawn="1">
          <p15:clr>
            <a:srgbClr val="A4A3A4"/>
          </p15:clr>
        </p15:guide>
        <p15:guide id="3" orient="horz" pos="2141" userDrawn="1">
          <p15:clr>
            <a:srgbClr val="A4A3A4"/>
          </p15:clr>
        </p15:guide>
        <p15:guide id="4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364" autoAdjust="0"/>
  </p:normalViewPr>
  <p:slideViewPr>
    <p:cSldViewPr>
      <p:cViewPr>
        <p:scale>
          <a:sx n="70" d="100"/>
          <a:sy n="70" d="100"/>
        </p:scale>
        <p:origin x="-1848" y="342"/>
      </p:cViewPr>
      <p:guideLst>
        <p:guide orient="horz" pos="3062"/>
        <p:guide orient="horz" pos="3164"/>
        <p:guide pos="4083"/>
        <p:guide pos="41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-1884" y="-84"/>
      </p:cViewPr>
      <p:guideLst>
        <p:guide orient="horz" pos="3099"/>
        <p:guide orient="horz" pos="2141"/>
        <p:guide pos="4513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3"/>
            <a:ext cx="4301650" cy="339884"/>
          </a:xfrm>
          <a:prstGeom prst="rect">
            <a:avLst/>
          </a:prstGeom>
        </p:spPr>
        <p:txBody>
          <a:bodyPr vert="horz" lIns="91354" tIns="45677" rIns="91354" bIns="45677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3408" y="3"/>
            <a:ext cx="4301650" cy="339884"/>
          </a:xfrm>
          <a:prstGeom prst="rect">
            <a:avLst/>
          </a:prstGeom>
        </p:spPr>
        <p:txBody>
          <a:bodyPr vert="horz" lIns="91354" tIns="45677" rIns="91354" bIns="45677" rtlCol="0"/>
          <a:lstStyle>
            <a:lvl1pPr algn="r">
              <a:defRPr sz="1200"/>
            </a:lvl1pPr>
          </a:lstStyle>
          <a:p>
            <a:fld id="{9BABCDEC-2405-4890-A74C-6CE4B97E6018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6456206"/>
            <a:ext cx="4301650" cy="339884"/>
          </a:xfrm>
          <a:prstGeom prst="rect">
            <a:avLst/>
          </a:prstGeom>
        </p:spPr>
        <p:txBody>
          <a:bodyPr vert="horz" lIns="91354" tIns="45677" rIns="91354" bIns="45677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3408" y="6456206"/>
            <a:ext cx="4301650" cy="339884"/>
          </a:xfrm>
          <a:prstGeom prst="rect">
            <a:avLst/>
          </a:prstGeom>
        </p:spPr>
        <p:txBody>
          <a:bodyPr vert="horz" lIns="91354" tIns="45677" rIns="91354" bIns="45677" rtlCol="0" anchor="b"/>
          <a:lstStyle>
            <a:lvl1pPr algn="r">
              <a:defRPr sz="1200"/>
            </a:lvl1pPr>
          </a:lstStyle>
          <a:p>
            <a:fld id="{2CC69284-CB8A-4C24-A720-6143ED530E7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382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4"/>
            <a:ext cx="4301763" cy="340101"/>
          </a:xfrm>
          <a:prstGeom prst="rect">
            <a:avLst/>
          </a:prstGeom>
        </p:spPr>
        <p:txBody>
          <a:bodyPr vert="horz" lIns="62887" tIns="31445" rIns="62887" bIns="31445" rtlCol="0"/>
          <a:lstStyle>
            <a:lvl1pPr algn="l">
              <a:defRPr sz="9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22685" y="4"/>
            <a:ext cx="4301762" cy="340101"/>
          </a:xfrm>
          <a:prstGeom prst="rect">
            <a:avLst/>
          </a:prstGeom>
        </p:spPr>
        <p:txBody>
          <a:bodyPr vert="horz" lIns="62887" tIns="31445" rIns="62887" bIns="31445" rtlCol="0"/>
          <a:lstStyle>
            <a:lvl1pPr algn="r">
              <a:defRPr sz="900"/>
            </a:lvl1pPr>
          </a:lstStyle>
          <a:p>
            <a:fld id="{3D25DB2A-4D86-49B7-AA69-AE831E338949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271838" y="509588"/>
            <a:ext cx="338296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87" tIns="31445" rIns="62887" bIns="31445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2889" y="3229333"/>
            <a:ext cx="7940872" cy="3058736"/>
          </a:xfrm>
          <a:prstGeom prst="rect">
            <a:avLst/>
          </a:prstGeom>
        </p:spPr>
        <p:txBody>
          <a:bodyPr vert="horz" lIns="62887" tIns="31445" rIns="62887" bIns="3144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6456492"/>
            <a:ext cx="4301763" cy="340101"/>
          </a:xfrm>
          <a:prstGeom prst="rect">
            <a:avLst/>
          </a:prstGeom>
        </p:spPr>
        <p:txBody>
          <a:bodyPr vert="horz" lIns="62887" tIns="31445" rIns="62887" bIns="31445" rtlCol="0" anchor="b"/>
          <a:lstStyle>
            <a:lvl1pPr algn="l">
              <a:defRPr sz="9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22685" y="6456492"/>
            <a:ext cx="4301762" cy="340101"/>
          </a:xfrm>
          <a:prstGeom prst="rect">
            <a:avLst/>
          </a:prstGeom>
        </p:spPr>
        <p:txBody>
          <a:bodyPr vert="horz" lIns="62887" tIns="31445" rIns="62887" bIns="31445" rtlCol="0" anchor="b"/>
          <a:lstStyle>
            <a:lvl1pPr algn="r">
              <a:defRPr sz="900"/>
            </a:lvl1pPr>
          </a:lstStyle>
          <a:p>
            <a:fld id="{5F9A4AFF-0925-4A2B-B46E-73C226AFF76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208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1664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8321" algn="l" defTabSz="131664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16641" algn="l" defTabSz="131664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74962" algn="l" defTabSz="131664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33283" algn="l" defTabSz="131664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91603" algn="l" defTabSz="131664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49924" algn="l" defTabSz="131664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608245" algn="l" defTabSz="131664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66565" algn="l" defTabSz="131664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271838" y="509588"/>
            <a:ext cx="3382962" cy="254952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A4AFF-0925-4A2B-B46E-73C226AFF76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0719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271838" y="509588"/>
            <a:ext cx="3382962" cy="254952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A4AFF-0925-4A2B-B46E-73C226AFF762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822978"/>
            <a:ext cx="5133330" cy="60782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4" tIns="65832" rIns="131664" bIns="65832"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3420" y="-1335"/>
            <a:ext cx="13144745" cy="990257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4" tIns="65832" rIns="131664" bIns="65832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174316" y="2498269"/>
            <a:ext cx="8117934" cy="1738717"/>
          </a:xfrm>
        </p:spPr>
        <p:txBody>
          <a:bodyPr bIns="13166" anchor="b"/>
          <a:lstStyle>
            <a:lvl1pPr>
              <a:defRPr sz="4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742228" y="3567399"/>
            <a:ext cx="9357490" cy="475368"/>
          </a:xfrm>
        </p:spPr>
        <p:txBody>
          <a:bodyPr tIns="13166">
            <a:normAutofit/>
          </a:bodyPr>
          <a:lstStyle>
            <a:lvl1pPr marL="0" indent="0" algn="l">
              <a:buNone/>
              <a:defRPr kumimoji="0" lang="en-US" sz="2000" b="0" i="0" u="none" strike="noStrike" kern="1200" cap="all" spc="576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5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16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74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33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91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49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08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6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316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B5F6-DB11-4516-93E8-98558B541F82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6178-59EC-4870-AF8C-FD25F6968A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B5F6-DB11-4516-93E8-98558B541F82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6178-59EC-4870-AF8C-FD25F6968A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27461" y="396510"/>
            <a:ext cx="2956798" cy="675438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7066" y="396510"/>
            <a:ext cx="8651372" cy="675438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B5F6-DB11-4516-93E8-98558B541F82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6178-59EC-4870-AF8C-FD25F6968A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B5F6-DB11-4516-93E8-98558B541F82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6178-59EC-4870-AF8C-FD25F6968A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420" y="-1335"/>
            <a:ext cx="13144745" cy="990257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4" tIns="65832" rIns="131664" bIns="65832"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1" y="3822978"/>
            <a:ext cx="5133330" cy="607826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4" tIns="65832" rIns="131664" bIns="65832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177601" y="2492977"/>
            <a:ext cx="8121339" cy="1743341"/>
          </a:xfrm>
        </p:spPr>
        <p:txBody>
          <a:bodyPr bIns="13166" anchor="b"/>
          <a:lstStyle>
            <a:lvl1pPr algn="l">
              <a:defRPr kumimoji="0" lang="en-US" sz="4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31664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747796" y="3563614"/>
            <a:ext cx="9356623" cy="475259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2000" b="0" i="0" u="none" strike="noStrike" kern="1200" cap="all" spc="576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5832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166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749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332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916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499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6082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665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316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B5F6-DB11-4516-93E8-98558B541F82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6178-59EC-4870-AF8C-FD25F6968A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719" y="1584198"/>
            <a:ext cx="4599464" cy="5359870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4641" y="1584198"/>
            <a:ext cx="4599464" cy="5359870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B5F6-DB11-4516-93E8-98558B541F82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6178-59EC-4870-AF8C-FD25F6968AF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2719" y="1584198"/>
            <a:ext cx="4599464" cy="792099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76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58322" indent="0">
              <a:buNone/>
              <a:defRPr sz="2900" b="1"/>
            </a:lvl2pPr>
            <a:lvl3pPr marL="1316645" indent="0">
              <a:buNone/>
              <a:defRPr sz="2600" b="1"/>
            </a:lvl3pPr>
            <a:lvl4pPr marL="1974967" indent="0">
              <a:buNone/>
              <a:defRPr sz="2300" b="1"/>
            </a:lvl4pPr>
            <a:lvl5pPr marL="2633289" indent="0">
              <a:buNone/>
              <a:defRPr sz="2300" b="1"/>
            </a:lvl5pPr>
            <a:lvl6pPr marL="3291611" indent="0">
              <a:buNone/>
              <a:defRPr sz="2300" b="1"/>
            </a:lvl6pPr>
            <a:lvl7pPr marL="3949934" indent="0">
              <a:buNone/>
              <a:defRPr sz="2300" b="1"/>
            </a:lvl7pPr>
            <a:lvl8pPr marL="4608256" indent="0">
              <a:buNone/>
              <a:defRPr sz="2300" b="1"/>
            </a:lvl8pPr>
            <a:lvl9pPr marL="5266578" indent="0">
              <a:buNone/>
              <a:defRPr sz="2300" b="1"/>
            </a:lvl9pPr>
          </a:lstStyle>
          <a:p>
            <a:pPr marL="0" lvl="0" indent="0" algn="l" defTabSz="131664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244" y="2457043"/>
            <a:ext cx="4599464" cy="4488561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54641" y="1584198"/>
            <a:ext cx="4599464" cy="792099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76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58322" indent="0">
              <a:buNone/>
              <a:defRPr sz="2900" b="1"/>
            </a:lvl2pPr>
            <a:lvl3pPr marL="1316645" indent="0">
              <a:buNone/>
              <a:defRPr sz="2600" b="1"/>
            </a:lvl3pPr>
            <a:lvl4pPr marL="1974967" indent="0">
              <a:buNone/>
              <a:defRPr sz="2300" b="1"/>
            </a:lvl4pPr>
            <a:lvl5pPr marL="2633289" indent="0">
              <a:buNone/>
              <a:defRPr sz="2300" b="1"/>
            </a:lvl5pPr>
            <a:lvl6pPr marL="3291611" indent="0">
              <a:buNone/>
              <a:defRPr sz="2300" b="1"/>
            </a:lvl6pPr>
            <a:lvl7pPr marL="3949934" indent="0">
              <a:buNone/>
              <a:defRPr sz="2300" b="1"/>
            </a:lvl7pPr>
            <a:lvl8pPr marL="4608256" indent="0">
              <a:buNone/>
              <a:defRPr sz="2300" b="1"/>
            </a:lvl8pPr>
            <a:lvl9pPr marL="5266578" indent="0">
              <a:buNone/>
              <a:defRPr sz="2300" b="1"/>
            </a:lvl9pPr>
          </a:lstStyle>
          <a:p>
            <a:pPr marL="0" lvl="0" indent="0" algn="l" defTabSz="131664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54641" y="2457043"/>
            <a:ext cx="4599464" cy="4488561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B5F6-DB11-4516-93E8-98558B541F82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6178-59EC-4870-AF8C-FD25F6968A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B5F6-DB11-4516-93E8-98558B541F82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6178-59EC-4870-AF8C-FD25F6968A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B5F6-DB11-4516-93E8-98558B541F82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6178-59EC-4870-AF8C-FD25F6968A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822978"/>
            <a:ext cx="5133330" cy="60782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4" tIns="65832" rIns="131664" bIns="65832"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600224" y="-600221"/>
            <a:ext cx="9901238" cy="11101686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4" tIns="65832" rIns="131664" bIns="65832" rtlCol="0" anchor="ctr"/>
          <a:lstStyle/>
          <a:p>
            <a:pPr marL="0" algn="ctr" defTabSz="1316645" rtl="0" eaLnBrk="1" latinLnBrk="0" hangingPunct="1"/>
            <a:endParaRPr lang="en-US" sz="26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128064" y="2275500"/>
            <a:ext cx="7490555" cy="1572860"/>
          </a:xfrm>
        </p:spPr>
        <p:txBody>
          <a:bodyPr bIns="0" anchor="b"/>
          <a:lstStyle>
            <a:lvl1pPr algn="l"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31664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33" y="3781055"/>
            <a:ext cx="5472360" cy="480001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865358" y="3253325"/>
            <a:ext cx="8327955" cy="899910"/>
          </a:xfrm>
        </p:spPr>
        <p:txBody>
          <a:bodyPr>
            <a:normAutofit/>
          </a:bodyPr>
          <a:lstStyle>
            <a:lvl1pPr marL="0" indent="0">
              <a:buNone/>
              <a:defRPr lang="en-US" sz="20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58322" indent="0">
              <a:buNone/>
              <a:defRPr sz="1700"/>
            </a:lvl2pPr>
            <a:lvl3pPr marL="1316645" indent="0">
              <a:buNone/>
              <a:defRPr sz="1400"/>
            </a:lvl3pPr>
            <a:lvl4pPr marL="1974967" indent="0">
              <a:buNone/>
              <a:defRPr sz="1300"/>
            </a:lvl4pPr>
            <a:lvl5pPr marL="2633289" indent="0">
              <a:buNone/>
              <a:defRPr sz="1300"/>
            </a:lvl5pPr>
            <a:lvl6pPr marL="3291611" indent="0">
              <a:buNone/>
              <a:defRPr sz="1300"/>
            </a:lvl6pPr>
            <a:lvl7pPr marL="3949934" indent="0">
              <a:buNone/>
              <a:defRPr sz="1300"/>
            </a:lvl7pPr>
            <a:lvl8pPr marL="4608256" indent="0">
              <a:buNone/>
              <a:defRPr sz="1300"/>
            </a:lvl8pPr>
            <a:lvl9pPr marL="5266578" indent="0">
              <a:buNone/>
              <a:defRPr sz="1300"/>
            </a:lvl9pPr>
          </a:lstStyle>
          <a:p>
            <a:pPr marL="0" marR="0" lvl="0" indent="0" algn="l" defTabSz="1316645" rtl="0" eaLnBrk="1" fontAlgn="auto" latinLnBrk="0" hangingPunct="1">
              <a:lnSpc>
                <a:spcPct val="100000"/>
              </a:lnSpc>
              <a:spcBef>
                <a:spcPts val="432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B5F6-DB11-4516-93E8-98558B541F82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C76178-59EC-4870-AF8C-FD25F6968A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915732" y="0"/>
            <a:ext cx="10225594" cy="9901238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263329" anchor="ctr"/>
          <a:lstStyle>
            <a:lvl1pPr algn="r">
              <a:defRPr/>
            </a:lvl1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822978"/>
            <a:ext cx="5133330" cy="60782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4" tIns="65832" rIns="131664" bIns="65832"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" y="7288411"/>
            <a:ext cx="5133330" cy="261282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4" tIns="65832" rIns="131664" bIns="65832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64613" y="2479642"/>
            <a:ext cx="7884795" cy="1252372"/>
          </a:xfrm>
        </p:spPr>
        <p:txBody>
          <a:bodyPr anchor="b"/>
          <a:lstStyle>
            <a:lvl1pPr algn="l">
              <a:defRPr sz="40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643355" y="3148139"/>
            <a:ext cx="8761667" cy="106933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658322" indent="0">
              <a:buNone/>
              <a:defRPr sz="1700"/>
            </a:lvl2pPr>
            <a:lvl3pPr marL="1316645" indent="0">
              <a:buNone/>
              <a:defRPr sz="1400"/>
            </a:lvl3pPr>
            <a:lvl4pPr marL="1974967" indent="0">
              <a:buNone/>
              <a:defRPr sz="1300"/>
            </a:lvl4pPr>
            <a:lvl5pPr marL="2633289" indent="0">
              <a:buNone/>
              <a:defRPr sz="1300"/>
            </a:lvl5pPr>
            <a:lvl6pPr marL="3291611" indent="0">
              <a:buNone/>
              <a:defRPr sz="1300"/>
            </a:lvl6pPr>
            <a:lvl7pPr marL="3949934" indent="0">
              <a:buNone/>
              <a:defRPr sz="1300"/>
            </a:lvl7pPr>
            <a:lvl8pPr marL="4608256" indent="0">
              <a:buNone/>
              <a:defRPr sz="1300"/>
            </a:lvl8pPr>
            <a:lvl9pPr marL="5266578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B5F6-DB11-4516-93E8-98558B541F82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6178-59EC-4870-AF8C-FD25F6968A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422" y="7291852"/>
            <a:ext cx="5136753" cy="260938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4" tIns="65832" rIns="131664" bIns="65832"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3420" y="7292804"/>
            <a:ext cx="13144745" cy="260843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4" tIns="65832" rIns="131664" bIns="65832"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2719" y="528066"/>
            <a:ext cx="10808740" cy="792099"/>
          </a:xfrm>
          <a:prstGeom prst="rect">
            <a:avLst/>
          </a:prstGeom>
        </p:spPr>
        <p:txBody>
          <a:bodyPr vert="horz" lIns="131664" tIns="65832" rIns="131664" bIns="65832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2719" y="1589033"/>
            <a:ext cx="10808740" cy="5168407"/>
          </a:xfrm>
          <a:prstGeom prst="rect">
            <a:avLst/>
          </a:prstGeom>
        </p:spPr>
        <p:txBody>
          <a:bodyPr vert="horz" lIns="131664" tIns="65832" rIns="131664" bIns="658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89109" y="8475460"/>
            <a:ext cx="3127635" cy="290436"/>
          </a:xfrm>
          <a:prstGeom prst="rect">
            <a:avLst/>
          </a:prstGeom>
        </p:spPr>
        <p:txBody>
          <a:bodyPr vert="horz" lIns="131664" tIns="65832" rIns="131664" bIns="65832" rtlCol="0" anchor="ctr"/>
          <a:lstStyle>
            <a:lvl1pPr algn="l">
              <a:defRPr sz="1700">
                <a:solidFill>
                  <a:srgbClr val="FFFFFF"/>
                </a:solidFill>
              </a:defRPr>
            </a:lvl1pPr>
          </a:lstStyle>
          <a:p>
            <a:fld id="{FAB3B5F6-DB11-4516-93E8-98558B541F82}" type="datetimeFigureOut">
              <a:rPr lang="es-ES" smtClean="0"/>
              <a:pPr/>
              <a:t>07/11/2018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55205" y="9074145"/>
            <a:ext cx="6789685" cy="396050"/>
          </a:xfrm>
          <a:prstGeom prst="rect">
            <a:avLst/>
          </a:prstGeom>
        </p:spPr>
        <p:txBody>
          <a:bodyPr vert="horz" lIns="131664" tIns="65832" rIns="131664" bIns="65832" rtlCol="0" anchor="ctr"/>
          <a:lstStyle>
            <a:lvl1pPr algn="r">
              <a:defRPr sz="1400" cap="all" spc="288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3575" y="8909125"/>
            <a:ext cx="722773" cy="726091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3166" tIns="13166" rIns="13166" bIns="13166" rtlCol="0" anchor="ctr">
            <a:norm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D1C76178-59EC-4870-AF8C-FD25F6968AF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16645" rtl="0" eaLnBrk="1" latinLnBrk="0" hangingPunct="1"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3742" indent="-493742" algn="l" defTabSz="1316645" rtl="0" eaLnBrk="1" latinLnBrk="0" hangingPunct="1">
        <a:spcBef>
          <a:spcPts val="1152"/>
        </a:spcBef>
        <a:buFont typeface="Arial" pitchFamily="34" charset="0"/>
        <a:buNone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50162" indent="-250162" algn="l" defTabSz="1316645" rtl="0" eaLnBrk="1" latinLnBrk="0" hangingPunct="1">
        <a:spcBef>
          <a:spcPts val="432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579324" indent="-236996" algn="l" defTabSz="1316645" rtl="0" eaLnBrk="1" latinLnBrk="0" hangingPunct="1">
        <a:spcBef>
          <a:spcPts val="432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908485" indent="-236996" algn="l" defTabSz="1316645" rtl="0" eaLnBrk="1" latinLnBrk="0" hangingPunct="1">
        <a:spcBef>
          <a:spcPts val="432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237646" indent="-250162" algn="l" defTabSz="1316645" rtl="0" eaLnBrk="1" latinLnBrk="0" hangingPunct="1">
        <a:spcBef>
          <a:spcPts val="432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579973" indent="-250162" algn="l" defTabSz="1316645" rtl="0" eaLnBrk="1" latinLnBrk="0" hangingPunct="1">
        <a:spcBef>
          <a:spcPts val="432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634" indent="-236996" algn="l" defTabSz="1316645" rtl="0" eaLnBrk="1" latinLnBrk="0" hangingPunct="1">
        <a:spcBef>
          <a:spcPts val="432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277795" indent="-236996" algn="l" defTabSz="1316645" rtl="0" eaLnBrk="1" latinLnBrk="0" hangingPunct="1">
        <a:spcBef>
          <a:spcPts val="432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580623" indent="-236996" algn="l" defTabSz="1316645" rtl="0" eaLnBrk="1" latinLnBrk="0" hangingPunct="1">
        <a:spcBef>
          <a:spcPts val="432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66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22" algn="l" defTabSz="13166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16645" algn="l" defTabSz="13166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74967" algn="l" defTabSz="13166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33289" algn="l" defTabSz="13166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91611" algn="l" defTabSz="13166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49934" algn="l" defTabSz="13166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08256" algn="l" defTabSz="13166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66578" algn="l" defTabSz="13166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721787" y="2245400"/>
            <a:ext cx="6419538" cy="313726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endParaRPr lang="ca-ES" sz="3600" b="1" spc="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ca-ES" sz="1200" b="1" dirty="0">
                <a:latin typeface="+mj-lt"/>
                <a:cs typeface="+mj-cs"/>
              </a:rPr>
              <a:t/>
            </a:r>
            <a:br>
              <a:rPr lang="ca-ES" sz="1200" b="1" dirty="0">
                <a:latin typeface="+mj-lt"/>
                <a:cs typeface="+mj-cs"/>
              </a:rPr>
            </a:br>
            <a:endParaRPr lang="ca-ES" sz="1200" b="1" dirty="0" smtClean="0">
              <a:latin typeface="+mj-lt"/>
              <a:cs typeface="+mj-cs"/>
            </a:endParaRP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endParaRPr lang="ca-ES" sz="1600" b="1" u="sng" dirty="0" smtClean="0">
              <a:ea typeface="Meiryo" pitchFamily="34" charset="-128"/>
              <a:cs typeface="Meiryo" pitchFamily="34" charset="-128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5" y="899878"/>
            <a:ext cx="6365838" cy="8895714"/>
          </a:xfrm>
          <a:ln>
            <a:noFill/>
          </a:ln>
          <a:effectLst/>
        </p:spPr>
        <p:txBody>
          <a:bodyPr anchor="t">
            <a:normAutofit fontScale="9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ca-ES" sz="2000" b="1" u="sng" dirty="0" smtClean="0">
                <a:ea typeface="Meiryo" pitchFamily="34" charset="-128"/>
                <a:cs typeface="Meiryo" pitchFamily="34" charset="-128"/>
              </a:rPr>
              <a:t>BALLS I </a:t>
            </a:r>
            <a:r>
              <a:rPr lang="ca-ES" sz="2000" b="1" u="sng" dirty="0" smtClean="0">
                <a:ea typeface="Meiryo" pitchFamily="34" charset="-128"/>
                <a:cs typeface="Meiryo" pitchFamily="34" charset="-128"/>
              </a:rPr>
              <a:t>FESTES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dirty="0" smtClean="0">
                <a:ea typeface="Meiryo" pitchFamily="34" charset="-128"/>
                <a:cs typeface="Meiryo" pitchFamily="34" charset="-128"/>
              </a:rPr>
            </a:br>
            <a:r>
              <a:rPr lang="ca-ES" sz="1400" b="1" dirty="0">
                <a:ea typeface="Meiryo" pitchFamily="34" charset="-128"/>
                <a:cs typeface="Meiryo" pitchFamily="34" charset="-128"/>
              </a:rPr>
              <a:t>*</a:t>
            </a:r>
            <a:r>
              <a:rPr lang="ca-ES" sz="1200" b="1" dirty="0" err="1">
                <a:ea typeface="Meiryo" pitchFamily="34" charset="-128"/>
                <a:cs typeface="Meiryo" pitchFamily="34" charset="-128"/>
              </a:rPr>
              <a:t>diLLUNS</a:t>
            </a:r>
            <a:r>
              <a:rPr lang="ca-ES" sz="1200" b="1" dirty="0">
                <a:ea typeface="Meiryo" pitchFamily="34" charset="-128"/>
                <a:cs typeface="Meiryo" pitchFamily="34" charset="-128"/>
              </a:rPr>
              <a:t>, </a:t>
            </a: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12  </a:t>
            </a:r>
            <a:r>
              <a:rPr lang="ca-ES" sz="1200" b="1" dirty="0">
                <a:ea typeface="Meiryo" pitchFamily="34" charset="-128"/>
                <a:cs typeface="Meiryo" pitchFamily="34" charset="-128"/>
              </a:rPr>
              <a:t>De novembre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ball amb música </a:t>
            </a:r>
            <a:r>
              <a:rPr lang="ca-ES" sz="1200" dirty="0">
                <a:ea typeface="Meiryo" pitchFamily="34" charset="-128"/>
                <a:cs typeface="Meiryo" pitchFamily="34" charset="-128"/>
              </a:rPr>
              <a:t>en viu de </a:t>
            </a:r>
            <a:r>
              <a:rPr lang="es-ES" sz="1200" dirty="0">
                <a:ea typeface="Meiryo" pitchFamily="34" charset="-128"/>
                <a:cs typeface="Meiryo" pitchFamily="34" charset="-128"/>
              </a:rPr>
              <a:t>16:30 A 19:30 </a:t>
            </a:r>
            <a:r>
              <a:rPr lang="es-ES" sz="1200" dirty="0" err="1" smtClean="0">
                <a:ea typeface="Meiryo" pitchFamily="34" charset="-128"/>
                <a:cs typeface="Meiryo" pitchFamily="34" charset="-128"/>
              </a:rPr>
              <a:t>amb</a:t>
            </a:r>
            <a:r>
              <a:rPr lang="es-ES" sz="1200" dirty="0" smtClean="0">
                <a:ea typeface="Meiryo" pitchFamily="34" charset="-128"/>
                <a:cs typeface="Meiryo" pitchFamily="34" charset="-128"/>
              </a:rPr>
              <a:t> David swing.</a:t>
            </a:r>
            <a:r>
              <a:rPr lang="es-ES" sz="1200" dirty="0">
                <a:ea typeface="Meiryo" pitchFamily="34" charset="-128"/>
                <a:cs typeface="Meiryo" pitchFamily="34" charset="-128"/>
              </a:rPr>
              <a:t/>
            </a:r>
            <a:br>
              <a:rPr lang="es-ES" sz="1200" dirty="0">
                <a:ea typeface="Meiryo" pitchFamily="34" charset="-128"/>
                <a:cs typeface="Meiryo" pitchFamily="34" charset="-128"/>
              </a:rPr>
            </a:br>
            <a:r>
              <a:rPr lang="ca-ES" sz="1200" dirty="0">
                <a:ea typeface="Meiryo" pitchFamily="34" charset="-128"/>
                <a:cs typeface="Meiryo" pitchFamily="34" charset="-128"/>
              </a:rPr>
              <a:t>Entrada: 3 €. Amb dolç i beguda.</a:t>
            </a: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b="1" dirty="0" smtClean="0">
                <a:ea typeface="Meiryo" pitchFamily="34" charset="-128"/>
                <a:cs typeface="Meiryo" pitchFamily="34" charset="-128"/>
              </a:rPr>
            </a:br>
            <a:r>
              <a:rPr lang="ca-ES" sz="1400" b="1" dirty="0">
                <a:ea typeface="Meiryo" pitchFamily="34" charset="-128"/>
                <a:cs typeface="Meiryo" pitchFamily="34" charset="-128"/>
              </a:rPr>
              <a:t>*</a:t>
            </a:r>
            <a:r>
              <a:rPr lang="ca-ES" sz="1200" b="1" dirty="0" err="1">
                <a:ea typeface="Meiryo" pitchFamily="34" charset="-128"/>
                <a:cs typeface="Meiryo" pitchFamily="34" charset="-128"/>
              </a:rPr>
              <a:t>diLLUNS</a:t>
            </a:r>
            <a:r>
              <a:rPr lang="ca-ES" sz="1200" b="1" dirty="0">
                <a:ea typeface="Meiryo" pitchFamily="34" charset="-128"/>
                <a:cs typeface="Meiryo" pitchFamily="34" charset="-128"/>
              </a:rPr>
              <a:t>, </a:t>
            </a: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19  </a:t>
            </a:r>
            <a:r>
              <a:rPr lang="ca-ES" sz="1200" b="1" dirty="0">
                <a:ea typeface="Meiryo" pitchFamily="34" charset="-128"/>
                <a:cs typeface="Meiryo" pitchFamily="34" charset="-128"/>
              </a:rPr>
              <a:t>De novembre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ball amb música </a:t>
            </a:r>
            <a:r>
              <a:rPr lang="ca-ES" sz="1200" dirty="0">
                <a:ea typeface="Meiryo" pitchFamily="34" charset="-128"/>
                <a:cs typeface="Meiryo" pitchFamily="34" charset="-128"/>
              </a:rPr>
              <a:t>en viu de </a:t>
            </a:r>
            <a:r>
              <a:rPr lang="es-ES" sz="1200" dirty="0">
                <a:ea typeface="Meiryo" pitchFamily="34" charset="-128"/>
                <a:cs typeface="Meiryo" pitchFamily="34" charset="-128"/>
              </a:rPr>
              <a:t>16:30 A 19:30 </a:t>
            </a:r>
            <a:r>
              <a:rPr lang="es-ES" sz="1200" dirty="0" err="1" smtClean="0">
                <a:ea typeface="Meiryo" pitchFamily="34" charset="-128"/>
                <a:cs typeface="Meiryo" pitchFamily="34" charset="-128"/>
              </a:rPr>
              <a:t>amb</a:t>
            </a:r>
            <a:r>
              <a:rPr lang="es-ES" sz="1200" dirty="0" smtClean="0">
                <a:ea typeface="Meiryo" pitchFamily="34" charset="-128"/>
                <a:cs typeface="Meiryo" pitchFamily="34" charset="-128"/>
              </a:rPr>
              <a:t> Silvia </a:t>
            </a:r>
            <a:r>
              <a:rPr lang="es-ES" sz="1200" dirty="0" err="1" smtClean="0">
                <a:ea typeface="Meiryo" pitchFamily="34" charset="-128"/>
                <a:cs typeface="Meiryo" pitchFamily="34" charset="-128"/>
              </a:rPr>
              <a:t>bas</a:t>
            </a:r>
            <a:r>
              <a:rPr lang="es-ES" sz="1200" dirty="0" smtClean="0">
                <a:ea typeface="Meiryo" pitchFamily="34" charset="-128"/>
                <a:cs typeface="Meiryo" pitchFamily="34" charset="-128"/>
              </a:rPr>
              <a:t>.</a:t>
            </a:r>
            <a:r>
              <a:rPr lang="es-ES" sz="1200" dirty="0">
                <a:ea typeface="Meiryo" pitchFamily="34" charset="-128"/>
                <a:cs typeface="Meiryo" pitchFamily="34" charset="-128"/>
              </a:rPr>
              <a:t/>
            </a:r>
            <a:br>
              <a:rPr lang="es-ES" sz="1200" dirty="0">
                <a:ea typeface="Meiryo" pitchFamily="34" charset="-128"/>
                <a:cs typeface="Meiryo" pitchFamily="34" charset="-128"/>
              </a:rPr>
            </a:br>
            <a:r>
              <a:rPr lang="ca-ES" sz="1200" dirty="0">
                <a:ea typeface="Meiryo" pitchFamily="34" charset="-128"/>
                <a:cs typeface="Meiryo" pitchFamily="34" charset="-128"/>
              </a:rPr>
              <a:t>Entrada: 3 €. Amb dolç i beguda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.</a:t>
            </a:r>
            <a:br>
              <a:rPr lang="ca-ES" sz="1200" dirty="0" smtClean="0">
                <a:ea typeface="Meiryo" pitchFamily="34" charset="-128"/>
                <a:cs typeface="Meiryo" pitchFamily="34" charset="-128"/>
              </a:rPr>
            </a:br>
            <a:r>
              <a:rPr lang="ca-ES" sz="1400" b="1" dirty="0">
                <a:ea typeface="Meiryo" pitchFamily="34" charset="-128"/>
                <a:cs typeface="Meiryo" pitchFamily="34" charset="-128"/>
              </a:rPr>
              <a:t>*</a:t>
            </a:r>
            <a:r>
              <a:rPr lang="ca-ES" sz="1200" b="1" dirty="0" err="1">
                <a:ea typeface="Meiryo" pitchFamily="34" charset="-128"/>
                <a:cs typeface="Meiryo" pitchFamily="34" charset="-128"/>
              </a:rPr>
              <a:t>diLLUNS</a:t>
            </a:r>
            <a:r>
              <a:rPr lang="ca-ES" sz="1200" b="1" dirty="0">
                <a:ea typeface="Meiryo" pitchFamily="34" charset="-128"/>
                <a:cs typeface="Meiryo" pitchFamily="34" charset="-128"/>
              </a:rPr>
              <a:t>, </a:t>
            </a: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26  </a:t>
            </a:r>
            <a:r>
              <a:rPr lang="ca-ES" sz="1200" b="1" dirty="0">
                <a:ea typeface="Meiryo" pitchFamily="34" charset="-128"/>
                <a:cs typeface="Meiryo" pitchFamily="34" charset="-128"/>
              </a:rPr>
              <a:t>De novembre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ball amb música enllaunada de </a:t>
            </a:r>
            <a:r>
              <a:rPr lang="es-ES" sz="1200" dirty="0" smtClean="0">
                <a:ea typeface="Meiryo" pitchFamily="34" charset="-128"/>
                <a:cs typeface="Meiryo" pitchFamily="34" charset="-128"/>
              </a:rPr>
              <a:t>16:30 </a:t>
            </a:r>
            <a:r>
              <a:rPr lang="es-ES" sz="1200" dirty="0">
                <a:ea typeface="Meiryo" pitchFamily="34" charset="-128"/>
                <a:cs typeface="Meiryo" pitchFamily="34" charset="-128"/>
              </a:rPr>
              <a:t>A </a:t>
            </a:r>
            <a:r>
              <a:rPr lang="es-ES" sz="1200" dirty="0" smtClean="0">
                <a:ea typeface="Meiryo" pitchFamily="34" charset="-128"/>
                <a:cs typeface="Meiryo" pitchFamily="34" charset="-128"/>
              </a:rPr>
              <a:t>19:30.</a:t>
            </a:r>
            <a:r>
              <a:rPr lang="es-ES" sz="1200" dirty="0">
                <a:ea typeface="Meiryo" pitchFamily="34" charset="-128"/>
                <a:cs typeface="Meiryo" pitchFamily="34" charset="-128"/>
              </a:rPr>
              <a:t/>
            </a:r>
            <a:br>
              <a:rPr lang="es-ES" sz="1200" dirty="0">
                <a:ea typeface="Meiryo" pitchFamily="34" charset="-128"/>
                <a:cs typeface="Meiryo" pitchFamily="34" charset="-128"/>
              </a:rPr>
            </a:br>
            <a:r>
              <a:rPr lang="ca-ES" sz="1200" dirty="0">
                <a:ea typeface="Meiryo" pitchFamily="34" charset="-128"/>
                <a:cs typeface="Meiryo" pitchFamily="34" charset="-128"/>
              </a:rPr>
              <a:t>Entrada: 3 €. Amb dolç i beguda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.</a:t>
            </a:r>
            <a:br>
              <a:rPr lang="ca-ES" sz="1200" dirty="0" smtClean="0">
                <a:ea typeface="Meiryo" pitchFamily="34" charset="-128"/>
                <a:cs typeface="Meiryo" pitchFamily="34" charset="-128"/>
              </a:rPr>
            </a:br>
            <a:r>
              <a:rPr lang="ca-ES" sz="1200" dirty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dirty="0">
                <a:ea typeface="Meiryo" pitchFamily="34" charset="-128"/>
                <a:cs typeface="Meiryo" pitchFamily="34" charset="-128"/>
              </a:rPr>
            </a:br>
            <a:r>
              <a:rPr lang="ca-ES" sz="2000" b="1" u="sng" dirty="0" smtClean="0">
                <a:ea typeface="Meiryo" pitchFamily="34" charset="-128"/>
                <a:cs typeface="Meiryo" pitchFamily="34" charset="-128"/>
              </a:rPr>
              <a:t>Actuacions I TEATRE</a:t>
            </a:r>
            <a:r>
              <a:rPr lang="ca-ES" sz="1200" dirty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dirty="0">
                <a:ea typeface="Meiryo" pitchFamily="34" charset="-128"/>
                <a:cs typeface="Meiryo" pitchFamily="34" charset="-128"/>
              </a:rPr>
            </a:br>
            <a:r>
              <a:rPr lang="ca-ES" sz="1400" b="1" dirty="0">
                <a:ea typeface="Meiryo" pitchFamily="34" charset="-128"/>
                <a:cs typeface="Meiryo" pitchFamily="34" charset="-128"/>
              </a:rPr>
              <a:t>*DISSABTE 10 DE NOVEMBRE: </a:t>
            </a:r>
            <a:r>
              <a:rPr lang="ca-ES" sz="1400" dirty="0" smtClean="0">
                <a:ea typeface="Meiryo" pitchFamily="34" charset="-128"/>
                <a:cs typeface="Meiryo" pitchFamily="34" charset="-128"/>
              </a:rPr>
              <a:t>REPRESENTACIÓ DE L’OBRA “Bonsais”, a càrrec de la companyia DINÀMICS </a:t>
            </a:r>
            <a:r>
              <a:rPr lang="ca-ES" sz="1400" dirty="0">
                <a:ea typeface="Meiryo" pitchFamily="34" charset="-128"/>
                <a:cs typeface="Meiryo" pitchFamily="34" charset="-128"/>
              </a:rPr>
              <a:t>TEATRE A LES 18H A LA SALA </a:t>
            </a:r>
            <a:r>
              <a:rPr lang="ca-ES" sz="1400" dirty="0" smtClean="0">
                <a:ea typeface="Meiryo" pitchFamily="34" charset="-128"/>
                <a:cs typeface="Meiryo" pitchFamily="34" charset="-128"/>
              </a:rPr>
              <a:t>D’ACTES</a:t>
            </a:r>
            <a:br>
              <a:rPr lang="ca-ES" sz="1400" dirty="0" smtClean="0">
                <a:ea typeface="Meiryo" pitchFamily="34" charset="-128"/>
                <a:cs typeface="Meiryo" pitchFamily="34" charset="-128"/>
              </a:rPr>
            </a:br>
            <a:r>
              <a:rPr lang="ca-ES" sz="1300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/>
            </a:r>
            <a:br>
              <a:rPr lang="ca-ES" sz="1300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</a:br>
            <a:r>
              <a:rPr lang="ca-ES" sz="2000" b="1" u="sng" dirty="0">
                <a:ea typeface="Meiryo" pitchFamily="34" charset="-128"/>
                <a:cs typeface="Meiryo" pitchFamily="34" charset="-128"/>
              </a:rPr>
              <a:t>Conferències i </a:t>
            </a:r>
            <a:r>
              <a:rPr lang="ca-ES" sz="2000" b="1" u="sng" dirty="0" smtClean="0">
                <a:ea typeface="Meiryo" pitchFamily="34" charset="-128"/>
                <a:cs typeface="Meiryo" pitchFamily="34" charset="-128"/>
              </a:rPr>
              <a:t>xerrades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dirty="0" smtClean="0">
                <a:ea typeface="Meiryo" pitchFamily="34" charset="-128"/>
                <a:cs typeface="Meiryo" pitchFamily="34" charset="-128"/>
              </a:rPr>
            </a:b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*</a:t>
            </a: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dijous 8 de novembre: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2018: un any de periodisme en imatges. Les fotografies més interessants e importants publicades als mitjans de comunicació. A càrrec de Carlos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Pèrez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 de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Rozas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 (periodista). entrada 3€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dirty="0" smtClean="0">
                <a:ea typeface="Meiryo" pitchFamily="34" charset="-128"/>
                <a:cs typeface="Meiryo" pitchFamily="34" charset="-128"/>
              </a:rPr>
            </a:br>
            <a:r>
              <a:rPr lang="ca-ES" sz="1200" b="1" dirty="0">
                <a:ea typeface="Meiryo" pitchFamily="34" charset="-128"/>
                <a:cs typeface="Meiryo" pitchFamily="34" charset="-128"/>
              </a:rPr>
              <a:t>* Dimarts </a:t>
            </a: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13 </a:t>
            </a:r>
            <a:r>
              <a:rPr lang="ca-ES" sz="1200" b="1" dirty="0">
                <a:ea typeface="Meiryo" pitchFamily="34" charset="-128"/>
                <a:cs typeface="Meiryo" pitchFamily="34" charset="-128"/>
              </a:rPr>
              <a:t>de </a:t>
            </a: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novembre: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cimae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.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Cinefórum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  “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vuelta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 a casa de mi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madre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” a LES 17H A  la sala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d’actes</a:t>
            </a:r>
            <a:br>
              <a:rPr lang="ca-ES" sz="1200" dirty="0" smtClean="0">
                <a:ea typeface="Meiryo" pitchFamily="34" charset="-128"/>
                <a:cs typeface="Meiryo" pitchFamily="34" charset="-128"/>
              </a:rPr>
            </a:b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* dijous  15 de novembre: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Vicent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andrés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 estelles, el poeta que va assumir la veu del poble. A càrrec de Joan Tres, psicòleg i doctor en filosofia catalana. Entrada 3€.</a:t>
            </a:r>
            <a:r>
              <a:rPr lang="ca-ES" sz="1200" dirty="0" smtClean="0">
                <a:solidFill>
                  <a:srgbClr val="FF0000"/>
                </a:solidFill>
                <a:ea typeface="Meiryo" pitchFamily="34" charset="-128"/>
                <a:cs typeface="Meiryo" pitchFamily="34" charset="-128"/>
              </a:rPr>
              <a:t/>
            </a:r>
            <a:br>
              <a:rPr lang="ca-ES" sz="1200" dirty="0" smtClean="0">
                <a:solidFill>
                  <a:srgbClr val="FF0000"/>
                </a:solidFill>
                <a:ea typeface="Meiryo" pitchFamily="34" charset="-128"/>
                <a:cs typeface="Meiryo" pitchFamily="34" charset="-128"/>
              </a:rPr>
            </a:br>
            <a:r>
              <a:rPr lang="ca-ES" sz="1200" b="1" dirty="0">
                <a:ea typeface="Meiryo" pitchFamily="34" charset="-128"/>
                <a:cs typeface="Meiryo" pitchFamily="34" charset="-128"/>
              </a:rPr>
              <a:t>* DIMARTS 20 DE Novembre : </a:t>
            </a:r>
            <a:r>
              <a:rPr lang="ca-ES" sz="1200" dirty="0">
                <a:ea typeface="Meiryo" pitchFamily="34" charset="-128"/>
                <a:cs typeface="Meiryo" pitchFamily="34" charset="-128"/>
              </a:rPr>
              <a:t>CONFERÈNCIA DE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SALUT</a:t>
            </a:r>
            <a:r>
              <a:rPr lang="ca-ES" sz="1200" dirty="0">
                <a:ea typeface="Meiryo" pitchFamily="34" charset="-128"/>
                <a:cs typeface="Meiryo" pitchFamily="34" charset="-128"/>
              </a:rPr>
              <a:t>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 A les 17.30h  </a:t>
            </a:r>
            <a:r>
              <a:rPr lang="ca-ES" sz="1200" dirty="0">
                <a:ea typeface="Meiryo" pitchFamily="34" charset="-128"/>
                <a:cs typeface="Meiryo" pitchFamily="34" charset="-128"/>
              </a:rPr>
              <a:t>A CÀRREC DE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L’EAP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dirty="0" smtClean="0">
                <a:ea typeface="Meiryo" pitchFamily="34" charset="-128"/>
                <a:cs typeface="Meiryo" pitchFamily="34" charset="-128"/>
              </a:rPr>
            </a:b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*dijous  22 de novembre: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 Vida, música i misteri de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vivaldi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. A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càrec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 de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valeri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cabos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, músic  i professor de tallers de musica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classica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. Entrada: 3€</a:t>
            </a:r>
            <a:r>
              <a:rPr lang="ca-ES" sz="1200" dirty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dirty="0">
                <a:ea typeface="Meiryo" pitchFamily="34" charset="-128"/>
                <a:cs typeface="Meiryo" pitchFamily="34" charset="-128"/>
              </a:rPr>
            </a:b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* </a:t>
            </a:r>
            <a:r>
              <a:rPr lang="ca-ES" sz="1200" b="1" dirty="0">
                <a:solidFill>
                  <a:srgbClr val="2F2B20"/>
                </a:solidFill>
                <a:ea typeface="Meiryo" pitchFamily="34" charset="-128"/>
                <a:cs typeface="Meiryo" pitchFamily="34" charset="-128"/>
              </a:rPr>
              <a:t>DIMARTS </a:t>
            </a:r>
            <a:r>
              <a:rPr lang="ca-ES" sz="1200" b="1" dirty="0" smtClean="0">
                <a:solidFill>
                  <a:srgbClr val="2F2B20"/>
                </a:solidFill>
                <a:ea typeface="Meiryo" pitchFamily="34" charset="-128"/>
                <a:cs typeface="Meiryo" pitchFamily="34" charset="-128"/>
              </a:rPr>
              <a:t>27 </a:t>
            </a:r>
            <a:r>
              <a:rPr lang="ca-ES" sz="1200" b="1" dirty="0">
                <a:solidFill>
                  <a:srgbClr val="2F2B20"/>
                </a:solidFill>
                <a:ea typeface="Meiryo" pitchFamily="34" charset="-128"/>
                <a:cs typeface="Meiryo" pitchFamily="34" charset="-128"/>
              </a:rPr>
              <a:t>DE Novembre : </a:t>
            </a:r>
            <a:r>
              <a:rPr lang="ca-ES" sz="1200" b="1" dirty="0" smtClean="0">
                <a:solidFill>
                  <a:srgbClr val="2F2B20"/>
                </a:solidFill>
                <a:ea typeface="Meiryo" pitchFamily="34" charset="-128"/>
                <a:cs typeface="Meiryo" pitchFamily="34" charset="-128"/>
              </a:rPr>
              <a:t>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LECTURES EN VEU ALTA CONTRA LA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VIOLèNCIA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 DE GÈNERE: dones </a:t>
            </a:r>
            <a:r>
              <a:rPr lang="ca-ES" sz="1200" dirty="0">
                <a:ea typeface="Meiryo" pitchFamily="34" charset="-128"/>
                <a:cs typeface="Meiryo" pitchFamily="34" charset="-128"/>
              </a:rPr>
              <a:t>lluitadores.  A les 17h</a:t>
            </a:r>
            <a:r>
              <a:rPr lang="ca-ES" sz="1200" b="1" dirty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b="1" dirty="0">
                <a:ea typeface="Meiryo" pitchFamily="34" charset="-128"/>
                <a:cs typeface="Meiryo" pitchFamily="34" charset="-128"/>
              </a:rPr>
            </a:br>
            <a:r>
              <a:rPr lang="ca-ES" sz="1200" b="1" dirty="0">
                <a:ea typeface="Meiryo" pitchFamily="34" charset="-128"/>
                <a:cs typeface="Meiryo" pitchFamily="34" charset="-128"/>
              </a:rPr>
              <a:t>* </a:t>
            </a: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Dijous 29 DE Novembre: </a:t>
            </a:r>
            <a:r>
              <a:rPr lang="ca-ES" sz="1200" dirty="0">
                <a:ea typeface="Meiryo" pitchFamily="34" charset="-128"/>
                <a:cs typeface="Meiryo" pitchFamily="34" charset="-128"/>
              </a:rPr>
              <a:t>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conferència “la personalitat literària de maria aurèlia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capmany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” a les 17.30h. A càrrec de les aules d’extensió universitària. </a:t>
            </a:r>
            <a:r>
              <a:rPr lang="ca-ES" sz="1200" smtClean="0">
                <a:ea typeface="Meiryo" pitchFamily="34" charset="-128"/>
                <a:cs typeface="Meiryo" pitchFamily="34" charset="-128"/>
              </a:rPr>
              <a:t>Entrada</a:t>
            </a:r>
            <a:r>
              <a:rPr lang="ca-ES" sz="1200" smtClean="0">
                <a:ea typeface="Meiryo" pitchFamily="34" charset="-128"/>
                <a:cs typeface="Meiryo" pitchFamily="34" charset="-128"/>
              </a:rPr>
              <a:t>: 3€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dirty="0" smtClean="0">
                <a:ea typeface="Meiryo" pitchFamily="34" charset="-128"/>
                <a:cs typeface="Meiryo" pitchFamily="34" charset="-128"/>
              </a:rPr>
            </a:br>
            <a:r>
              <a:rPr lang="ca-ES" sz="1200" dirty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dirty="0">
                <a:ea typeface="Meiryo" pitchFamily="34" charset="-128"/>
                <a:cs typeface="Meiryo" pitchFamily="34" charset="-128"/>
              </a:rPr>
            </a:br>
            <a:r>
              <a:rPr lang="ca-ES" sz="2000" b="1" u="sng" dirty="0" smtClean="0">
                <a:ea typeface="Meiryo" pitchFamily="34" charset="-128"/>
                <a:cs typeface="Meiryo" pitchFamily="34" charset="-128"/>
              </a:rPr>
              <a:t>Excursions </a:t>
            </a:r>
            <a:r>
              <a:rPr lang="ca-ES" sz="2000" b="1" u="sng" dirty="0" smtClean="0">
                <a:ea typeface="Meiryo" pitchFamily="34" charset="-128"/>
                <a:cs typeface="Meiryo" pitchFamily="34" charset="-128"/>
              </a:rPr>
              <a:t>i </a:t>
            </a:r>
            <a:r>
              <a:rPr lang="ca-ES" sz="2000" b="1" u="sng" dirty="0" smtClean="0">
                <a:ea typeface="Meiryo" pitchFamily="34" charset="-128"/>
                <a:cs typeface="Meiryo" pitchFamily="34" charset="-128"/>
              </a:rPr>
              <a:t>passejades</a:t>
            </a:r>
            <a:r>
              <a:rPr lang="ca-ES" sz="2000" b="1" u="sng" dirty="0" smtClean="0">
                <a:ea typeface="Meiryo" pitchFamily="34" charset="-128"/>
                <a:cs typeface="Meiryo" pitchFamily="34" charset="-128"/>
              </a:rPr>
              <a:t/>
            </a:r>
            <a:br>
              <a:rPr lang="ca-ES" sz="2000" b="1" u="sng" dirty="0" smtClean="0">
                <a:ea typeface="Meiryo" pitchFamily="34" charset="-128"/>
                <a:cs typeface="Meiryo" pitchFamily="34" charset="-128"/>
              </a:rPr>
            </a:br>
            <a:r>
              <a:rPr lang="ca-ES" sz="1200" b="1" u="sng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Horari </a:t>
            </a:r>
            <a:r>
              <a:rPr lang="ca-ES" sz="1200" b="1" u="sng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d’atenció dilluns i dimecres d’11h a 13h i de 17h a 19h. Cal inscripció </a:t>
            </a:r>
            <a:r>
              <a:rPr lang="ca-ES" sz="1200" b="1" u="sng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prèvia</a:t>
            </a:r>
            <a:r>
              <a:rPr lang="ca-ES" sz="1200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.</a:t>
            </a:r>
            <a:r>
              <a:rPr lang="ca-ES" sz="1200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/>
            </a:r>
            <a:br>
              <a:rPr lang="ca-ES" sz="1200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</a:br>
            <a:r>
              <a:rPr lang="ca-ES" sz="1200" b="1" dirty="0">
                <a:ea typeface="Meiryo" pitchFamily="34" charset="-128"/>
                <a:cs typeface="Meiryo" pitchFamily="34" charset="-128"/>
              </a:rPr>
              <a:t>* </a:t>
            </a:r>
            <a:r>
              <a:rPr lang="ca-ES" sz="1200" b="1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Dimarts </a:t>
            </a:r>
            <a:r>
              <a:rPr lang="ca-ES" sz="1200" b="1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13 </a:t>
            </a:r>
            <a:r>
              <a:rPr lang="ca-ES" sz="1200" b="1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de novembre: </a:t>
            </a:r>
            <a:r>
              <a:rPr lang="ca-ES" sz="1200" b="1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 </a:t>
            </a:r>
            <a:r>
              <a:rPr lang="ca-ES" sz="1200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passejada del districte  </a:t>
            </a:r>
            <a:r>
              <a:rPr lang="ca-ES" sz="1200" b="1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- </a:t>
            </a:r>
            <a:r>
              <a:rPr lang="ca-ES" sz="1200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visita al recinte modernista de sant pau. Sortida a les 10h a l’entrada del recinte (c. Sant Antoni maria claret, 167)</a:t>
            </a:r>
            <a:r>
              <a:rPr lang="ca-ES" sz="1200" b="1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/>
            </a:r>
            <a:br>
              <a:rPr lang="ca-ES" sz="1200" b="1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</a:br>
            <a:r>
              <a:rPr lang="ca-ES" sz="1200" b="1" dirty="0">
                <a:ea typeface="Meiryo" pitchFamily="34" charset="-128"/>
                <a:cs typeface="Meiryo" pitchFamily="34" charset="-128"/>
              </a:rPr>
              <a:t>* </a:t>
            </a:r>
            <a:r>
              <a:rPr lang="ca-ES" sz="1200" b="1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Divendres 16 de novembre:  </a:t>
            </a:r>
            <a:r>
              <a:rPr lang="ca-ES" sz="1200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excursió al monestir de sant benet de </a:t>
            </a:r>
            <a:r>
              <a:rPr lang="ca-ES" sz="1200" dirty="0" err="1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bages</a:t>
            </a:r>
            <a:r>
              <a:rPr lang="ca-ES" sz="1200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 </a:t>
            </a:r>
            <a:r>
              <a:rPr lang="ca-ES" sz="1200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-  visita medieval. Sortida des de </a:t>
            </a:r>
            <a:r>
              <a:rPr lang="ca-ES" sz="1200" dirty="0" err="1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lepant</a:t>
            </a:r>
            <a:r>
              <a:rPr lang="ca-ES" sz="1200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 387 a les 08.00h.</a:t>
            </a:r>
            <a:br>
              <a:rPr lang="ca-ES" sz="1200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</a:br>
            <a:r>
              <a:rPr lang="ca-ES" sz="1200" b="1" dirty="0">
                <a:ea typeface="Meiryo" pitchFamily="34" charset="-128"/>
                <a:cs typeface="Meiryo" pitchFamily="34" charset="-128"/>
              </a:rPr>
              <a:t>* DIMARTS 20 DE Novembre </a:t>
            </a: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: </a:t>
            </a:r>
            <a:r>
              <a:rPr lang="ca-ES" sz="1200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passejada del districte  </a:t>
            </a:r>
            <a:r>
              <a:rPr lang="ca-ES" sz="1200" b="1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- </a:t>
            </a:r>
            <a:r>
              <a:rPr lang="ca-ES" sz="1200" b="1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visita al museu africà Daniel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comboni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.  A les 10h al carrer Feliu i codina, 59.</a:t>
            </a:r>
            <a:br>
              <a:rPr lang="ca-ES" sz="1200" dirty="0" smtClean="0">
                <a:ea typeface="Meiryo" pitchFamily="34" charset="-128"/>
                <a:cs typeface="Meiryo" pitchFamily="34" charset="-128"/>
              </a:rPr>
            </a:br>
            <a:r>
              <a:rPr lang="ca-ES" sz="1200" b="1" dirty="0">
                <a:ea typeface="Meiryo" pitchFamily="34" charset="-128"/>
                <a:cs typeface="Meiryo" pitchFamily="34" charset="-128"/>
              </a:rPr>
              <a:t>* </a:t>
            </a: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Divendres 23 DE Novembre: 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Marxa contra la violència de gènere: “cada pas es important”. Sortida des del casal a les 9h.</a:t>
            </a:r>
            <a:br>
              <a:rPr lang="ca-ES" sz="1200" dirty="0" smtClean="0">
                <a:ea typeface="Meiryo" pitchFamily="34" charset="-128"/>
                <a:cs typeface="Meiryo" pitchFamily="34" charset="-128"/>
              </a:rPr>
            </a:br>
            <a:r>
              <a:rPr lang="ca-ES" sz="1200" b="1" dirty="0">
                <a:ea typeface="Meiryo" pitchFamily="34" charset="-128"/>
                <a:cs typeface="Meiryo" pitchFamily="34" charset="-128"/>
              </a:rPr>
              <a:t>* DIMARTS </a:t>
            </a: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27 </a:t>
            </a:r>
            <a:r>
              <a:rPr lang="ca-ES" sz="1200" b="1" dirty="0">
                <a:ea typeface="Meiryo" pitchFamily="34" charset="-128"/>
                <a:cs typeface="Meiryo" pitchFamily="34" charset="-128"/>
              </a:rPr>
              <a:t>DE </a:t>
            </a: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Novembre: </a:t>
            </a:r>
            <a:r>
              <a:rPr lang="ca-ES" sz="1200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passejada del districte  </a:t>
            </a:r>
            <a:r>
              <a:rPr lang="ca-ES" sz="1200" b="1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>- 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visita al planetari municipal del </a:t>
            </a:r>
            <a:r>
              <a:rPr lang="ca-ES" sz="1200" dirty="0" err="1" smtClean="0">
                <a:ea typeface="Meiryo" pitchFamily="34" charset="-128"/>
                <a:cs typeface="Meiryo" pitchFamily="34" charset="-128"/>
              </a:rPr>
              <a:t>guinardó</a:t>
            </a:r>
            <a:r>
              <a:rPr lang="ca-ES" sz="1200" dirty="0" smtClean="0">
                <a:ea typeface="Meiryo" pitchFamily="34" charset="-128"/>
                <a:cs typeface="Meiryo" pitchFamily="34" charset="-128"/>
              </a:rPr>
              <a:t>. A les 10h a l’entrada del planetari (c. Brussel·les, 34)</a:t>
            </a:r>
            <a:r>
              <a:rPr lang="ca-ES" sz="1200" b="1" dirty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b="1" dirty="0">
                <a:ea typeface="Meiryo" pitchFamily="34" charset="-128"/>
                <a:cs typeface="Meiryo" pitchFamily="34" charset="-128"/>
              </a:rPr>
            </a:b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b="1" dirty="0" smtClean="0">
                <a:ea typeface="Meiryo" pitchFamily="34" charset="-128"/>
                <a:cs typeface="Meiryo" pitchFamily="34" charset="-128"/>
              </a:rPr>
            </a:br>
            <a:r>
              <a:rPr lang="ca-ES" sz="1200" b="1" dirty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b="1" dirty="0">
                <a:ea typeface="Meiryo" pitchFamily="34" charset="-128"/>
                <a:cs typeface="Meiryo" pitchFamily="34" charset="-128"/>
              </a:rPr>
            </a:br>
            <a:r>
              <a:rPr lang="ca-ES" sz="1300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/>
            </a:r>
            <a:br>
              <a:rPr lang="ca-ES" sz="1300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</a:br>
            <a:r>
              <a:rPr lang="ca-ES" sz="1300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/>
            </a:r>
            <a:br>
              <a:rPr lang="ca-ES" sz="1300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</a:br>
            <a:r>
              <a:rPr lang="ca-ES" sz="2000" b="1" u="sng" dirty="0">
                <a:ea typeface="Meiryo" pitchFamily="34" charset="-128"/>
                <a:cs typeface="Meiryo" pitchFamily="34" charset="-128"/>
              </a:rPr>
              <a:t/>
            </a:r>
            <a:br>
              <a:rPr lang="ca-ES" sz="2000" b="1" u="sng" dirty="0">
                <a:ea typeface="Meiryo" pitchFamily="34" charset="-128"/>
                <a:cs typeface="Meiryo" pitchFamily="34" charset="-128"/>
              </a:rPr>
            </a:br>
            <a:r>
              <a:rPr lang="ca-ES" sz="1300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/>
            </a:r>
            <a:br>
              <a:rPr lang="ca-ES" sz="1300" dirty="0" smtClean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</a:br>
            <a:r>
              <a:rPr lang="ca-ES" sz="1600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  <a:t/>
            </a:r>
            <a:br>
              <a:rPr lang="ca-ES" sz="1600" dirty="0">
                <a:solidFill>
                  <a:srgbClr val="2F2B20"/>
                </a:solidFill>
                <a:latin typeface="Franklin Gothic Book"/>
                <a:ea typeface="Meiryo" pitchFamily="34" charset="-128"/>
                <a:cs typeface="Meiryo" pitchFamily="34" charset="-128"/>
              </a:rPr>
            </a:br>
            <a:r>
              <a:rPr lang="ca-ES" sz="1600" dirty="0">
                <a:ea typeface="Meiryo" pitchFamily="34" charset="-128"/>
                <a:cs typeface="Meiryo" pitchFamily="34" charset="-128"/>
              </a:rPr>
              <a:t/>
            </a:r>
            <a:br>
              <a:rPr lang="ca-ES" sz="1600" dirty="0">
                <a:ea typeface="Meiryo" pitchFamily="34" charset="-128"/>
                <a:cs typeface="Meiryo" pitchFamily="34" charset="-128"/>
              </a:rPr>
            </a:br>
            <a:r>
              <a:rPr lang="ca-ES" sz="1600" b="1" dirty="0" smtClean="0">
                <a:ea typeface="Meiryo" pitchFamily="34" charset="-128"/>
                <a:cs typeface="Meiryo" pitchFamily="34" charset="-128"/>
              </a:rPr>
              <a:t/>
            </a:r>
            <a:br>
              <a:rPr lang="ca-ES" sz="1600" b="1" dirty="0" smtClean="0">
                <a:ea typeface="Meiryo" pitchFamily="34" charset="-128"/>
                <a:cs typeface="Meiryo" pitchFamily="34" charset="-128"/>
              </a:rPr>
            </a:br>
            <a:r>
              <a:rPr lang="ca-ES" sz="1100" dirty="0" smtClean="0">
                <a:ea typeface="Meiryo" pitchFamily="34" charset="-128"/>
                <a:cs typeface="Meiryo" pitchFamily="34" charset="-128"/>
              </a:rPr>
              <a:t/>
            </a:r>
            <a:br>
              <a:rPr lang="ca-ES" sz="1100" dirty="0" smtClean="0">
                <a:ea typeface="Meiryo" pitchFamily="34" charset="-128"/>
                <a:cs typeface="Meiryo" pitchFamily="34" charset="-128"/>
              </a:rPr>
            </a:br>
            <a:r>
              <a:rPr lang="ca-ES" sz="1600" dirty="0" smtClean="0">
                <a:solidFill>
                  <a:srgbClr val="FF0000"/>
                </a:solidFill>
                <a:ea typeface="Meiryo" pitchFamily="34" charset="-128"/>
                <a:cs typeface="Meiryo" pitchFamily="34" charset="-128"/>
              </a:rPr>
              <a:t/>
            </a:r>
            <a:br>
              <a:rPr lang="ca-ES" sz="1600" dirty="0" smtClean="0">
                <a:solidFill>
                  <a:srgbClr val="FF0000"/>
                </a:solidFill>
                <a:ea typeface="Meiryo" pitchFamily="34" charset="-128"/>
                <a:cs typeface="Meiryo" pitchFamily="34" charset="-128"/>
              </a:rPr>
            </a:br>
            <a:r>
              <a:rPr lang="ca-ES" sz="1600" b="1" u="sng" dirty="0" smtClean="0">
                <a:ea typeface="Meiryo" pitchFamily="34" charset="-128"/>
                <a:cs typeface="Meiryo" pitchFamily="34" charset="-128"/>
              </a:rPr>
              <a:t/>
            </a:r>
            <a:br>
              <a:rPr lang="ca-ES" sz="1600" b="1" u="sng" dirty="0" smtClean="0">
                <a:ea typeface="Meiryo" pitchFamily="34" charset="-128"/>
                <a:cs typeface="Meiryo" pitchFamily="34" charset="-128"/>
              </a:rPr>
            </a:br>
            <a:r>
              <a:rPr lang="ca-ES" sz="1200" dirty="0" smtClean="0">
                <a:ea typeface="Meiryo" pitchFamily="34" charset="-128"/>
                <a:cs typeface="Meiryo" pitchFamily="34" charset="-128"/>
              </a:rPr>
              <a:t/>
            </a:r>
            <a:br>
              <a:rPr lang="ca-ES" sz="1200" dirty="0" smtClean="0">
                <a:ea typeface="Meiryo" pitchFamily="34" charset="-128"/>
                <a:cs typeface="Meiryo" pitchFamily="34" charset="-128"/>
              </a:rPr>
            </a:br>
            <a:r>
              <a:rPr lang="ca-ES" sz="1100" dirty="0" smtClean="0">
                <a:ea typeface="Meiryo" pitchFamily="34" charset="-128"/>
                <a:cs typeface="Meiryo" pitchFamily="34" charset="-128"/>
              </a:rPr>
              <a:t/>
            </a:r>
            <a:br>
              <a:rPr lang="ca-ES" sz="1100" dirty="0" smtClean="0">
                <a:ea typeface="Meiryo" pitchFamily="34" charset="-128"/>
                <a:cs typeface="Meiryo" pitchFamily="34" charset="-128"/>
              </a:rPr>
            </a:br>
            <a:r>
              <a:rPr lang="ca-ES" sz="1100" dirty="0">
                <a:ea typeface="Meiryo" pitchFamily="34" charset="-128"/>
                <a:cs typeface="Meiryo" pitchFamily="34" charset="-128"/>
              </a:rPr>
              <a:t/>
            </a:r>
            <a:br>
              <a:rPr lang="ca-ES" sz="1100" dirty="0">
                <a:ea typeface="Meiryo" pitchFamily="34" charset="-128"/>
                <a:cs typeface="Meiryo" pitchFamily="34" charset="-128"/>
              </a:rPr>
            </a:b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564581" y="0"/>
            <a:ext cx="6569075" cy="1572292"/>
          </a:xfrm>
          <a:prstGeom prst="rect">
            <a:avLst/>
          </a:prstGeom>
          <a:noFill/>
          <a:ln>
            <a:noFill/>
          </a:ln>
        </p:spPr>
        <p:txBody>
          <a:bodyPr wrap="square" lIns="94046" tIns="47023" rIns="94046" bIns="47023" rtlCol="0">
            <a:spAutoFit/>
          </a:bodyPr>
          <a:lstStyle/>
          <a:p>
            <a:pPr algn="ctr"/>
            <a:r>
              <a:rPr lang="es-ES" sz="5200" dirty="0">
                <a:latin typeface="+mj-lt"/>
                <a:cs typeface="Estrangelo Edessa" pitchFamily="66" charset="0"/>
              </a:rPr>
              <a:t>Butlletí informatiu </a:t>
            </a:r>
            <a:r>
              <a:rPr lang="es-ES" dirty="0" smtClean="0">
                <a:latin typeface="+mj-lt"/>
                <a:cs typeface="Estrangelo Edessa" pitchFamily="66" charset="0"/>
              </a:rPr>
              <a:t/>
            </a:r>
            <a:br>
              <a:rPr lang="es-ES" dirty="0" smtClean="0">
                <a:latin typeface="+mj-lt"/>
                <a:cs typeface="Estrangelo Edessa" pitchFamily="66" charset="0"/>
              </a:rPr>
            </a:br>
            <a:r>
              <a:rPr lang="es-ES" sz="2000" dirty="0">
                <a:latin typeface="+mj-lt"/>
                <a:cs typeface="Estrangelo Edessa" pitchFamily="66" charset="0"/>
              </a:rPr>
              <a:t>del Casal de Gent Gran del Baix Guinardó</a:t>
            </a:r>
            <a:r>
              <a:rPr lang="es-ES" dirty="0" smtClean="0">
                <a:latin typeface="Segoe UI Semibold" pitchFamily="34" charset="0"/>
                <a:cs typeface="Estrangelo Edessa" pitchFamily="66" charset="0"/>
              </a:rPr>
              <a:t/>
            </a:r>
            <a:br>
              <a:rPr lang="es-ES" dirty="0" smtClean="0">
                <a:latin typeface="Segoe UI Semibold" pitchFamily="34" charset="0"/>
                <a:cs typeface="Estrangelo Edessa" pitchFamily="66" charset="0"/>
              </a:rPr>
            </a:br>
            <a:r>
              <a:rPr lang="es-ES" sz="1000" dirty="0"/>
              <a:t/>
            </a:r>
            <a:br>
              <a:rPr lang="es-ES" sz="1000" dirty="0"/>
            </a:br>
            <a:r>
              <a:rPr lang="es-ES" sz="1400" b="1" dirty="0"/>
              <a:t>Núm. </a:t>
            </a:r>
            <a:r>
              <a:rPr lang="es-ES" sz="1400" b="1" dirty="0" smtClean="0"/>
              <a:t>91                                                                                               NOVEMBRE 2018</a:t>
            </a:r>
            <a:endParaRPr lang="es-ES" sz="1400" b="1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6709334" y="1206203"/>
            <a:ext cx="61352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89942" y="282238"/>
            <a:ext cx="6343104" cy="58740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4046" tIns="47023" rIns="94046" bIns="47023" rtlCol="0">
            <a:spAutoFit/>
          </a:bodyPr>
          <a:lstStyle/>
          <a:p>
            <a:pPr algn="ctr"/>
            <a:r>
              <a:rPr lang="es-ES" sz="3200" dirty="0">
                <a:latin typeface="+mj-lt"/>
              </a:rPr>
              <a:t>ACTIVITATS DEL MES</a:t>
            </a:r>
          </a:p>
        </p:txBody>
      </p:sp>
      <p:sp>
        <p:nvSpPr>
          <p:cNvPr id="4" name="AutoShape 2" descr="Resultat d'imatges de imatges llibres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3" name="12 CuadroTexto"/>
          <p:cNvSpPr txBox="1"/>
          <p:nvPr/>
        </p:nvSpPr>
        <p:spPr>
          <a:xfrm>
            <a:off x="6748699" y="1657994"/>
            <a:ext cx="6154506" cy="58740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4046" tIns="47023" rIns="94046" bIns="47023" rtlCol="0">
            <a:spAutoFit/>
          </a:bodyPr>
          <a:lstStyle/>
          <a:p>
            <a:pPr algn="ctr"/>
            <a:r>
              <a:rPr lang="es-ES" sz="3200" b="1" dirty="0" smtClean="0"/>
              <a:t>DESTACATS </a:t>
            </a:r>
          </a:p>
        </p:txBody>
      </p:sp>
      <p:sp>
        <p:nvSpPr>
          <p:cNvPr id="12" name="AutoShape 4" descr="Resultat d'imatges de imatges llibres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21" name="CuadroTexto 20"/>
          <p:cNvSpPr txBox="1"/>
          <p:nvPr/>
        </p:nvSpPr>
        <p:spPr>
          <a:xfrm>
            <a:off x="11373860" y="3956280"/>
            <a:ext cx="457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117791" y="8334995"/>
            <a:ext cx="5841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 smtClean="0"/>
              <a:t>EL CASAL ROMANDRÀ TANCAT EL DIJOUS 1 DE NOVEMBRE </a:t>
            </a:r>
            <a:r>
              <a:rPr lang="es-ES" sz="1800" b="1" dirty="0"/>
              <a:t>A</a:t>
            </a:r>
            <a:r>
              <a:rPr lang="es-ES" sz="1800" b="1" dirty="0" smtClean="0"/>
              <a:t>MB MOTIU DEL DIA DE TOTS SANTS</a:t>
            </a:r>
          </a:p>
          <a:p>
            <a:pPr algn="ctr"/>
            <a:endParaRPr lang="es-ES" sz="1800" b="1" dirty="0"/>
          </a:p>
          <a:p>
            <a:pPr algn="ctr"/>
            <a:r>
              <a:rPr lang="es-ES" sz="1800" b="1" dirty="0" smtClean="0"/>
              <a:t>EL DIVENDRES 2 DE NOVEMBRE EL CASAL ESTARÀ OBERT</a:t>
            </a:r>
            <a:endParaRPr lang="ca-ES" sz="18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6923835" y="2358331"/>
            <a:ext cx="597937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600" b="1" u="sng" dirty="0" smtClean="0">
                <a:ea typeface="Meiryo" pitchFamily="34" charset="-128"/>
                <a:cs typeface="Meiryo" pitchFamily="34" charset="-128"/>
              </a:rPr>
              <a:t>TENS ALGUNA PERSONA AL TEU CÀRREC? AQUEST TALLER ET POT INTERESSAR!!!</a:t>
            </a:r>
          </a:p>
          <a:p>
            <a:endParaRPr lang="ca-ES" sz="1100" b="1" dirty="0" smtClean="0">
              <a:ea typeface="Meiryo" pitchFamily="34" charset="-128"/>
              <a:cs typeface="Meiryo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ca-ES" sz="1800" b="1" dirty="0" smtClean="0">
                <a:ea typeface="Meiryo" pitchFamily="34" charset="-128"/>
                <a:cs typeface="Meiryo" pitchFamily="34" charset="-128"/>
              </a:rPr>
              <a:t>TALLER PER A CUIDADORS </a:t>
            </a:r>
          </a:p>
          <a:p>
            <a:pPr algn="ctr">
              <a:lnSpc>
                <a:spcPct val="150000"/>
              </a:lnSpc>
            </a:pP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DIMECRES  31 D’OCTUBRE I  7</a:t>
            </a:r>
            <a:r>
              <a:rPr lang="ca-ES" sz="1200" b="1" dirty="0">
                <a:ea typeface="Meiryo" pitchFamily="34" charset="-128"/>
                <a:cs typeface="Meiryo" pitchFamily="34" charset="-128"/>
              </a:rPr>
              <a:t>, 14, 21 DE NOVEMBRE A LES </a:t>
            </a: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11,30. </a:t>
            </a:r>
          </a:p>
          <a:p>
            <a:pPr algn="ctr">
              <a:lnSpc>
                <a:spcPct val="150000"/>
              </a:lnSpc>
            </a:pP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A CÀRREC DE LA FUNDACIÓ SALUT I ENVELLIMENT.</a:t>
            </a:r>
            <a:endParaRPr lang="ca-ES" sz="1200" b="1" dirty="0">
              <a:ea typeface="Meiryo" pitchFamily="34" charset="-128"/>
              <a:cs typeface="Meiryo" pitchFamily="34" charset="-128"/>
            </a:endParaRPr>
          </a:p>
          <a:p>
            <a:pPr algn="ctr">
              <a:lnSpc>
                <a:spcPct val="150000"/>
              </a:lnSpc>
            </a:pPr>
            <a:endParaRPr lang="ca-ES" sz="1800" b="1" dirty="0">
              <a:ea typeface="Meiryo" pitchFamily="34" charset="-128"/>
              <a:cs typeface="Meiryo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ca-ES" sz="1800" b="1" dirty="0" smtClean="0">
                <a:ea typeface="Meiryo" pitchFamily="34" charset="-128"/>
                <a:cs typeface="Meiryo" pitchFamily="34" charset="-128"/>
              </a:rPr>
              <a:t>LECTURES EN VEU ALTA “CASTANYADA”</a:t>
            </a:r>
          </a:p>
          <a:p>
            <a:pPr algn="ctr"/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DIMARTS 6 DE NOVEMBRE a les 17h a la biblioteca del Casal.  Hi haurà castanyes!</a:t>
            </a:r>
          </a:p>
          <a:p>
            <a:pPr algn="ctr"/>
            <a:endParaRPr lang="ca-ES" sz="1200" b="1" dirty="0" smtClean="0">
              <a:ea typeface="Meiryo" pitchFamily="34" charset="-128"/>
              <a:cs typeface="Meiryo" pitchFamily="34" charset="-128"/>
            </a:endParaRPr>
          </a:p>
          <a:p>
            <a:pPr algn="ctr"/>
            <a:endParaRPr lang="ca-ES" sz="1200" b="1" dirty="0">
              <a:ea typeface="Meiryo" pitchFamily="34" charset="-128"/>
              <a:cs typeface="Meiryo" pitchFamily="34" charset="-128"/>
            </a:endParaRPr>
          </a:p>
          <a:p>
            <a:pPr algn="ctr"/>
            <a:r>
              <a:rPr lang="ca-ES" sz="1800" b="1" dirty="0">
                <a:ea typeface="Meiryo" pitchFamily="34" charset="-128"/>
                <a:cs typeface="Meiryo" pitchFamily="34" charset="-128"/>
              </a:rPr>
              <a:t>LECTURES EN VEU ALTA “DONES LLUITADORES”</a:t>
            </a:r>
          </a:p>
          <a:p>
            <a:pPr algn="ctr"/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DIMARTS 27 DE NOVEMBRE a les 17h a la biblioteca del Casal</a:t>
            </a:r>
          </a:p>
          <a:p>
            <a:pPr algn="ctr"/>
            <a:endParaRPr lang="ca-ES" sz="1200" b="1" dirty="0">
              <a:ea typeface="Meiryo" pitchFamily="34" charset="-128"/>
              <a:cs typeface="Meiryo" pitchFamily="34" charset="-128"/>
            </a:endParaRPr>
          </a:p>
          <a:p>
            <a:pPr algn="ctr"/>
            <a:endParaRPr lang="ca-ES" sz="1200" b="1" dirty="0" smtClean="0">
              <a:ea typeface="Meiryo" pitchFamily="34" charset="-128"/>
              <a:cs typeface="Meiryo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ca-ES" sz="1800" b="1" dirty="0" smtClean="0">
                <a:ea typeface="Meiryo" pitchFamily="34" charset="-128"/>
                <a:cs typeface="Meiryo" pitchFamily="34" charset="-128"/>
              </a:rPr>
              <a:t>MARXA  </a:t>
            </a:r>
            <a:r>
              <a:rPr lang="ca-ES" sz="1800" b="1" dirty="0">
                <a:ea typeface="Meiryo" pitchFamily="34" charset="-128"/>
                <a:cs typeface="Meiryo" pitchFamily="34" charset="-128"/>
              </a:rPr>
              <a:t>CONTRA LA VIOLÈNCIA DE GÈNERE: </a:t>
            </a:r>
            <a:endParaRPr lang="ca-ES" sz="1800" b="1" dirty="0" smtClean="0">
              <a:ea typeface="Meiryo" pitchFamily="34" charset="-128"/>
              <a:cs typeface="Meiryo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ca-ES" sz="1800" b="1" dirty="0" smtClean="0">
                <a:ea typeface="Meiryo" pitchFamily="34" charset="-128"/>
                <a:cs typeface="Meiryo" pitchFamily="34" charset="-128"/>
              </a:rPr>
              <a:t>“</a:t>
            </a:r>
            <a:r>
              <a:rPr lang="ca-ES" sz="1800" b="1" dirty="0">
                <a:ea typeface="Meiryo" pitchFamily="34" charset="-128"/>
                <a:cs typeface="Meiryo" pitchFamily="34" charset="-128"/>
              </a:rPr>
              <a:t>CADA PAS </a:t>
            </a:r>
            <a:r>
              <a:rPr lang="ca-ES" sz="1800" b="1" dirty="0" smtClean="0">
                <a:ea typeface="Meiryo" pitchFamily="34" charset="-128"/>
                <a:cs typeface="Meiryo" pitchFamily="34" charset="-128"/>
              </a:rPr>
              <a:t>ÉS </a:t>
            </a:r>
            <a:r>
              <a:rPr lang="ca-ES" sz="1800" b="1" dirty="0">
                <a:ea typeface="Meiryo" pitchFamily="34" charset="-128"/>
                <a:cs typeface="Meiryo" pitchFamily="34" charset="-128"/>
              </a:rPr>
              <a:t>IMPORTANT”</a:t>
            </a:r>
          </a:p>
          <a:p>
            <a:pPr algn="ctr">
              <a:lnSpc>
                <a:spcPct val="150000"/>
              </a:lnSpc>
            </a:pPr>
            <a:r>
              <a:rPr lang="ca-ES" sz="1200" b="1" dirty="0" smtClean="0">
                <a:ea typeface="Meiryo" pitchFamily="34" charset="-128"/>
                <a:cs typeface="Meiryo" pitchFamily="34" charset="-128"/>
              </a:rPr>
              <a:t>DIVENDRES </a:t>
            </a:r>
            <a:r>
              <a:rPr lang="ca-ES" sz="1200" b="1" dirty="0">
                <a:ea typeface="Meiryo" pitchFamily="34" charset="-128"/>
                <a:cs typeface="Meiryo" pitchFamily="34" charset="-128"/>
              </a:rPr>
              <a:t>23 DE NOVEMBRE </a:t>
            </a:r>
            <a:r>
              <a:rPr lang="ca-ES" sz="1100" b="1" dirty="0">
                <a:ea typeface="Meiryo" pitchFamily="34" charset="-128"/>
                <a:cs typeface="Meiryo" pitchFamily="34" charset="-128"/>
              </a:rPr>
              <a:t>. </a:t>
            </a:r>
            <a:r>
              <a:rPr lang="ca-ES" sz="1200" b="1" dirty="0">
                <a:ea typeface="Meiryo" pitchFamily="34" charset="-128"/>
                <a:cs typeface="Meiryo" pitchFamily="34" charset="-128"/>
              </a:rPr>
              <a:t>Sortida des del casal a les 9h.   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0344" y="6462787"/>
            <a:ext cx="611115" cy="858339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0636" y="2680611"/>
            <a:ext cx="850530" cy="850530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6806320" y="7614915"/>
            <a:ext cx="6154506" cy="58740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4046" tIns="47023" rIns="94046" bIns="47023" rtlCol="0">
            <a:spAutoFit/>
          </a:bodyPr>
          <a:lstStyle/>
          <a:p>
            <a:pPr algn="ctr"/>
            <a:r>
              <a:rPr lang="es-ES" sz="3200" b="1" dirty="0" smtClean="0"/>
              <a:t>TANCAMENTS NOVEMBRE </a:t>
            </a:r>
          </a:p>
        </p:txBody>
      </p:sp>
    </p:spTree>
    <p:extLst>
      <p:ext uri="{BB962C8B-B14F-4D97-AF65-F5344CB8AC3E}">
        <p14:creationId xmlns:p14="http://schemas.microsoft.com/office/powerpoint/2010/main" val="2430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62150" y="1134195"/>
            <a:ext cx="3096344" cy="7704856"/>
          </a:xfrm>
          <a:ln>
            <a:noFill/>
          </a:ln>
          <a:effectLst/>
        </p:spPr>
        <p:txBody>
          <a:bodyPr numCol="1" anchor="t">
            <a:normAutofit/>
          </a:bodyPr>
          <a:lstStyle/>
          <a:p>
            <a:r>
              <a:rPr lang="ca-ES" sz="1300" dirty="0"/>
              <a:t/>
            </a:r>
            <a:br>
              <a:rPr lang="ca-ES" sz="1300" dirty="0"/>
            </a:br>
            <a:r>
              <a:rPr lang="ca-ES" dirty="0"/>
              <a:t/>
            </a:r>
            <a:br>
              <a:rPr lang="ca-ES" dirty="0"/>
            </a:br>
            <a:r>
              <a:rPr lang="es-ES" sz="1200" dirty="0" smtClean="0"/>
              <a:t/>
            </a:r>
            <a:br>
              <a:rPr lang="es-ES" sz="1200" dirty="0" smtClean="0"/>
            </a:b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05966" y="319490"/>
            <a:ext cx="6067623" cy="52585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4046" tIns="47023" rIns="94046" bIns="47023" rtlCol="0">
            <a:spAutoFit/>
          </a:bodyPr>
          <a:lstStyle/>
          <a:p>
            <a:pPr algn="ctr"/>
            <a:r>
              <a:rPr lang="es-ES" sz="2800" b="1" dirty="0" smtClean="0"/>
              <a:t>NOVIEMBRE – PABLO CARBAJAL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275443" y="-1674117"/>
            <a:ext cx="6386944" cy="9277485"/>
          </a:xfrm>
          <a:prstGeom prst="rect">
            <a:avLst/>
          </a:prstGeom>
          <a:ln>
            <a:noFill/>
          </a:ln>
          <a:effectLst/>
        </p:spPr>
        <p:txBody>
          <a:bodyPr vert="horz" lIns="131664" tIns="65832" rIns="131664" bIns="65832" rtlCol="0" anchor="t">
            <a:normAutofit fontScale="97500"/>
          </a:bodyPr>
          <a:lstStyle>
            <a:lvl1pPr algn="ctr" defTabSz="1296162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9"/>
              </a:spcBef>
            </a:pPr>
            <a:r>
              <a:rPr lang="ca-ES" sz="400" b="1" dirty="0"/>
              <a:t/>
            </a:r>
            <a:br>
              <a:rPr lang="ca-ES" sz="400" b="1" dirty="0"/>
            </a:br>
            <a:endParaRPr lang="es-ES" sz="1800" i="1" dirty="0"/>
          </a:p>
          <a:p>
            <a:pPr algn="l">
              <a:spcBef>
                <a:spcPts val="609"/>
              </a:spcBef>
            </a:pPr>
            <a:endParaRPr lang="es-ES" sz="1200" i="1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608960" y="1580223"/>
            <a:ext cx="4832926" cy="8321015"/>
          </a:xfrm>
          <a:prstGeom prst="rect">
            <a:avLst/>
          </a:prstGeom>
          <a:ln>
            <a:noFill/>
          </a:ln>
          <a:effectLst/>
        </p:spPr>
        <p:txBody>
          <a:bodyPr vert="horz" lIns="131664" tIns="65832" rIns="131664" bIns="13166" numCol="1" rtlCol="0" anchor="t">
            <a:normAutofit/>
          </a:bodyPr>
          <a:lstStyle>
            <a:lvl1pPr algn="l" defTabSz="1316645" rtl="0" eaLnBrk="1" latinLnBrk="0" hangingPunct="1">
              <a:spcBef>
                <a:spcPct val="0"/>
              </a:spcBef>
              <a:buNone/>
              <a:defRPr sz="4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 smtClean="0"/>
              <a:t/>
            </a:r>
            <a:br>
              <a:rPr lang="es-ES" sz="1200" dirty="0" smtClean="0"/>
            </a:br>
            <a:endParaRPr lang="es-ES" sz="1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8874918" y="1290180"/>
            <a:ext cx="2808312" cy="8321015"/>
          </a:xfrm>
          <a:prstGeom prst="rect">
            <a:avLst/>
          </a:prstGeom>
          <a:ln>
            <a:noFill/>
          </a:ln>
          <a:effectLst/>
        </p:spPr>
        <p:txBody>
          <a:bodyPr vert="horz" lIns="131664" tIns="65832" rIns="131664" bIns="13166" numCol="1" rtlCol="0" anchor="t">
            <a:normAutofit/>
          </a:bodyPr>
          <a:lstStyle>
            <a:lvl1pPr algn="l" defTabSz="1316645" rtl="0" eaLnBrk="1" latinLnBrk="0" hangingPunct="1">
              <a:spcBef>
                <a:spcPct val="0"/>
              </a:spcBef>
              <a:buNone/>
              <a:defRPr sz="4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714678" y="309188"/>
            <a:ext cx="6067623" cy="52585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4046" tIns="47023" rIns="94046" bIns="47023" rtlCol="0">
            <a:spAutoFit/>
          </a:bodyPr>
          <a:lstStyle/>
          <a:p>
            <a:pPr algn="ctr"/>
            <a:r>
              <a:rPr lang="es-ES" sz="2800" b="1" dirty="0" smtClean="0"/>
              <a:t>LA CASTANYADA – ISABEL BARRIEL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41331" y="1296784"/>
            <a:ext cx="5400600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800" dirty="0"/>
              <a:t>Hojarascas,</a:t>
            </a:r>
            <a:br>
              <a:rPr lang="es-ES" sz="1800" dirty="0"/>
            </a:br>
            <a:r>
              <a:rPr lang="es-ES" sz="1800" dirty="0"/>
              <a:t>vientos enturbiando lo sereno,</a:t>
            </a:r>
            <a:br>
              <a:rPr lang="es-ES" sz="1800" dirty="0"/>
            </a:br>
            <a:r>
              <a:rPr lang="es-ES" sz="1800" dirty="0"/>
              <a:t>gotas que empapan las hiedras ya floridas.</a:t>
            </a:r>
            <a:br>
              <a:rPr lang="es-ES" sz="1800" dirty="0"/>
            </a:br>
            <a:r>
              <a:rPr lang="es-ES" sz="1800" dirty="0"/>
              <a:t>¡Ha llegado noviembre!</a:t>
            </a:r>
          </a:p>
          <a:p>
            <a:pPr algn="ctr">
              <a:lnSpc>
                <a:spcPct val="150000"/>
              </a:lnSpc>
            </a:pPr>
            <a:r>
              <a:rPr lang="es-ES" sz="1800" dirty="0"/>
              <a:t>Trinos endulzando el paisaje</a:t>
            </a:r>
            <a:br>
              <a:rPr lang="es-ES" sz="1800" dirty="0"/>
            </a:br>
            <a:r>
              <a:rPr lang="es-ES" sz="1800" dirty="0"/>
              <a:t>y el sol solapado tras las entumecidas brisas.</a:t>
            </a:r>
            <a:br>
              <a:rPr lang="es-ES" sz="1800" dirty="0"/>
            </a:br>
            <a:r>
              <a:rPr lang="es-ES" sz="1800" dirty="0"/>
              <a:t>Ha llegado noviembre,</a:t>
            </a:r>
            <a:br>
              <a:rPr lang="es-ES" sz="1800" dirty="0"/>
            </a:br>
            <a:r>
              <a:rPr lang="es-ES" sz="1800" dirty="0"/>
              <a:t>danzando entre aguaceros y fiebres decembrinas,</a:t>
            </a:r>
            <a:br>
              <a:rPr lang="es-ES" sz="1800" dirty="0"/>
            </a:br>
            <a:r>
              <a:rPr lang="es-ES" sz="1800" dirty="0"/>
              <a:t>cargado de vida, de milagros,</a:t>
            </a:r>
            <a:br>
              <a:rPr lang="es-ES" sz="1800" dirty="0"/>
            </a:br>
            <a:r>
              <a:rPr lang="es-ES" sz="1800" dirty="0"/>
              <a:t>de historias contadas</a:t>
            </a:r>
            <a:br>
              <a:rPr lang="es-ES" sz="1800" dirty="0"/>
            </a:br>
            <a:r>
              <a:rPr lang="es-ES" sz="1800" dirty="0"/>
              <a:t>y páginas que piden más tinta</a:t>
            </a:r>
            <a:r>
              <a:rPr lang="es-ES" sz="1800" dirty="0" smtClean="0"/>
              <a:t>.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126" y="7735785"/>
            <a:ext cx="2069823" cy="2069823"/>
          </a:xfrm>
          <a:prstGeom prst="rect">
            <a:avLst/>
          </a:prstGeom>
        </p:spPr>
      </p:pic>
      <p:sp>
        <p:nvSpPr>
          <p:cNvPr id="12" name="CuadroTexto 2"/>
          <p:cNvSpPr txBox="1"/>
          <p:nvPr/>
        </p:nvSpPr>
        <p:spPr>
          <a:xfrm>
            <a:off x="7048189" y="1062187"/>
            <a:ext cx="5734112" cy="712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a-ES" sz="1800" i="1" dirty="0" smtClean="0"/>
              <a:t>Regna el primer fred</a:t>
            </a: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i="1" dirty="0" smtClean="0"/>
              <a:t>sota l'auspici dels panellets,</a:t>
            </a: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i="1" dirty="0" smtClean="0"/>
              <a:t>la collita dels fruits secs</a:t>
            </a: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i="1" dirty="0" smtClean="0"/>
              <a:t>i la princesa ufana avui festejada.</a:t>
            </a: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i="1" dirty="0" smtClean="0"/>
              <a:t>Oh, protagonista de la Castanyada,</a:t>
            </a: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i="1" dirty="0" smtClean="0"/>
              <a:t>oh, castanya ja madurada,</a:t>
            </a: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i="1" dirty="0" smtClean="0"/>
              <a:t>oh, fruit daurat de la tardor!</a:t>
            </a: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i="1" dirty="0" smtClean="0"/>
              <a:t>Estrella a la llar de foc,</a:t>
            </a: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i="1" dirty="0" smtClean="0"/>
              <a:t>contemporània de les carabasses,</a:t>
            </a: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i="1" dirty="0" smtClean="0"/>
              <a:t>els moniatos i els rovellons,</a:t>
            </a: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i="1" dirty="0" smtClean="0"/>
              <a:t>sàvia castanya que omples paperines,</a:t>
            </a: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i="1" dirty="0" smtClean="0"/>
              <a:t>disfresses iaies</a:t>
            </a: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i="1" dirty="0" smtClean="0"/>
              <a:t>i omples de fum l'ambient </a:t>
            </a: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i="1" dirty="0" smtClean="0"/>
              <a:t>tot anunciant un hivern ja incipient.</a:t>
            </a:r>
            <a:endParaRPr lang="ca-ES" sz="1800" dirty="0" smtClean="0"/>
          </a:p>
          <a:p>
            <a:pPr algn="ctr"/>
            <a:endParaRPr lang="es-ES" dirty="0" smtClean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32" y="6534795"/>
            <a:ext cx="3256915" cy="298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44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12205</TotalTime>
  <Words>164</Words>
  <Application>Microsoft Office PowerPoint</Application>
  <PresentationFormat>Personalizado</PresentationFormat>
  <Paragraphs>41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Ángulos</vt:lpstr>
      <vt:lpstr>BALLS I FESTES *diLLUNS, 12  De novembre ball amb música en viu de 16:30 A 19:30 amb David swing. Entrada: 3 €. Amb dolç i beguda. *diLLUNS, 19  De novembre ball amb música en viu de 16:30 A 19:30 amb Silvia bas. Entrada: 3 €. Amb dolç i beguda. *diLLUNS, 26  De novembre ball amb música enllaunada de 16:30 A 19:30. Entrada: 3 €. Amb dolç i beguda.  Actuacions I TEATRE *DISSABTE 10 DE NOVEMBRE: REPRESENTACIÓ DE L’OBRA “Bonsais”, a càrrec de la companyia DINÀMICS TEATRE A LES 18H A LA SALA D’ACTES  Conferències i xerrades *dijous 8 de novembre: 2018: un any de periodisme en imatges. Les fotografies més interessants e importants publicades als mitjans de comunicació. A càrrec de Carlos Pèrez de Rozas (periodista). entrada 3€ * Dimarts 13 de novembre: cimae. Cinefórum  “vuelta a casa de mi madre” a LES 17H A  la sala d’actes * dijous  15 de novembre: Vicent andrés estelles, el poeta que va assumir la veu del poble. A càrrec de Joan Tres, psicòleg i doctor en filosofia catalana. Entrada 3€. * DIMARTS 20 DE Novembre : CONFERÈNCIA DE SALUT  A les 17.30h  A CÀRREC DE L’EAP  *dijous  22 de novembre:  Vida, música i misteri de vivaldi. A càrec de valeri cabos, músic  i professor de tallers de musica classica. Entrada: 3€ * DIMARTS 27 DE Novembre :  LECTURES EN VEU ALTA CONTRA LA VIOLèNCIA DE GÈNERE: dones lluitadores.  A les 17h * Dijous 29 DE Novembre:  conferència “la personalitat literària de maria aurèlia capmany” a les 17.30h. A càrrec de les aules d’extensió universitària. Entrada: 3€  Excursions i passejades Horari d’atenció dilluns i dimecres d’11h a 13h i de 17h a 19h. Cal inscripció prèvia. * Dimarts 13 de novembre:  passejada del districte  - visita al recinte modernista de sant pau. Sortida a les 10h a l’entrada del recinte (c. Sant Antoni maria claret, 167) * Divendres 16 de novembre:  excursió al monestir de sant benet de bages -  visita medieval. Sortida des de lepant 387 a les 08.00h. * DIMARTS 20 DE Novembre : passejada del districte  -  visita al museu africà Daniel comboni.  A les 10h al carrer Feliu i codina, 59. * Divendres 23 DE Novembre:  Marxa contra la violència de gènere: “cada pas es important”. Sortida des del casal a les 9h. * DIMARTS 27 DE Novembre: passejada del districte  - visita al planetari municipal del guinardó. A les 10h a l’entrada del planetari (c. Brussel·les, 34)                </vt:lpstr>
      <vt:lpstr> 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cgg</cp:lastModifiedBy>
  <cp:revision>934</cp:revision>
  <cp:lastPrinted>2018-10-25T07:28:45Z</cp:lastPrinted>
  <dcterms:created xsi:type="dcterms:W3CDTF">2015-04-07T13:34:58Z</dcterms:created>
  <dcterms:modified xsi:type="dcterms:W3CDTF">2018-11-07T15:50:06Z</dcterms:modified>
</cp:coreProperties>
</file>