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8" r:id="rId3"/>
    <p:sldId id="305" r:id="rId4"/>
    <p:sldId id="301" r:id="rId5"/>
    <p:sldId id="302" r:id="rId6"/>
    <p:sldId id="283" r:id="rId7"/>
    <p:sldId id="290" r:id="rId8"/>
    <p:sldId id="284" r:id="rId9"/>
    <p:sldId id="289" r:id="rId10"/>
    <p:sldId id="291" r:id="rId11"/>
    <p:sldId id="292" r:id="rId12"/>
    <p:sldId id="293" r:id="rId13"/>
    <p:sldId id="295" r:id="rId14"/>
    <p:sldId id="313" r:id="rId15"/>
    <p:sldId id="298" r:id="rId16"/>
    <p:sldId id="299" r:id="rId17"/>
    <p:sldId id="311" r:id="rId18"/>
    <p:sldId id="312" r:id="rId19"/>
    <p:sldId id="303" r:id="rId20"/>
    <p:sldId id="307" r:id="rId21"/>
    <p:sldId id="308" r:id="rId22"/>
    <p:sldId id="309" r:id="rId23"/>
    <p:sldId id="310" r:id="rId24"/>
    <p:sldId id="304" r:id="rId25"/>
    <p:sldId id="264" r:id="rId26"/>
    <p:sldId id="260" r:id="rId27"/>
    <p:sldId id="265" r:id="rId28"/>
    <p:sldId id="268" r:id="rId29"/>
    <p:sldId id="269" r:id="rId30"/>
    <p:sldId id="270" r:id="rId31"/>
    <p:sldId id="271" r:id="rId32"/>
    <p:sldId id="261" r:id="rId33"/>
  </p:sldIdLst>
  <p:sldSz cx="8891588" cy="6696075"/>
  <p:notesSz cx="6797675" cy="9872663"/>
  <p:defaultTextStyle>
    <a:defPPr>
      <a:defRPr lang="es-ES"/>
    </a:defPPr>
    <a:lvl1pPr marL="0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1pPr>
    <a:lvl2pPr marL="374081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2pPr>
    <a:lvl3pPr marL="748162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3pPr>
    <a:lvl4pPr marL="1122243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4pPr>
    <a:lvl5pPr marL="1496324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5pPr>
    <a:lvl6pPr marL="1870405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6pPr>
    <a:lvl7pPr marL="2244486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7pPr>
    <a:lvl8pPr marL="2618567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8pPr>
    <a:lvl9pPr marL="2992648" algn="l" defTabSz="748162" rtl="0" eaLnBrk="1" latinLnBrk="0" hangingPunct="1">
      <a:defRPr sz="147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09" userDrawn="1">
          <p15:clr>
            <a:srgbClr val="A4A3A4"/>
          </p15:clr>
        </p15:guide>
        <p15:guide id="3" pos="5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0"/>
    <p:restoredTop sz="94425"/>
  </p:normalViewPr>
  <p:slideViewPr>
    <p:cSldViewPr snapToGrid="0" snapToObjects="1">
      <p:cViewPr>
        <p:scale>
          <a:sx n="96" d="100"/>
          <a:sy n="96" d="100"/>
        </p:scale>
        <p:origin x="-2160" y="-456"/>
      </p:cViewPr>
      <p:guideLst>
        <p:guide orient="horz" pos="2109"/>
        <p:guide pos="5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ifs03\iermb$\RECERCA\GOVERNAN&#199;A\MesuraEnvelliment\Dades\piramides%20de%20poblaci&#24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ifs03\iermb$\RECERCA\GOVERNAN&#199;A\MesuraEnvelliment\Dades\visual-tsline2-1524650161948.txt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2124557\Dropbox\IERMB\Gent%20Gran\Demanda%20estad&#237;stica\Treball\Activitat2011_2016.xlsx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1512487\Desktop\Libro1.xlsx" TargetMode="External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21338360456592"/>
          <c:y val="2.9507229271171435E-2"/>
          <c:w val="0.8129719409485856"/>
          <c:h val="0.867585960135036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Hoja2!$B$6</c:f>
              <c:strCache>
                <c:ptCount val="1"/>
                <c:pt idx="0">
                  <c:v>% Homes 2006</c:v>
                </c:pt>
              </c:strCache>
            </c:strRef>
          </c:tx>
          <c:spPr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/>
          </c:spPr>
          <c:invertIfNegative val="0"/>
          <c:cat>
            <c:strRef>
              <c:f>Hoja2!$A$7:$A$27</c:f>
              <c:strCache>
                <c:ptCount val="21"/>
                <c:pt idx="0">
                  <c:v>0-4 anys  </c:v>
                </c:pt>
                <c:pt idx="1">
                  <c:v>5-9 anys  </c:v>
                </c:pt>
                <c:pt idx="2">
                  <c:v>10-14 anys  </c:v>
                </c:pt>
                <c:pt idx="3">
                  <c:v>15-19 anys  </c:v>
                </c:pt>
                <c:pt idx="4">
                  <c:v>20-24 anys  </c:v>
                </c:pt>
                <c:pt idx="5">
                  <c:v>25-29 anys  </c:v>
                </c:pt>
                <c:pt idx="6">
                  <c:v>30-34 anys  </c:v>
                </c:pt>
                <c:pt idx="7">
                  <c:v>35-39 anys  </c:v>
                </c:pt>
                <c:pt idx="8">
                  <c:v>40-44 anys  </c:v>
                </c:pt>
                <c:pt idx="9">
                  <c:v>45-49 anys  </c:v>
                </c:pt>
                <c:pt idx="10">
                  <c:v>50-54 anys  </c:v>
                </c:pt>
                <c:pt idx="11">
                  <c:v>55-59 anys  </c:v>
                </c:pt>
                <c:pt idx="12">
                  <c:v>60-64 anys  </c:v>
                </c:pt>
                <c:pt idx="13">
                  <c:v>65-69 anys  </c:v>
                </c:pt>
                <c:pt idx="14">
                  <c:v>70-74 anys  </c:v>
                </c:pt>
                <c:pt idx="15">
                  <c:v>75-79 anys  </c:v>
                </c:pt>
                <c:pt idx="16">
                  <c:v>80-84 anys  </c:v>
                </c:pt>
                <c:pt idx="17">
                  <c:v>85-89 anys  </c:v>
                </c:pt>
                <c:pt idx="18">
                  <c:v>90-94 anys  </c:v>
                </c:pt>
                <c:pt idx="19">
                  <c:v>95-99 anys</c:v>
                </c:pt>
                <c:pt idx="20">
                  <c:v>100 anys i més</c:v>
                </c:pt>
              </c:strCache>
            </c:strRef>
          </c:cat>
          <c:val>
            <c:numRef>
              <c:f>Hoja2!$B$7:$B$27</c:f>
              <c:numCache>
                <c:formatCode>0.00%</c:formatCode>
                <c:ptCount val="21"/>
                <c:pt idx="0">
                  <c:v>-4.5006365915444893E-2</c:v>
                </c:pt>
                <c:pt idx="1">
                  <c:v>-4.1144814732172158E-2</c:v>
                </c:pt>
                <c:pt idx="2">
                  <c:v>-4.0359903920616377E-2</c:v>
                </c:pt>
                <c:pt idx="3">
                  <c:v>-4.3630803155393964E-2</c:v>
                </c:pt>
                <c:pt idx="4">
                  <c:v>-6.140811424521244E-2</c:v>
                </c:pt>
                <c:pt idx="5">
                  <c:v>-9.3110373160775459E-2</c:v>
                </c:pt>
                <c:pt idx="6">
                  <c:v>-0.10040951868428998</c:v>
                </c:pt>
                <c:pt idx="7">
                  <c:v>-8.6491133657973146E-2</c:v>
                </c:pt>
                <c:pt idx="8">
                  <c:v>-7.7135206793809974E-2</c:v>
                </c:pt>
                <c:pt idx="9">
                  <c:v>-6.9283473558481107E-2</c:v>
                </c:pt>
                <c:pt idx="10">
                  <c:v>-5.992492157454684E-2</c:v>
                </c:pt>
                <c:pt idx="11">
                  <c:v>-5.9439274416895269E-2</c:v>
                </c:pt>
                <c:pt idx="12">
                  <c:v>-5.3339808628768685E-2</c:v>
                </c:pt>
                <c:pt idx="13">
                  <c:v>-4.5469699555042202E-2</c:v>
                </c:pt>
                <c:pt idx="14">
                  <c:v>-4.633073883995957E-2</c:v>
                </c:pt>
                <c:pt idx="15">
                  <c:v>-3.767046871513513E-2</c:v>
                </c:pt>
                <c:pt idx="16">
                  <c:v>-2.491369918752543E-2</c:v>
                </c:pt>
                <c:pt idx="17">
                  <c:v>-1.0273406224158977E-2</c:v>
                </c:pt>
                <c:pt idx="18">
                  <c:v>-3.7631091918568786E-3</c:v>
                </c:pt>
                <c:pt idx="19">
                  <c:v>-8.9516584194153858E-4</c:v>
                </c:pt>
                <c:pt idx="2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46-4BAA-AD91-F6179C0A02AF}"/>
            </c:ext>
          </c:extLst>
        </c:ser>
        <c:ser>
          <c:idx val="1"/>
          <c:order val="1"/>
          <c:tx>
            <c:strRef>
              <c:f>Hoja2!$C$6</c:f>
              <c:strCache>
                <c:ptCount val="1"/>
                <c:pt idx="0">
                  <c:v>% Dones 2006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</c:spPr>
          <c:invertIfNegative val="0"/>
          <c:cat>
            <c:strRef>
              <c:f>Hoja2!$A$7:$A$27</c:f>
              <c:strCache>
                <c:ptCount val="21"/>
                <c:pt idx="0">
                  <c:v>0-4 anys  </c:v>
                </c:pt>
                <c:pt idx="1">
                  <c:v>5-9 anys  </c:v>
                </c:pt>
                <c:pt idx="2">
                  <c:v>10-14 anys  </c:v>
                </c:pt>
                <c:pt idx="3">
                  <c:v>15-19 anys  </c:v>
                </c:pt>
                <c:pt idx="4">
                  <c:v>20-24 anys  </c:v>
                </c:pt>
                <c:pt idx="5">
                  <c:v>25-29 anys  </c:v>
                </c:pt>
                <c:pt idx="6">
                  <c:v>30-34 anys  </c:v>
                </c:pt>
                <c:pt idx="7">
                  <c:v>35-39 anys  </c:v>
                </c:pt>
                <c:pt idx="8">
                  <c:v>40-44 anys  </c:v>
                </c:pt>
                <c:pt idx="9">
                  <c:v>45-49 anys  </c:v>
                </c:pt>
                <c:pt idx="10">
                  <c:v>50-54 anys  </c:v>
                </c:pt>
                <c:pt idx="11">
                  <c:v>55-59 anys  </c:v>
                </c:pt>
                <c:pt idx="12">
                  <c:v>60-64 anys  </c:v>
                </c:pt>
                <c:pt idx="13">
                  <c:v>65-69 anys  </c:v>
                </c:pt>
                <c:pt idx="14">
                  <c:v>70-74 anys  </c:v>
                </c:pt>
                <c:pt idx="15">
                  <c:v>75-79 anys  </c:v>
                </c:pt>
                <c:pt idx="16">
                  <c:v>80-84 anys  </c:v>
                </c:pt>
                <c:pt idx="17">
                  <c:v>85-89 anys  </c:v>
                </c:pt>
                <c:pt idx="18">
                  <c:v>90-94 anys  </c:v>
                </c:pt>
                <c:pt idx="19">
                  <c:v>95-99 anys</c:v>
                </c:pt>
                <c:pt idx="20">
                  <c:v>100 anys i més</c:v>
                </c:pt>
              </c:strCache>
            </c:strRef>
          </c:cat>
          <c:val>
            <c:numRef>
              <c:f>Hoja2!$C$7:$C$27</c:f>
              <c:numCache>
                <c:formatCode>0.00%</c:formatCode>
                <c:ptCount val="21"/>
                <c:pt idx="0">
                  <c:v>3.9062166659555406E-2</c:v>
                </c:pt>
                <c:pt idx="1">
                  <c:v>3.5146231267748525E-2</c:v>
                </c:pt>
                <c:pt idx="2">
                  <c:v>3.4827409651405898E-2</c:v>
                </c:pt>
                <c:pt idx="3">
                  <c:v>3.7459762104554525E-2</c:v>
                </c:pt>
                <c:pt idx="4">
                  <c:v>5.4644128704375322E-2</c:v>
                </c:pt>
                <c:pt idx="5">
                  <c:v>8.0190155167754684E-2</c:v>
                </c:pt>
                <c:pt idx="6">
                  <c:v>8.3377186120711322E-2</c:v>
                </c:pt>
                <c:pt idx="7">
                  <c:v>7.4575813172903238E-2</c:v>
                </c:pt>
                <c:pt idx="8">
                  <c:v>7.2147316920538745E-2</c:v>
                </c:pt>
                <c:pt idx="9">
                  <c:v>6.7695666396438675E-2</c:v>
                </c:pt>
                <c:pt idx="10">
                  <c:v>6.1577609951975275E-2</c:v>
                </c:pt>
                <c:pt idx="11">
                  <c:v>6.25755571674418E-2</c:v>
                </c:pt>
                <c:pt idx="12">
                  <c:v>5.628445999440581E-2</c:v>
                </c:pt>
                <c:pt idx="13">
                  <c:v>5.0302702753955049E-2</c:v>
                </c:pt>
                <c:pt idx="14">
                  <c:v>5.6763285024154592E-2</c:v>
                </c:pt>
                <c:pt idx="15">
                  <c:v>5.3505141443017448E-2</c:v>
                </c:pt>
                <c:pt idx="16">
                  <c:v>4.2212456087952099E-2</c:v>
                </c:pt>
                <c:pt idx="17">
                  <c:v>2.3660356606126115E-2</c:v>
                </c:pt>
                <c:pt idx="18">
                  <c:v>1.0734451223848331E-2</c:v>
                </c:pt>
                <c:pt idx="19">
                  <c:v>3.2581435811371382E-3</c:v>
                </c:pt>
                <c:pt idx="2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46-4BAA-AD91-F6179C0A02AF}"/>
            </c:ext>
          </c:extLst>
        </c:ser>
        <c:ser>
          <c:idx val="2"/>
          <c:order val="2"/>
          <c:tx>
            <c:strRef>
              <c:f>Hoja2!$D$6</c:f>
              <c:strCache>
                <c:ptCount val="1"/>
                <c:pt idx="0">
                  <c:v>% Homes 2016</c:v>
                </c:pt>
              </c:strCache>
            </c:strRef>
          </c:tx>
          <c:spPr>
            <a:solidFill>
              <a:schemeClr val="tx2">
                <a:lumMod val="75000"/>
                <a:alpha val="70000"/>
              </a:schemeClr>
            </a:solidFill>
            <a:ln>
              <a:noFill/>
            </a:ln>
            <a:effectLst/>
          </c:spPr>
          <c:invertIfNegative val="0"/>
          <c:val>
            <c:numRef>
              <c:f>Hoja2!$D$7:$D$27</c:f>
              <c:numCache>
                <c:formatCode>0.00%</c:formatCode>
                <c:ptCount val="21"/>
                <c:pt idx="0">
                  <c:v>-4.6069072748451387E-2</c:v>
                </c:pt>
                <c:pt idx="1">
                  <c:v>-4.6547084848460971E-2</c:v>
                </c:pt>
                <c:pt idx="2">
                  <c:v>-4.4003377601981385E-2</c:v>
                </c:pt>
                <c:pt idx="3">
                  <c:v>-4.3945595919562645E-2</c:v>
                </c:pt>
                <c:pt idx="4">
                  <c:v>-5.0707365982610338E-2</c:v>
                </c:pt>
                <c:pt idx="5">
                  <c:v>-6.5987994542257455E-2</c:v>
                </c:pt>
                <c:pt idx="6">
                  <c:v>-8.0701312038156919E-2</c:v>
                </c:pt>
                <c:pt idx="7">
                  <c:v>-9.1235963319137428E-2</c:v>
                </c:pt>
                <c:pt idx="8">
                  <c:v>-8.7862300997915921E-2</c:v>
                </c:pt>
                <c:pt idx="9">
                  <c:v>-7.633485535537704E-2</c:v>
                </c:pt>
                <c:pt idx="10">
                  <c:v>-6.9629553754693124E-2</c:v>
                </c:pt>
                <c:pt idx="11">
                  <c:v>-6.1931457792450822E-2</c:v>
                </c:pt>
                <c:pt idx="12">
                  <c:v>-5.2980549897765822E-2</c:v>
                </c:pt>
                <c:pt idx="13">
                  <c:v>-5.0463107052385658E-2</c:v>
                </c:pt>
                <c:pt idx="14">
                  <c:v>-4.3136652365700266E-2</c:v>
                </c:pt>
                <c:pt idx="15">
                  <c:v>-3.3631565607817333E-2</c:v>
                </c:pt>
                <c:pt idx="16">
                  <c:v>-2.975494000554179E-2</c:v>
                </c:pt>
                <c:pt idx="17">
                  <c:v>-1.7414611148975623E-2</c:v>
                </c:pt>
                <c:pt idx="18">
                  <c:v>-6.419019628700162E-3</c:v>
                </c:pt>
                <c:pt idx="19">
                  <c:v>-1.0925990857361977E-3</c:v>
                </c:pt>
                <c:pt idx="20">
                  <c:v>-1.5102030632171002E-4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546-4BAA-AD91-F6179C0A02AF}"/>
            </c:ext>
          </c:extLst>
        </c:ser>
        <c:ser>
          <c:idx val="3"/>
          <c:order val="3"/>
          <c:tx>
            <c:strRef>
              <c:f>Hoja2!$E$6</c:f>
              <c:strCache>
                <c:ptCount val="1"/>
                <c:pt idx="0">
                  <c:v>% Dones 2016</c:v>
                </c:pt>
              </c:strCache>
            </c:strRef>
          </c:tx>
          <c:spPr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c:spPr>
          <c:invertIfNegative val="0"/>
          <c:val>
            <c:numRef>
              <c:f>Hoja2!$E$7:$E$27</c:f>
              <c:numCache>
                <c:formatCode>0.00%</c:formatCode>
                <c:ptCount val="21"/>
                <c:pt idx="0">
                  <c:v>3.9191085606644485E-2</c:v>
                </c:pt>
                <c:pt idx="1">
                  <c:v>3.9416518443592806E-2</c:v>
                </c:pt>
                <c:pt idx="2">
                  <c:v>3.7858553287719574E-2</c:v>
                </c:pt>
                <c:pt idx="3">
                  <c:v>3.6764436848708601E-2</c:v>
                </c:pt>
                <c:pt idx="4">
                  <c:v>4.5828961391971047E-2</c:v>
                </c:pt>
                <c:pt idx="5">
                  <c:v>6.2638461202536647E-2</c:v>
                </c:pt>
                <c:pt idx="6">
                  <c:v>7.3347111095898657E-2</c:v>
                </c:pt>
                <c:pt idx="7">
                  <c:v>7.9645067210852877E-2</c:v>
                </c:pt>
                <c:pt idx="8">
                  <c:v>7.6683753138060501E-2</c:v>
                </c:pt>
                <c:pt idx="9">
                  <c:v>7.0097809524596377E-2</c:v>
                </c:pt>
                <c:pt idx="10">
                  <c:v>6.9053264704181369E-2</c:v>
                </c:pt>
                <c:pt idx="11">
                  <c:v>6.4626047052908267E-2</c:v>
                </c:pt>
                <c:pt idx="12">
                  <c:v>5.7703724598971509E-2</c:v>
                </c:pt>
                <c:pt idx="13">
                  <c:v>5.7254039201708094E-2</c:v>
                </c:pt>
                <c:pt idx="14">
                  <c:v>5.0299849278673939E-2</c:v>
                </c:pt>
                <c:pt idx="15">
                  <c:v>4.2980953875969452E-2</c:v>
                </c:pt>
                <c:pt idx="16">
                  <c:v>4.3809508072502036E-2</c:v>
                </c:pt>
                <c:pt idx="17">
                  <c:v>3.2157817149183428E-2</c:v>
                </c:pt>
                <c:pt idx="18">
                  <c:v>1.5812166055480085E-2</c:v>
                </c:pt>
                <c:pt idx="19">
                  <c:v>4.1274273864308313E-3</c:v>
                </c:pt>
                <c:pt idx="20">
                  <c:v>7.0344487340942975E-4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546-4BAA-AD91-F6179C0A0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65993728"/>
        <c:axId val="65999616"/>
      </c:barChart>
      <c:catAx>
        <c:axId val="65993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65999616"/>
        <c:crosses val="autoZero"/>
        <c:auto val="1"/>
        <c:lblAlgn val="ctr"/>
        <c:lblOffset val="100"/>
        <c:noMultiLvlLbl val="0"/>
      </c:catAx>
      <c:valAx>
        <c:axId val="65999616"/>
        <c:scaling>
          <c:orientation val="minMax"/>
          <c:max val="0.11000000000000001"/>
          <c:min val="-0.11000000000000001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599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Hoja1!$A$6:$A$10</c:f>
              <c:strCache>
                <c:ptCount val="5"/>
                <c:pt idx="0">
                  <c:v>0-19</c:v>
                </c:pt>
                <c:pt idx="1">
                  <c:v>20-39</c:v>
                </c:pt>
                <c:pt idx="2">
                  <c:v>40-59</c:v>
                </c:pt>
                <c:pt idx="3">
                  <c:v>60-79</c:v>
                </c:pt>
                <c:pt idx="4">
                  <c:v>80 i més</c:v>
                </c:pt>
              </c:strCache>
            </c:strRef>
          </c:cat>
          <c:val>
            <c:numRef>
              <c:f>Hoja1!$B$6:$B$10</c:f>
              <c:numCache>
                <c:formatCode>General</c:formatCode>
                <c:ptCount val="5"/>
                <c:pt idx="0">
                  <c:v>16.600000000000001</c:v>
                </c:pt>
                <c:pt idx="1">
                  <c:v>27.5</c:v>
                </c:pt>
                <c:pt idx="2">
                  <c:v>28.8</c:v>
                </c:pt>
                <c:pt idx="3">
                  <c:v>19.5</c:v>
                </c:pt>
                <c:pt idx="4">
                  <c:v>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14-48FE-9A60-C128D43BDD6C}"/>
            </c:ext>
          </c:extLst>
        </c:ser>
        <c:ser>
          <c:idx val="1"/>
          <c:order val="1"/>
          <c:tx>
            <c:strRef>
              <c:f>Hoja1!$C$5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Hoja1!$A$6:$A$10</c:f>
              <c:strCache>
                <c:ptCount val="5"/>
                <c:pt idx="0">
                  <c:v>0-19</c:v>
                </c:pt>
                <c:pt idx="1">
                  <c:v>20-39</c:v>
                </c:pt>
                <c:pt idx="2">
                  <c:v>40-59</c:v>
                </c:pt>
                <c:pt idx="3">
                  <c:v>60-79</c:v>
                </c:pt>
                <c:pt idx="4">
                  <c:v>80 i més</c:v>
                </c:pt>
              </c:strCache>
            </c:strRef>
          </c:cat>
          <c:val>
            <c:numRef>
              <c:f>Hoja1!$C$6:$C$10</c:f>
              <c:numCache>
                <c:formatCode>General</c:formatCode>
                <c:ptCount val="5"/>
                <c:pt idx="0">
                  <c:v>16</c:v>
                </c:pt>
                <c:pt idx="1">
                  <c:v>25.3</c:v>
                </c:pt>
                <c:pt idx="2">
                  <c:v>28.3</c:v>
                </c:pt>
                <c:pt idx="3">
                  <c:v>22</c:v>
                </c:pt>
                <c:pt idx="4">
                  <c:v>8.3000000000000007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14-48FE-9A60-C128D43BD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044288"/>
        <c:axId val="66045824"/>
      </c:barChart>
      <c:catAx>
        <c:axId val="66044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66045824"/>
        <c:crosses val="autoZero"/>
        <c:auto val="1"/>
        <c:lblAlgn val="ctr"/>
        <c:lblOffset val="100"/>
        <c:noMultiLvlLbl val="0"/>
      </c:catAx>
      <c:valAx>
        <c:axId val="66045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6604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279818657041995E-2"/>
          <c:y val="4.7323190144470291E-2"/>
          <c:w val="0.88277642582818161"/>
          <c:h val="0.79982280902922764"/>
        </c:manualLayout>
      </c:layout>
      <c:lineChart>
        <c:grouping val="standard"/>
        <c:varyColors val="0"/>
        <c:ser>
          <c:idx val="0"/>
          <c:order val="0"/>
          <c:tx>
            <c:strRef>
              <c:f>Hoja1!$C$10</c:f>
              <c:strCache>
                <c:ptCount val="1"/>
                <c:pt idx="0">
                  <c:v>Saldo natural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Hoja1!$R$7:$AC$7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Hoja1!$R$10:$AC$10</c:f>
              <c:numCache>
                <c:formatCode>#,##0</c:formatCode>
                <c:ptCount val="12"/>
                <c:pt idx="0">
                  <c:v>-1854</c:v>
                </c:pt>
                <c:pt idx="1">
                  <c:v>-726</c:v>
                </c:pt>
                <c:pt idx="2">
                  <c:v>-1433</c:v>
                </c:pt>
                <c:pt idx="3">
                  <c:v>-379</c:v>
                </c:pt>
                <c:pt idx="4">
                  <c:v>-1132</c:v>
                </c:pt>
                <c:pt idx="5">
                  <c:v>-326</c:v>
                </c:pt>
                <c:pt idx="6">
                  <c:v>-571</c:v>
                </c:pt>
                <c:pt idx="7">
                  <c:v>-1763</c:v>
                </c:pt>
                <c:pt idx="8">
                  <c:v>-1569</c:v>
                </c:pt>
                <c:pt idx="9">
                  <c:v>-1439</c:v>
                </c:pt>
                <c:pt idx="10">
                  <c:v>-1968</c:v>
                </c:pt>
                <c:pt idx="11">
                  <c:v>-1553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AB3-40F4-8C4A-EC44A4A99021}"/>
            </c:ext>
          </c:extLst>
        </c:ser>
        <c:ser>
          <c:idx val="1"/>
          <c:order val="1"/>
          <c:tx>
            <c:strRef>
              <c:f>Hoja1!$C$11</c:f>
              <c:strCache>
                <c:ptCount val="1"/>
                <c:pt idx="0">
                  <c:v>Saldo migratori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Hoja1!$R$7:$AC$7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Hoja1!$R$11:$AC$11</c:f>
              <c:numCache>
                <c:formatCode>General</c:formatCode>
                <c:ptCount val="12"/>
                <c:pt idx="0">
                  <c:v>12047</c:v>
                </c:pt>
                <c:pt idx="1">
                  <c:v>11953</c:v>
                </c:pt>
                <c:pt idx="2">
                  <c:v>17672</c:v>
                </c:pt>
                <c:pt idx="3">
                  <c:v>17329</c:v>
                </c:pt>
                <c:pt idx="4">
                  <c:v>-9314</c:v>
                </c:pt>
                <c:pt idx="5">
                  <c:v>-1922</c:v>
                </c:pt>
                <c:pt idx="6">
                  <c:v>8304</c:v>
                </c:pt>
                <c:pt idx="7">
                  <c:v>-1454</c:v>
                </c:pt>
                <c:pt idx="8">
                  <c:v>-3192</c:v>
                </c:pt>
                <c:pt idx="9">
                  <c:v>6614</c:v>
                </c:pt>
                <c:pt idx="10">
                  <c:v>10558</c:v>
                </c:pt>
                <c:pt idx="11">
                  <c:v>21062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AB3-40F4-8C4A-EC44A4A99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07776"/>
        <c:axId val="69338240"/>
      </c:lineChart>
      <c:catAx>
        <c:axId val="6930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69338240"/>
        <c:crosses val="autoZero"/>
        <c:auto val="1"/>
        <c:lblAlgn val="ctr"/>
        <c:lblOffset val="100"/>
        <c:noMultiLvlLbl val="0"/>
      </c:catAx>
      <c:valAx>
        <c:axId val="6933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6930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'visual-tsline2-1524650161948'!$B$7</c:f>
              <c:strCache>
                <c:ptCount val="1"/>
                <c:pt idx="0">
                  <c:v>Saldo migracions internes amb la resta de Catalunya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'visual-tsline2-1524650161948'!$A$8:$A$19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'visual-tsline2-1524650161948'!$B$8:$B$19</c:f>
              <c:numCache>
                <c:formatCode>General</c:formatCode>
                <c:ptCount val="12"/>
                <c:pt idx="0">
                  <c:v>-22678</c:v>
                </c:pt>
                <c:pt idx="1">
                  <c:v>-21098</c:v>
                </c:pt>
                <c:pt idx="2">
                  <c:v>-15273</c:v>
                </c:pt>
                <c:pt idx="3">
                  <c:v>-13087</c:v>
                </c:pt>
                <c:pt idx="4">
                  <c:v>-7313</c:v>
                </c:pt>
                <c:pt idx="5">
                  <c:v>-5991</c:v>
                </c:pt>
                <c:pt idx="6">
                  <c:v>-3366</c:v>
                </c:pt>
                <c:pt idx="7">
                  <c:v>-4970</c:v>
                </c:pt>
                <c:pt idx="8">
                  <c:v>-3116</c:v>
                </c:pt>
                <c:pt idx="9">
                  <c:v>-2129</c:v>
                </c:pt>
                <c:pt idx="10">
                  <c:v>-3902</c:v>
                </c:pt>
                <c:pt idx="11">
                  <c:v>-7053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2C2-4194-9E75-6D4F967F8E78}"/>
            </c:ext>
          </c:extLst>
        </c:ser>
        <c:ser>
          <c:idx val="1"/>
          <c:order val="1"/>
          <c:tx>
            <c:strRef>
              <c:f>'visual-tsline2-1524650161948'!$C$7</c:f>
              <c:strCache>
                <c:ptCount val="1"/>
                <c:pt idx="0">
                  <c:v>Saldo migracions internes amb la resta d'Espanya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2C2-4194-9E75-6D4F967F8E78}"/>
              </c:ext>
            </c:extLst>
          </c:dPt>
          <c:cat>
            <c:numRef>
              <c:f>'visual-tsline2-1524650161948'!$A$8:$A$19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'visual-tsline2-1524650161948'!$C$8:$C$19</c:f>
              <c:numCache>
                <c:formatCode>General</c:formatCode>
                <c:ptCount val="12"/>
                <c:pt idx="0">
                  <c:v>-1668</c:v>
                </c:pt>
                <c:pt idx="1">
                  <c:v>-1509</c:v>
                </c:pt>
                <c:pt idx="2">
                  <c:v>-2069</c:v>
                </c:pt>
                <c:pt idx="3">
                  <c:v>899</c:v>
                </c:pt>
                <c:pt idx="4">
                  <c:v>1806</c:v>
                </c:pt>
                <c:pt idx="5">
                  <c:v>2052</c:v>
                </c:pt>
                <c:pt idx="6">
                  <c:v>1743</c:v>
                </c:pt>
                <c:pt idx="7">
                  <c:v>522</c:v>
                </c:pt>
                <c:pt idx="8">
                  <c:v>1705</c:v>
                </c:pt>
                <c:pt idx="9">
                  <c:v>3278</c:v>
                </c:pt>
                <c:pt idx="10">
                  <c:v>3169</c:v>
                </c:pt>
                <c:pt idx="11">
                  <c:v>2007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2C2-4194-9E75-6D4F967F8E78}"/>
            </c:ext>
          </c:extLst>
        </c:ser>
        <c:ser>
          <c:idx val="2"/>
          <c:order val="2"/>
          <c:tx>
            <c:strRef>
              <c:f>'visual-tsline2-1524650161948'!$D$7</c:f>
              <c:strCache>
                <c:ptCount val="1"/>
                <c:pt idx="0">
                  <c:v>Saldo migracions externes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'visual-tsline2-1524650161948'!$A$8:$A$19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'visual-tsline2-1524650161948'!$D$8:$D$19</c:f>
              <c:numCache>
                <c:formatCode>General</c:formatCode>
                <c:ptCount val="12"/>
                <c:pt idx="0">
                  <c:v>36393</c:v>
                </c:pt>
                <c:pt idx="1">
                  <c:v>34560</c:v>
                </c:pt>
                <c:pt idx="2">
                  <c:v>35014</c:v>
                </c:pt>
                <c:pt idx="3">
                  <c:v>29517</c:v>
                </c:pt>
                <c:pt idx="4">
                  <c:v>-3807</c:v>
                </c:pt>
                <c:pt idx="5">
                  <c:v>2017</c:v>
                </c:pt>
                <c:pt idx="6">
                  <c:v>9927</c:v>
                </c:pt>
                <c:pt idx="7">
                  <c:v>2994</c:v>
                </c:pt>
                <c:pt idx="8">
                  <c:v>-1781</c:v>
                </c:pt>
                <c:pt idx="9">
                  <c:v>5465</c:v>
                </c:pt>
                <c:pt idx="10">
                  <c:v>11291</c:v>
                </c:pt>
                <c:pt idx="11">
                  <c:v>26108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2C2-4194-9E75-6D4F967F8E78}"/>
            </c:ext>
          </c:extLst>
        </c:ser>
        <c:ser>
          <c:idx val="3"/>
          <c:order val="3"/>
          <c:tx>
            <c:strRef>
              <c:f>'visual-tsline2-1524650161948'!$E$7</c:f>
              <c:strCache>
                <c:ptCount val="1"/>
                <c:pt idx="0">
                  <c:v>Saldo migratori total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'visual-tsline2-1524650161948'!$A$8:$A$19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'visual-tsline2-1524650161948'!$E$8:$E$19</c:f>
              <c:numCache>
                <c:formatCode>General</c:formatCode>
                <c:ptCount val="12"/>
                <c:pt idx="0">
                  <c:v>12047</c:v>
                </c:pt>
                <c:pt idx="1">
                  <c:v>11953</c:v>
                </c:pt>
                <c:pt idx="2">
                  <c:v>17672</c:v>
                </c:pt>
                <c:pt idx="3">
                  <c:v>17329</c:v>
                </c:pt>
                <c:pt idx="4">
                  <c:v>-9314</c:v>
                </c:pt>
                <c:pt idx="5">
                  <c:v>-1922</c:v>
                </c:pt>
                <c:pt idx="6">
                  <c:v>8304</c:v>
                </c:pt>
                <c:pt idx="7">
                  <c:v>-1454</c:v>
                </c:pt>
                <c:pt idx="8">
                  <c:v>-3192</c:v>
                </c:pt>
                <c:pt idx="9">
                  <c:v>6614</c:v>
                </c:pt>
                <c:pt idx="10">
                  <c:v>10558</c:v>
                </c:pt>
                <c:pt idx="11">
                  <c:v>21062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2C2-4194-9E75-6D4F967F8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686016"/>
        <c:axId val="69687552"/>
      </c:lineChart>
      <c:catAx>
        <c:axId val="6968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580000" spcFirstLastPara="1" vertOverflow="ellipsis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69687552"/>
        <c:crosses val="autoZero"/>
        <c:auto val="0"/>
        <c:lblAlgn val="ctr"/>
        <c:lblOffset val="100"/>
        <c:noMultiLvlLbl val="0"/>
      </c:catAx>
      <c:valAx>
        <c:axId val="6968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6968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a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IngresPpalLLarRec2!$D$26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ca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IngresPpalLLarRec2!$C$27:$C$30</c:f>
              <c:strCache>
                <c:ptCount val="4"/>
                <c:pt idx="0">
                  <c:v>De 50 a 54 anys</c:v>
                </c:pt>
                <c:pt idx="1">
                  <c:v>De 55 a 59 anys</c:v>
                </c:pt>
                <c:pt idx="2">
                  <c:v>De 60 a 64 anys</c:v>
                </c:pt>
                <c:pt idx="3">
                  <c:v>65 i més</c:v>
                </c:pt>
              </c:strCache>
            </c:strRef>
          </c:cat>
          <c:val>
            <c:numRef>
              <c:f>IngresPpalLLarRec2!$D$27:$D$30</c:f>
              <c:numCache>
                <c:formatCode>0.0</c:formatCode>
                <c:ptCount val="4"/>
                <c:pt idx="0">
                  <c:v>4.6368684985299398</c:v>
                </c:pt>
                <c:pt idx="1">
                  <c:v>15.359689313338849</c:v>
                </c:pt>
                <c:pt idx="2">
                  <c:v>48.081923369012337</c:v>
                </c:pt>
                <c:pt idx="3">
                  <c:v>79.528430360557138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6A-4910-8F42-78D453B27A19}"/>
            </c:ext>
          </c:extLst>
        </c:ser>
        <c:ser>
          <c:idx val="1"/>
          <c:order val="1"/>
          <c:tx>
            <c:strRef>
              <c:f>IngresPpalLLarRec2!$E$26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ca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IngresPpalLLarRec2!$C$27:$C$30</c:f>
              <c:strCache>
                <c:ptCount val="4"/>
                <c:pt idx="0">
                  <c:v>De 50 a 54 anys</c:v>
                </c:pt>
                <c:pt idx="1">
                  <c:v>De 55 a 59 anys</c:v>
                </c:pt>
                <c:pt idx="2">
                  <c:v>De 60 a 64 anys</c:v>
                </c:pt>
                <c:pt idx="3">
                  <c:v>65 i més</c:v>
                </c:pt>
              </c:strCache>
            </c:strRef>
          </c:cat>
          <c:val>
            <c:numRef>
              <c:f>IngresPpalLLarRec2!$E$27:$E$30</c:f>
              <c:numCache>
                <c:formatCode>0.0</c:formatCode>
                <c:ptCount val="4"/>
                <c:pt idx="0">
                  <c:v>14.674124032902579</c:v>
                </c:pt>
                <c:pt idx="1">
                  <c:v>18.487427346620589</c:v>
                </c:pt>
                <c:pt idx="2">
                  <c:v>32.305196711111577</c:v>
                </c:pt>
                <c:pt idx="3">
                  <c:v>78.133882412067635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A6A-4910-8F42-78D453B27A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76859648"/>
        <c:axId val="76861440"/>
      </c:barChart>
      <c:catAx>
        <c:axId val="7685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a-ES"/>
          </a:p>
        </c:txPr>
        <c:crossAx val="76861440"/>
        <c:crossesAt val="0"/>
        <c:auto val="1"/>
        <c:lblAlgn val="ctr"/>
        <c:lblOffset val="100"/>
        <c:noMultiLvlLbl val="0"/>
      </c:catAx>
      <c:valAx>
        <c:axId val="76861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S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ca-ES"/>
          </a:p>
        </c:txPr>
        <c:crossAx val="7685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902274715660502"/>
          <c:y val="0.88483741615631395"/>
          <c:w val="0.18751006124234501"/>
          <c:h val="7.8125546806649196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ca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50"/>
      </a:pPr>
      <a:endParaRPr lang="ca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394-4B86-818A-7DBDDCE74EC0}"/>
              </c:ext>
            </c:extLst>
          </c:dPt>
          <c:dPt>
            <c:idx val="1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394-4B86-818A-7DBDDCE74EC0}"/>
              </c:ext>
            </c:extLst>
          </c:dPt>
          <c:dPt>
            <c:idx val="2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394-4B86-818A-7DBDDCE74EC0}"/>
              </c:ext>
            </c:extLst>
          </c:dPt>
          <c:dPt>
            <c:idx val="3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394-4B86-818A-7DBDDCE74EC0}"/>
              </c:ext>
            </c:extLst>
          </c:dPt>
          <c:dLbls>
            <c:dLbl>
              <c:idx val="0"/>
              <c:layout>
                <c:manualLayout>
                  <c:x val="0"/>
                  <c:y val="9.42949839603382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394-4B86-818A-7DBDDCE74EC0}"/>
                </c:ext>
              </c:extLst>
            </c:dLbl>
            <c:dLbl>
              <c:idx val="1"/>
              <c:layout>
                <c:manualLayout>
                  <c:x val="-5.0925337632079971E-17"/>
                  <c:y val="1.49526100904053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394-4B86-818A-7DBDDCE74EC0}"/>
                </c:ext>
              </c:extLst>
            </c:dLbl>
            <c:dLbl>
              <c:idx val="2"/>
              <c:layout>
                <c:manualLayout>
                  <c:x val="0"/>
                  <c:y val="1.73024205307670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394-4B86-818A-7DBDDCE74EC0}"/>
                </c:ext>
              </c:extLst>
            </c:dLbl>
            <c:dLbl>
              <c:idx val="3"/>
              <c:layout>
                <c:manualLayout>
                  <c:x val="1.0185067526415994E-16"/>
                  <c:y val="1.75320793234178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394-4B86-818A-7DBDDCE74E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'[Taules i gràfics_def.xlsx]Gràfic 3.3'!$A$4:$B$7</c:f>
              <c:multiLvlStrCache>
                <c:ptCount val="4"/>
                <c:lvl>
                  <c:pt idx="0">
                    <c:v>No pobresa material</c:v>
                  </c:pt>
                  <c:pt idx="1">
                    <c:v>Pobresa material</c:v>
                  </c:pt>
                  <c:pt idx="2">
                    <c:v>No pobresa material</c:v>
                  </c:pt>
                  <c:pt idx="3">
                    <c:v>Pobresa material</c:v>
                  </c:pt>
                </c:lvl>
                <c:lvl>
                  <c:pt idx="0">
                    <c:v>Homes</c:v>
                  </c:pt>
                  <c:pt idx="2">
                    <c:v>Dones</c:v>
                  </c:pt>
                </c:lvl>
              </c:multiLvlStrCache>
            </c:multiLvlStrRef>
          </c:cat>
          <c:val>
            <c:numRef>
              <c:f>'[Taules i gràfics_def.xlsx]Gràfic 3.3'!$C$4:$C$7</c:f>
              <c:numCache>
                <c:formatCode>General</c:formatCode>
                <c:ptCount val="4"/>
                <c:pt idx="0">
                  <c:v>32.5</c:v>
                </c:pt>
                <c:pt idx="1">
                  <c:v>61.3</c:v>
                </c:pt>
                <c:pt idx="2">
                  <c:v>38.6</c:v>
                </c:pt>
                <c:pt idx="3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394-4B86-818A-7DBDDCE74EC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6876032"/>
        <c:axId val="76892800"/>
      </c:barChart>
      <c:catAx>
        <c:axId val="7687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76892800"/>
        <c:crosses val="autoZero"/>
        <c:auto val="1"/>
        <c:lblAlgn val="ctr"/>
        <c:lblOffset val="100"/>
        <c:noMultiLvlLbl val="0"/>
      </c:catAx>
      <c:valAx>
        <c:axId val="768928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Mala salut</a:t>
                </a:r>
              </a:p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%</a:t>
                </a:r>
              </a:p>
            </c:rich>
          </c:tx>
          <c:layout>
            <c:manualLayout>
              <c:xMode val="edge"/>
              <c:yMode val="edge"/>
              <c:x val="2.7777777777777776E-2"/>
              <c:y val="0.3287037037037037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7687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a-E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on_viuria!$A$23</c:f>
              <c:strCache>
                <c:ptCount val="1"/>
                <c:pt idx="0">
                  <c:v>Es quedaria a viure al mateix barri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on_viuria!$B$22:$E$22</c:f>
              <c:strCache>
                <c:ptCount val="4"/>
                <c:pt idx="0">
                  <c:v>De 18 a 39 anys</c:v>
                </c:pt>
                <c:pt idx="1">
                  <c:v>De 40 a 59 anys</c:v>
                </c:pt>
                <c:pt idx="2">
                  <c:v>De 60 a 79 anys</c:v>
                </c:pt>
                <c:pt idx="3">
                  <c:v>80 i més anys</c:v>
                </c:pt>
              </c:strCache>
            </c:strRef>
          </c:cat>
          <c:val>
            <c:numRef>
              <c:f>on_viuria!$B$23:$E$23</c:f>
              <c:numCache>
                <c:formatCode>0.0</c:formatCode>
                <c:ptCount val="4"/>
                <c:pt idx="0">
                  <c:v>62.688821752265817</c:v>
                </c:pt>
                <c:pt idx="1">
                  <c:v>64.756592292089167</c:v>
                </c:pt>
                <c:pt idx="2">
                  <c:v>75.047619047619094</c:v>
                </c:pt>
                <c:pt idx="3">
                  <c:v>90.602409638554121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2D-49C7-AE03-9428B1DA83ED}"/>
            </c:ext>
          </c:extLst>
        </c:ser>
        <c:ser>
          <c:idx val="1"/>
          <c:order val="1"/>
          <c:tx>
            <c:strRef>
              <c:f>on_viuria!$A$24</c:f>
              <c:strCache>
                <c:ptCount val="1"/>
                <c:pt idx="0">
                  <c:v>Aniria a viure a un altre barri de Barcelona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on_viuria!$B$22:$E$22</c:f>
              <c:strCache>
                <c:ptCount val="4"/>
                <c:pt idx="0">
                  <c:v>De 18 a 39 anys</c:v>
                </c:pt>
                <c:pt idx="1">
                  <c:v>De 40 a 59 anys</c:v>
                </c:pt>
                <c:pt idx="2">
                  <c:v>De 60 a 79 anys</c:v>
                </c:pt>
                <c:pt idx="3">
                  <c:v>80 i més anys</c:v>
                </c:pt>
              </c:strCache>
            </c:strRef>
          </c:cat>
          <c:val>
            <c:numRef>
              <c:f>on_viuria!$B$24:$E$24</c:f>
              <c:numCache>
                <c:formatCode>0.0</c:formatCode>
                <c:ptCount val="4"/>
                <c:pt idx="0">
                  <c:v>19.939577039274919</c:v>
                </c:pt>
                <c:pt idx="1">
                  <c:v>16.632860040567952</c:v>
                </c:pt>
                <c:pt idx="2">
                  <c:v>10.857142857142859</c:v>
                </c:pt>
                <c:pt idx="3">
                  <c:v>4.8192771084337371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2D-49C7-AE03-9428B1DA83ED}"/>
            </c:ext>
          </c:extLst>
        </c:ser>
        <c:ser>
          <c:idx val="2"/>
          <c:order val="2"/>
          <c:tx>
            <c:strRef>
              <c:f>on_viuria!$A$25</c:f>
              <c:strCache>
                <c:ptCount val="1"/>
                <c:pt idx="0">
                  <c:v>Aniria a viure fora de Barcelona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on_viuria!$B$22:$E$22</c:f>
              <c:strCache>
                <c:ptCount val="4"/>
                <c:pt idx="0">
                  <c:v>De 18 a 39 anys</c:v>
                </c:pt>
                <c:pt idx="1">
                  <c:v>De 40 a 59 anys</c:v>
                </c:pt>
                <c:pt idx="2">
                  <c:v>De 60 a 79 anys</c:v>
                </c:pt>
                <c:pt idx="3">
                  <c:v>80 i més anys</c:v>
                </c:pt>
              </c:strCache>
            </c:strRef>
          </c:cat>
          <c:val>
            <c:numRef>
              <c:f>on_viuria!$B$25:$E$25</c:f>
              <c:numCache>
                <c:formatCode>0.0</c:formatCode>
                <c:ptCount val="4"/>
                <c:pt idx="0">
                  <c:v>17.371601208459211</c:v>
                </c:pt>
                <c:pt idx="1">
                  <c:v>18.6105476673428</c:v>
                </c:pt>
                <c:pt idx="2">
                  <c:v>14.0952380952381</c:v>
                </c:pt>
                <c:pt idx="3">
                  <c:v>4.5783132530120483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2D-49C7-AE03-9428B1DA83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7051776"/>
        <c:axId val="77053312"/>
      </c:barChart>
      <c:catAx>
        <c:axId val="7705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77053312"/>
        <c:crosses val="autoZero"/>
        <c:auto val="1"/>
        <c:lblAlgn val="ctr"/>
        <c:lblOffset val="100"/>
        <c:noMultiLvlLbl val="0"/>
      </c:catAx>
      <c:valAx>
        <c:axId val="7705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7705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a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5580C-AD20-49F9-B1D3-2F053E799836}" type="datetimeFigureOut">
              <a:rPr lang="ca-ES" smtClean="0"/>
              <a:t>13/07/2018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9376900"/>
            <a:ext cx="2944958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1098" y="9376900"/>
            <a:ext cx="2944958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C63CD-D1CA-4C28-808D-F041E201190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8224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EADC0-B429-4994-94BE-DFCAA40BEAC5}" type="datetimeFigureOut">
              <a:rPr lang="ca-ES" smtClean="0"/>
              <a:t>13/07/2018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39775"/>
            <a:ext cx="49180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E70EA-E801-429D-829F-3A6AA842559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640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75231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14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15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16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5777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6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7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8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9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10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11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12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70EA-E801-429D-829F-3A6AA8425599}" type="slidenum">
              <a:rPr lang="ca-ES" smtClean="0">
                <a:solidFill>
                  <a:prstClr val="black"/>
                </a:solidFill>
              </a:rPr>
              <a:pPr/>
              <a:t>13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69" y="1095863"/>
            <a:ext cx="7557850" cy="2331226"/>
          </a:xfrm>
        </p:spPr>
        <p:txBody>
          <a:bodyPr anchor="b"/>
          <a:lstStyle>
            <a:lvl1pPr algn="ctr">
              <a:defRPr sz="5834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1449" y="3516990"/>
            <a:ext cx="6668691" cy="1616668"/>
          </a:xfrm>
        </p:spPr>
        <p:txBody>
          <a:bodyPr/>
          <a:lstStyle>
            <a:lvl1pPr marL="0" indent="0" algn="ctr">
              <a:buNone/>
              <a:defRPr sz="2334"/>
            </a:lvl1pPr>
            <a:lvl2pPr marL="444581" indent="0" algn="ctr">
              <a:buNone/>
              <a:defRPr sz="1945"/>
            </a:lvl2pPr>
            <a:lvl3pPr marL="889163" indent="0" algn="ctr">
              <a:buNone/>
              <a:defRPr sz="1750"/>
            </a:lvl3pPr>
            <a:lvl4pPr marL="1333744" indent="0" algn="ctr">
              <a:buNone/>
              <a:defRPr sz="1556"/>
            </a:lvl4pPr>
            <a:lvl5pPr marL="1778325" indent="0" algn="ctr">
              <a:buNone/>
              <a:defRPr sz="1556"/>
            </a:lvl5pPr>
            <a:lvl6pPr marL="2222906" indent="0" algn="ctr">
              <a:buNone/>
              <a:defRPr sz="1556"/>
            </a:lvl6pPr>
            <a:lvl7pPr marL="2667488" indent="0" algn="ctr">
              <a:buNone/>
              <a:defRPr sz="1556"/>
            </a:lvl7pPr>
            <a:lvl8pPr marL="3112069" indent="0" algn="ctr">
              <a:buNone/>
              <a:defRPr sz="1556"/>
            </a:lvl8pPr>
            <a:lvl9pPr marL="3556650" indent="0" algn="ctr">
              <a:buNone/>
              <a:defRPr sz="1556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6EC3-FEE7-41A3-AAA2-B79E30A2ECAB}" type="datetime1">
              <a:rPr lang="es-ES" smtClean="0"/>
              <a:t>13/07/2018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47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E22F-E5BB-4250-846D-EB14FBA845BD}" type="datetime1">
              <a:rPr lang="es-ES" smtClean="0"/>
              <a:t>13/07/2018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4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3043" y="356504"/>
            <a:ext cx="1917249" cy="567461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297" y="356504"/>
            <a:ext cx="5640601" cy="567461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5F8-5006-4F3F-9AE9-B876619A3E81}" type="datetime1">
              <a:rPr lang="es-ES" smtClean="0"/>
              <a:t>13/07/2018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91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DF12C-5639-48CF-AE86-E50CB798A2EF}" type="datetime1">
              <a:rPr lang="es-ES" smtClean="0"/>
              <a:t>13/07/2018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340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66" y="1669371"/>
            <a:ext cx="7668995" cy="2785381"/>
          </a:xfrm>
        </p:spPr>
        <p:txBody>
          <a:bodyPr anchor="b"/>
          <a:lstStyle>
            <a:lvl1pPr>
              <a:defRPr sz="5834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666" y="4481102"/>
            <a:ext cx="7668995" cy="1464766"/>
          </a:xfrm>
        </p:spPr>
        <p:txBody>
          <a:bodyPr/>
          <a:lstStyle>
            <a:lvl1pPr marL="0" indent="0">
              <a:buNone/>
              <a:defRPr sz="2334">
                <a:solidFill>
                  <a:schemeClr val="tx1"/>
                </a:solidFill>
              </a:defRPr>
            </a:lvl1pPr>
            <a:lvl2pPr marL="444581" indent="0">
              <a:buNone/>
              <a:defRPr sz="1945">
                <a:solidFill>
                  <a:schemeClr val="tx1">
                    <a:tint val="75000"/>
                  </a:schemeClr>
                </a:solidFill>
              </a:defRPr>
            </a:lvl2pPr>
            <a:lvl3pPr marL="889163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3pPr>
            <a:lvl4pPr marL="133374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177832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222906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2667488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11206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355665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234-41DC-447D-8537-F0722814EA5E}" type="datetime1">
              <a:rPr lang="es-ES" smtClean="0"/>
              <a:t>13/07/2018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1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297" y="1782520"/>
            <a:ext cx="3778925" cy="424859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1366" y="1782520"/>
            <a:ext cx="3778925" cy="424859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1F66-5F6A-4B83-BB11-51D3CDB846A1}" type="datetime1">
              <a:rPr lang="es-ES" smtClean="0"/>
              <a:t>13/07/2018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41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55" y="356505"/>
            <a:ext cx="7668995" cy="129426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456" y="1641469"/>
            <a:ext cx="3761558" cy="804459"/>
          </a:xfrm>
        </p:spPr>
        <p:txBody>
          <a:bodyPr anchor="b"/>
          <a:lstStyle>
            <a:lvl1pPr marL="0" indent="0">
              <a:buNone/>
              <a:defRPr sz="2334" b="1"/>
            </a:lvl1pPr>
            <a:lvl2pPr marL="444581" indent="0">
              <a:buNone/>
              <a:defRPr sz="1945" b="1"/>
            </a:lvl2pPr>
            <a:lvl3pPr marL="889163" indent="0">
              <a:buNone/>
              <a:defRPr sz="1750" b="1"/>
            </a:lvl3pPr>
            <a:lvl4pPr marL="1333744" indent="0">
              <a:buNone/>
              <a:defRPr sz="1556" b="1"/>
            </a:lvl4pPr>
            <a:lvl5pPr marL="1778325" indent="0">
              <a:buNone/>
              <a:defRPr sz="1556" b="1"/>
            </a:lvl5pPr>
            <a:lvl6pPr marL="2222906" indent="0">
              <a:buNone/>
              <a:defRPr sz="1556" b="1"/>
            </a:lvl6pPr>
            <a:lvl7pPr marL="2667488" indent="0">
              <a:buNone/>
              <a:defRPr sz="1556" b="1"/>
            </a:lvl7pPr>
            <a:lvl8pPr marL="3112069" indent="0">
              <a:buNone/>
              <a:defRPr sz="1556" b="1"/>
            </a:lvl8pPr>
            <a:lvl9pPr marL="3556650" indent="0">
              <a:buNone/>
              <a:defRPr sz="1556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456" y="2445927"/>
            <a:ext cx="3761558" cy="359759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1367" y="1641469"/>
            <a:ext cx="3780083" cy="804459"/>
          </a:xfrm>
        </p:spPr>
        <p:txBody>
          <a:bodyPr anchor="b"/>
          <a:lstStyle>
            <a:lvl1pPr marL="0" indent="0">
              <a:buNone/>
              <a:defRPr sz="2334" b="1"/>
            </a:lvl1pPr>
            <a:lvl2pPr marL="444581" indent="0">
              <a:buNone/>
              <a:defRPr sz="1945" b="1"/>
            </a:lvl2pPr>
            <a:lvl3pPr marL="889163" indent="0">
              <a:buNone/>
              <a:defRPr sz="1750" b="1"/>
            </a:lvl3pPr>
            <a:lvl4pPr marL="1333744" indent="0">
              <a:buNone/>
              <a:defRPr sz="1556" b="1"/>
            </a:lvl4pPr>
            <a:lvl5pPr marL="1778325" indent="0">
              <a:buNone/>
              <a:defRPr sz="1556" b="1"/>
            </a:lvl5pPr>
            <a:lvl6pPr marL="2222906" indent="0">
              <a:buNone/>
              <a:defRPr sz="1556" b="1"/>
            </a:lvl6pPr>
            <a:lvl7pPr marL="2667488" indent="0">
              <a:buNone/>
              <a:defRPr sz="1556" b="1"/>
            </a:lvl7pPr>
            <a:lvl8pPr marL="3112069" indent="0">
              <a:buNone/>
              <a:defRPr sz="1556" b="1"/>
            </a:lvl8pPr>
            <a:lvl9pPr marL="3556650" indent="0">
              <a:buNone/>
              <a:defRPr sz="1556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1367" y="2445927"/>
            <a:ext cx="3780083" cy="359759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D6BC-D1CC-412D-80F0-E09CA95197F6}" type="datetime1">
              <a:rPr lang="es-ES" smtClean="0"/>
              <a:t>13/07/2018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16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29F8-C42D-48B5-802E-C14F103954B5}" type="datetime1">
              <a:rPr lang="es-ES" smtClean="0"/>
              <a:t>13/07/2018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44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32B4-C679-4358-82C1-4F3F8066E6DE}" type="datetime1">
              <a:rPr lang="es-ES" smtClean="0"/>
              <a:t>13/07/2018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0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55" y="446405"/>
            <a:ext cx="2867769" cy="1562418"/>
          </a:xfrm>
        </p:spPr>
        <p:txBody>
          <a:bodyPr anchor="b"/>
          <a:lstStyle>
            <a:lvl1pPr>
              <a:defRPr sz="3112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0083" y="964112"/>
            <a:ext cx="4501366" cy="4758553"/>
          </a:xfrm>
        </p:spPr>
        <p:txBody>
          <a:bodyPr/>
          <a:lstStyle>
            <a:lvl1pPr>
              <a:defRPr sz="3112"/>
            </a:lvl1pPr>
            <a:lvl2pPr>
              <a:defRPr sz="2723"/>
            </a:lvl2pPr>
            <a:lvl3pPr>
              <a:defRPr sz="2334"/>
            </a:lvl3pPr>
            <a:lvl4pPr>
              <a:defRPr sz="1945"/>
            </a:lvl4pPr>
            <a:lvl5pPr>
              <a:defRPr sz="1945"/>
            </a:lvl5pPr>
            <a:lvl6pPr>
              <a:defRPr sz="1945"/>
            </a:lvl6pPr>
            <a:lvl7pPr>
              <a:defRPr sz="1945"/>
            </a:lvl7pPr>
            <a:lvl8pPr>
              <a:defRPr sz="1945"/>
            </a:lvl8pPr>
            <a:lvl9pPr>
              <a:defRPr sz="194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455" y="2008823"/>
            <a:ext cx="2867769" cy="3721592"/>
          </a:xfrm>
        </p:spPr>
        <p:txBody>
          <a:bodyPr/>
          <a:lstStyle>
            <a:lvl1pPr marL="0" indent="0">
              <a:buNone/>
              <a:defRPr sz="1556"/>
            </a:lvl1pPr>
            <a:lvl2pPr marL="444581" indent="0">
              <a:buNone/>
              <a:defRPr sz="1361"/>
            </a:lvl2pPr>
            <a:lvl3pPr marL="889163" indent="0">
              <a:buNone/>
              <a:defRPr sz="1167"/>
            </a:lvl3pPr>
            <a:lvl4pPr marL="1333744" indent="0">
              <a:buNone/>
              <a:defRPr sz="972"/>
            </a:lvl4pPr>
            <a:lvl5pPr marL="1778325" indent="0">
              <a:buNone/>
              <a:defRPr sz="972"/>
            </a:lvl5pPr>
            <a:lvl6pPr marL="2222906" indent="0">
              <a:buNone/>
              <a:defRPr sz="972"/>
            </a:lvl6pPr>
            <a:lvl7pPr marL="2667488" indent="0">
              <a:buNone/>
              <a:defRPr sz="972"/>
            </a:lvl7pPr>
            <a:lvl8pPr marL="3112069" indent="0">
              <a:buNone/>
              <a:defRPr sz="972"/>
            </a:lvl8pPr>
            <a:lvl9pPr marL="3556650" indent="0">
              <a:buNone/>
              <a:defRPr sz="972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4B3F-945D-416B-B2C6-177216E59168}" type="datetime1">
              <a:rPr lang="es-ES" smtClean="0"/>
              <a:t>13/07/2018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6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55" y="446405"/>
            <a:ext cx="2867769" cy="1562418"/>
          </a:xfrm>
        </p:spPr>
        <p:txBody>
          <a:bodyPr anchor="b"/>
          <a:lstStyle>
            <a:lvl1pPr>
              <a:defRPr sz="3112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80083" y="964112"/>
            <a:ext cx="4501366" cy="4758553"/>
          </a:xfrm>
        </p:spPr>
        <p:txBody>
          <a:bodyPr anchor="t"/>
          <a:lstStyle>
            <a:lvl1pPr marL="0" indent="0">
              <a:buNone/>
              <a:defRPr sz="3112"/>
            </a:lvl1pPr>
            <a:lvl2pPr marL="444581" indent="0">
              <a:buNone/>
              <a:defRPr sz="2723"/>
            </a:lvl2pPr>
            <a:lvl3pPr marL="889163" indent="0">
              <a:buNone/>
              <a:defRPr sz="2334"/>
            </a:lvl3pPr>
            <a:lvl4pPr marL="1333744" indent="0">
              <a:buNone/>
              <a:defRPr sz="1945"/>
            </a:lvl4pPr>
            <a:lvl5pPr marL="1778325" indent="0">
              <a:buNone/>
              <a:defRPr sz="1945"/>
            </a:lvl5pPr>
            <a:lvl6pPr marL="2222906" indent="0">
              <a:buNone/>
              <a:defRPr sz="1945"/>
            </a:lvl6pPr>
            <a:lvl7pPr marL="2667488" indent="0">
              <a:buNone/>
              <a:defRPr sz="1945"/>
            </a:lvl7pPr>
            <a:lvl8pPr marL="3112069" indent="0">
              <a:buNone/>
              <a:defRPr sz="1945"/>
            </a:lvl8pPr>
            <a:lvl9pPr marL="3556650" indent="0">
              <a:buNone/>
              <a:defRPr sz="1945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455" y="2008823"/>
            <a:ext cx="2867769" cy="3721592"/>
          </a:xfrm>
        </p:spPr>
        <p:txBody>
          <a:bodyPr/>
          <a:lstStyle>
            <a:lvl1pPr marL="0" indent="0">
              <a:buNone/>
              <a:defRPr sz="1556"/>
            </a:lvl1pPr>
            <a:lvl2pPr marL="444581" indent="0">
              <a:buNone/>
              <a:defRPr sz="1361"/>
            </a:lvl2pPr>
            <a:lvl3pPr marL="889163" indent="0">
              <a:buNone/>
              <a:defRPr sz="1167"/>
            </a:lvl3pPr>
            <a:lvl4pPr marL="1333744" indent="0">
              <a:buNone/>
              <a:defRPr sz="972"/>
            </a:lvl4pPr>
            <a:lvl5pPr marL="1778325" indent="0">
              <a:buNone/>
              <a:defRPr sz="972"/>
            </a:lvl5pPr>
            <a:lvl6pPr marL="2222906" indent="0">
              <a:buNone/>
              <a:defRPr sz="972"/>
            </a:lvl6pPr>
            <a:lvl7pPr marL="2667488" indent="0">
              <a:buNone/>
              <a:defRPr sz="972"/>
            </a:lvl7pPr>
            <a:lvl8pPr marL="3112069" indent="0">
              <a:buNone/>
              <a:defRPr sz="972"/>
            </a:lvl8pPr>
            <a:lvl9pPr marL="3556650" indent="0">
              <a:buNone/>
              <a:defRPr sz="972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5F30-82C6-43C9-831B-AEE52E54D812}" type="datetime1">
              <a:rPr lang="es-ES" smtClean="0"/>
              <a:t>13/07/2018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53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297" y="356505"/>
            <a:ext cx="7668995" cy="1294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297" y="1782520"/>
            <a:ext cx="7668995" cy="4248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297" y="6206271"/>
            <a:ext cx="2000607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504A-C2C3-4E5C-829E-031AA29C1EB1}" type="datetime1">
              <a:rPr lang="es-ES" smtClean="0"/>
              <a:t>13/07/2018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5339" y="6206271"/>
            <a:ext cx="3000911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9684" y="6206271"/>
            <a:ext cx="2000607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BA3A0-81A8-4045-BB55-3A1B1CC852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58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889163" rtl="0" eaLnBrk="1" latinLnBrk="0" hangingPunct="1">
        <a:lnSpc>
          <a:spcPct val="90000"/>
        </a:lnSpc>
        <a:spcBef>
          <a:spcPct val="0"/>
        </a:spcBef>
        <a:buNone/>
        <a:defRPr sz="42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291" indent="-222291" algn="l" defTabSz="889163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2723" kern="1200">
          <a:solidFill>
            <a:schemeClr val="tx1"/>
          </a:solidFill>
          <a:latin typeface="+mn-lt"/>
          <a:ea typeface="+mn-ea"/>
          <a:cs typeface="+mn-cs"/>
        </a:defRPr>
      </a:lvl1pPr>
      <a:lvl2pPr marL="666872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2334" kern="1200">
          <a:solidFill>
            <a:schemeClr val="tx1"/>
          </a:solidFill>
          <a:latin typeface="+mn-lt"/>
          <a:ea typeface="+mn-ea"/>
          <a:cs typeface="+mn-cs"/>
        </a:defRPr>
      </a:lvl2pPr>
      <a:lvl3pPr marL="1111453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945" kern="1200">
          <a:solidFill>
            <a:schemeClr val="tx1"/>
          </a:solidFill>
          <a:latin typeface="+mn-lt"/>
          <a:ea typeface="+mn-ea"/>
          <a:cs typeface="+mn-cs"/>
        </a:defRPr>
      </a:lvl3pPr>
      <a:lvl4pPr marL="1556034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2000616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445197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889778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334360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778941" indent="-222291" algn="l" defTabSz="889163" rtl="0" eaLnBrk="1" latinLnBrk="0" hangingPunct="1">
        <a:lnSpc>
          <a:spcPct val="90000"/>
        </a:lnSpc>
        <a:spcBef>
          <a:spcPts val="486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44581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889163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33744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778325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22906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667488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112069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556650" algn="l" defTabSz="889163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3121" y="1702948"/>
            <a:ext cx="6668691" cy="1741269"/>
          </a:xfrm>
        </p:spPr>
        <p:txBody>
          <a:bodyPr/>
          <a:lstStyle/>
          <a:p>
            <a:pPr algn="l"/>
            <a:r>
              <a:rPr lang="es-ES_tradnl" b="1" dirty="0" err="1">
                <a:latin typeface="Arial" charset="0"/>
                <a:ea typeface="Arial" charset="0"/>
                <a:cs typeface="Arial" charset="0"/>
              </a:rPr>
              <a:t>Títol</a:t>
            </a:r>
            <a:r>
              <a:rPr lang="es-ES_tradnl" b="1" dirty="0">
                <a:latin typeface="Arial" charset="0"/>
                <a:ea typeface="Arial" charset="0"/>
                <a:cs typeface="Arial" charset="0"/>
              </a:rPr>
              <a:t> principal</a:t>
            </a:r>
            <a:br>
              <a:rPr lang="es-ES_tradnl" b="1" dirty="0">
                <a:latin typeface="Arial" charset="0"/>
                <a:ea typeface="Arial" charset="0"/>
                <a:cs typeface="Arial" charset="0"/>
              </a:rPr>
            </a:br>
            <a:r>
              <a:rPr lang="fr-FR" b="1" dirty="0">
                <a:latin typeface="Arial" charset="0"/>
                <a:ea typeface="Arial" charset="0"/>
                <a:cs typeface="Arial" charset="0"/>
              </a:rPr>
              <a:t>d’</a:t>
            </a:r>
            <a:r>
              <a:rPr lang="fr-FR" b="1" dirty="0" err="1">
                <a:latin typeface="Arial" charset="0"/>
                <a:ea typeface="Arial" charset="0"/>
                <a:cs typeface="Arial" charset="0"/>
              </a:rPr>
              <a:t>estiu</a:t>
            </a:r>
            <a:r>
              <a:rPr lang="fr-FR" b="1" dirty="0">
                <a:latin typeface="Arial" charset="0"/>
                <a:ea typeface="Arial" charset="0"/>
                <a:cs typeface="Arial" charset="0"/>
              </a:rPr>
              <a:t> 2017</a:t>
            </a:r>
            <a:endParaRPr lang="es-E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73121" y="3908432"/>
            <a:ext cx="65344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00" dirty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s-ES_tradnl" sz="1900" dirty="0" err="1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ítol</a:t>
            </a:r>
            <a:r>
              <a:rPr lang="es-ES_tradnl" sz="1900" dirty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 2n </a:t>
            </a:r>
            <a:r>
              <a:rPr lang="es-ES_tradnl" sz="1900" dirty="0" err="1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nivell</a:t>
            </a:r>
            <a:r>
              <a:rPr lang="es-ES_tradnl" sz="1900" dirty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 en Arial regular, </a:t>
            </a:r>
            <a:r>
              <a:rPr lang="es-ES_tradnl" sz="1900" dirty="0" err="1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cos</a:t>
            </a:r>
            <a:r>
              <a:rPr lang="es-ES_tradnl" sz="1900" dirty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 19, </a:t>
            </a:r>
          </a:p>
          <a:p>
            <a:r>
              <a:rPr lang="es-ES_tradnl" sz="1900" dirty="0" err="1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alineat</a:t>
            </a:r>
            <a:r>
              <a:rPr lang="es-ES_tradnl" sz="1900" dirty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s-ES_tradnl" sz="1900" dirty="0" err="1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l’esquerra</a:t>
            </a:r>
            <a:r>
              <a:rPr lang="es-ES_tradnl" sz="1900" dirty="0">
                <a:solidFill>
                  <a:srgbClr val="E72338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s-ES" sz="1900" dirty="0">
              <a:solidFill>
                <a:srgbClr val="E7233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68096" y="5738342"/>
            <a:ext cx="2816352" cy="53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7 de </a:t>
            </a:r>
            <a:r>
              <a:rPr lang="es-ES_tradnl" sz="1400" dirty="0" err="1">
                <a:latin typeface="Arial" charset="0"/>
                <a:ea typeface="Arial" charset="0"/>
                <a:cs typeface="Arial" charset="0"/>
              </a:rPr>
              <a:t>setembre</a:t>
            </a:r>
            <a:r>
              <a:rPr lang="es-ES_tradnl" sz="1400" dirty="0">
                <a:latin typeface="Arial" charset="0"/>
                <a:ea typeface="Arial" charset="0"/>
                <a:cs typeface="Arial" charset="0"/>
              </a:rPr>
              <a:t> de 2017</a:t>
            </a:r>
          </a:p>
          <a:p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4" y="211756"/>
            <a:ext cx="1339200" cy="36431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974"/>
            <a:ext cx="8894618" cy="524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i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nvelliment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5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677885"/>
              </p:ext>
            </p:extLst>
          </p:nvPr>
        </p:nvGraphicFramePr>
        <p:xfrm>
          <a:off x="1239249" y="1892183"/>
          <a:ext cx="6527801" cy="3509704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2070099">
                  <a:extLst>
                    <a:ext uri="{9D8B030D-6E8A-4147-A177-3AD203B41FA5}">
                      <a16:colId xmlns="" xmlns:a16="http://schemas.microsoft.com/office/drawing/2014/main" val="3676853215"/>
                    </a:ext>
                  </a:extLst>
                </a:gridCol>
                <a:gridCol w="1317928">
                  <a:extLst>
                    <a:ext uri="{9D8B030D-6E8A-4147-A177-3AD203B41FA5}">
                      <a16:colId xmlns="" xmlns:a16="http://schemas.microsoft.com/office/drawing/2014/main" val="2224976550"/>
                    </a:ext>
                  </a:extLst>
                </a:gridCol>
                <a:gridCol w="1569887">
                  <a:extLst>
                    <a:ext uri="{9D8B030D-6E8A-4147-A177-3AD203B41FA5}">
                      <a16:colId xmlns="" xmlns:a16="http://schemas.microsoft.com/office/drawing/2014/main" val="907019929"/>
                    </a:ext>
                  </a:extLst>
                </a:gridCol>
                <a:gridCol w="1569887">
                  <a:extLst>
                    <a:ext uri="{9D8B030D-6E8A-4147-A177-3AD203B41FA5}">
                      <a16:colId xmlns="" xmlns:a16="http://schemas.microsoft.com/office/drawing/2014/main" val="4071087291"/>
                    </a:ext>
                  </a:extLst>
                </a:gridCol>
              </a:tblGrid>
              <a:tr h="1095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Barcelona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Àmbit Metropolità de Barcelona (RMB)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Catalunya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56976042"/>
                  </a:ext>
                </a:extLst>
              </a:tr>
              <a:tr h="301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solidFill>
                            <a:schemeClr val="bg1"/>
                          </a:solidFill>
                          <a:effectLst/>
                        </a:rPr>
                        <a:t>% persones de 65 i més anys</a:t>
                      </a:r>
                      <a:endParaRPr lang="en-GB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5318759"/>
                  </a:ext>
                </a:extLst>
              </a:tr>
              <a:tr h="301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solidFill>
                            <a:schemeClr val="tx1"/>
                          </a:solidFill>
                          <a:effectLst/>
                        </a:rPr>
                        <a:t>2011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20,8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16,9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16,8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9899832"/>
                  </a:ext>
                </a:extLst>
              </a:tr>
              <a:tr h="301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21,6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18,7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18,5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2659462"/>
                  </a:ext>
                </a:extLst>
              </a:tr>
              <a:tr h="301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solidFill>
                            <a:schemeClr val="tx1"/>
                          </a:solidFill>
                          <a:effectLst/>
                        </a:rPr>
                        <a:t>Variació </a:t>
                      </a:r>
                      <a:r>
                        <a:rPr lang="ca-ES" sz="1600" dirty="0" smtClean="0">
                          <a:solidFill>
                            <a:schemeClr val="tx1"/>
                          </a:solidFill>
                          <a:effectLst/>
                        </a:rPr>
                        <a:t>(2011-2016)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effectLst/>
                        </a:rPr>
                        <a:t>+0,8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effectLst/>
                        </a:rPr>
                        <a:t>+1,8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effectLst/>
                        </a:rPr>
                        <a:t>+1,7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3655885"/>
                  </a:ext>
                </a:extLst>
              </a:tr>
              <a:tr h="301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solidFill>
                            <a:schemeClr val="bg1"/>
                          </a:solidFill>
                          <a:effectLst/>
                        </a:rPr>
                        <a:t>Índex d’envelliment</a:t>
                      </a:r>
                      <a:endParaRPr lang="en-GB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0863835"/>
                  </a:ext>
                </a:extLst>
              </a:tr>
              <a:tr h="301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solidFill>
                            <a:schemeClr val="tx1"/>
                          </a:solidFill>
                          <a:effectLst/>
                        </a:rPr>
                        <a:t>2011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169,8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109,8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107,6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7366624"/>
                  </a:ext>
                </a:extLst>
              </a:tr>
              <a:tr h="301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171,4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>
                          <a:effectLst/>
                        </a:rPr>
                        <a:t>119,4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effectLst/>
                        </a:rPr>
                        <a:t>116,0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2523261"/>
                  </a:ext>
                </a:extLst>
              </a:tr>
              <a:tr h="301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dirty="0">
                          <a:solidFill>
                            <a:schemeClr val="tx1"/>
                          </a:solidFill>
                          <a:effectLst/>
                        </a:rPr>
                        <a:t>Variació </a:t>
                      </a:r>
                      <a:r>
                        <a:rPr lang="ca-ES" sz="1600" dirty="0" smtClean="0">
                          <a:solidFill>
                            <a:schemeClr val="tx1"/>
                          </a:solidFill>
                          <a:effectLst/>
                        </a:rPr>
                        <a:t>(2016-2011)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effectLst/>
                        </a:rPr>
                        <a:t>+1,6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effectLst/>
                        </a:rPr>
                        <a:t>+9,6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600" b="1" dirty="0">
                          <a:effectLst/>
                        </a:rPr>
                        <a:t>+8,4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9171026"/>
                  </a:ext>
                </a:extLst>
              </a:tr>
            </a:tbl>
          </a:graphicData>
        </a:graphic>
      </p:graphicFrame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94732" y="1501623"/>
            <a:ext cx="84895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Barcelona, Àmbit Metropolità de Barcelona i</a:t>
            </a:r>
            <a:r>
              <a:rPr kumimoji="0" lang="ca-E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ca-ES" altLang="en-US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Catalunya, 2011-2016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"/>
          <p:cNvSpPr/>
          <p:nvPr/>
        </p:nvSpPr>
        <p:spPr>
          <a:xfrm>
            <a:off x="1350551" y="5401887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alt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Font: Departament d</a:t>
            </a:r>
            <a:r>
              <a:rPr lang="ca-ES" alt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ca-ES" alt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Estad</a:t>
            </a:r>
            <a:r>
              <a:rPr lang="ca-ES" alt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</a:t>
            </a:r>
            <a:r>
              <a:rPr lang="ca-ES" alt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stica Ajuntament de Barcelona i </a:t>
            </a:r>
            <a:r>
              <a:rPr lang="ca-ES" altLang="en-US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Idescat</a:t>
            </a:r>
            <a:r>
              <a:rPr lang="ca-ES" alt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Padr</a:t>
            </a:r>
            <a:r>
              <a:rPr lang="ca-ES" alt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lang="ca-ES" alt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</a:t>
            </a:r>
            <a:r>
              <a:rPr lang="ca-ES" alt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ca-ES" alt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habitants, 2011-2016.</a:t>
            </a:r>
            <a:endParaRPr lang="ca-ES" altLang="en-US" sz="2400" dirty="0">
              <a:latin typeface="Arial" panose="020B0604020202020204" pitchFamily="34" charset="0"/>
            </a:endParaRP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32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63697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nvelliment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88269" y="1470165"/>
            <a:ext cx="8029762" cy="81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Percentatge de persones ≥65 anys, respecte la població total del barri. Barcelona 2017.</a:t>
            </a:r>
            <a:endParaRPr kumimoji="0" lang="en-GB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2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69" y="1875885"/>
            <a:ext cx="6708913" cy="47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05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729170" y="1688151"/>
            <a:ext cx="75479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889163" rtl="0" eaLnBrk="1" latinLnBrk="0" hangingPunct="1">
              <a:lnSpc>
                <a:spcPct val="90000"/>
              </a:lnSpc>
              <a:spcBef>
                <a:spcPts val="972"/>
              </a:spcBef>
              <a:buFont typeface="Arial" panose="020B0604020202020204" pitchFamily="34" charset="0"/>
              <a:buNone/>
              <a:defRPr sz="23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81" indent="0" algn="ctr" defTabSz="889163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9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9163" indent="0" algn="ctr" defTabSz="889163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744" indent="0" algn="ctr" defTabSz="889163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8325" indent="0" algn="ctr" defTabSz="889163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2906" indent="0" algn="ctr" defTabSz="889163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488" indent="0" algn="ctr" defTabSz="889163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2069" indent="0" algn="ctr" defTabSz="889163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6650" indent="0" algn="ctr" defTabSz="889163" rtl="0" eaLnBrk="1" latinLnBrk="0" hangingPunct="1">
              <a:lnSpc>
                <a:spcPct val="90000"/>
              </a:lnSpc>
              <a:spcBef>
                <a:spcPts val="486"/>
              </a:spcBef>
              <a:buFont typeface="Arial" panose="020B0604020202020204" pitchFamily="34" charset="0"/>
              <a:buNone/>
              <a:defRPr sz="1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dirty="0" smtClean="0"/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Les “persones grans” </a:t>
            </a:r>
            <a:r>
              <a:rPr lang="ca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són un col·lectiu homogeni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diferències en l’estat de salut, ingressos, estudis, interessos, participació social, etc.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Aquestes diferències s’expliquen per raó del </a:t>
            </a:r>
            <a:r>
              <a:rPr lang="ca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sexe, la classe social, la generació i l’edat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entre d’altres.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Tanmateix, en aquest grup d’edat hi ha </a:t>
            </a:r>
            <a:r>
              <a:rPr lang="ca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perfils més vulnerables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com les persones grans soles, dependents i/o amb baixos ingressos.</a:t>
            </a:r>
          </a:p>
          <a:p>
            <a:pPr algn="l"/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Canvi de tendència: arribada a la ciutat de persones adultes joves que </a:t>
            </a:r>
            <a:r>
              <a:rPr lang="ca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alenteix el ritme de l’envelliment 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la ciutat</a:t>
            </a: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4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Desigualtats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diversitat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5" name="Gráfico 5"/>
          <p:cNvGraphicFramePr/>
          <p:nvPr>
            <p:extLst>
              <p:ext uri="{D42A27DB-BD31-4B8C-83A1-F6EECF244321}">
                <p14:modId xmlns:p14="http://schemas.microsoft.com/office/powerpoint/2010/main" val="3410690050"/>
              </p:ext>
            </p:extLst>
          </p:nvPr>
        </p:nvGraphicFramePr>
        <p:xfrm>
          <a:off x="1390077" y="2101121"/>
          <a:ext cx="5966258" cy="4035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29170" y="1398158"/>
            <a:ext cx="75479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Transferències socials com a ingrés principal de la llar segons grups d’edat. Barcelona, 2011-2016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907127" y="6136407"/>
            <a:ext cx="4755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Font: </a:t>
            </a:r>
            <a:r>
              <a:rPr kumimoji="0" lang="ca-ES" alt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Idescat</a:t>
            </a: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 IERMB, l</a:t>
            </a: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Enquesta de condicions de vida i h</a:t>
            </a: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bits de la poblaci</a:t>
            </a: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Catalunya, 2011 i INE i </a:t>
            </a:r>
            <a:r>
              <a:rPr kumimoji="0" lang="ca-ES" alt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Idescat</a:t>
            </a: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Enquesta de Condicions de Vida, 2016</a:t>
            </a:r>
            <a:endParaRPr kumimoji="0" lang="ca-E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7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Desigualtats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diversitat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4201" y="1443335"/>
            <a:ext cx="773292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Mala salut segons pobresa material (població de 65 i més anys). Barcelona, 2016.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0" name="Gráfico 7">
            <a:extLst>
              <a:ext uri="{FF2B5EF4-FFF2-40B4-BE49-F238E27FC236}">
                <a16:creationId xmlns:a16="http://schemas.microsoft.com/office/drawing/2014/main" xmlns="" id="{66266E4F-88A6-40E1-A068-7B0E1F992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5023740"/>
              </p:ext>
            </p:extLst>
          </p:nvPr>
        </p:nvGraphicFramePr>
        <p:xfrm>
          <a:off x="1231436" y="2188892"/>
          <a:ext cx="6276975" cy="3827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396053" y="5708975"/>
            <a:ext cx="421419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s-E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ca-E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Font: Agència de Salut Pública. Enquesta de Salut de Barcelona, 2016</a:t>
            </a:r>
            <a:r>
              <a: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GB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6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Envellir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 casa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6" name="Gráfico 4"/>
          <p:cNvGraphicFramePr/>
          <p:nvPr>
            <p:extLst>
              <p:ext uri="{D42A27DB-BD31-4B8C-83A1-F6EECF244321}">
                <p14:modId xmlns:p14="http://schemas.microsoft.com/office/powerpoint/2010/main" val="3746681599"/>
              </p:ext>
            </p:extLst>
          </p:nvPr>
        </p:nvGraphicFramePr>
        <p:xfrm>
          <a:off x="1155882" y="2314602"/>
          <a:ext cx="6437243" cy="4045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ángulo 5"/>
          <p:cNvSpPr/>
          <p:nvPr/>
        </p:nvSpPr>
        <p:spPr>
          <a:xfrm>
            <a:off x="729170" y="1492966"/>
            <a:ext cx="7547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</a:t>
            </a:r>
            <a:r>
              <a:rPr lang="ca-E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tingués la possibilitat i els mitjans per canviar de residència, on aniria a viure? Per grups d’edat. Barcelona, 2016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6"/>
          <p:cNvSpPr/>
          <p:nvPr/>
        </p:nvSpPr>
        <p:spPr>
          <a:xfrm>
            <a:off x="2461960" y="6399889"/>
            <a:ext cx="41777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000" dirty="0">
                <a:latin typeface="Arial" panose="020B0604020202020204" pitchFamily="34" charset="0"/>
                <a:ea typeface="Times New Roman" panose="02020603050405020304" pitchFamily="18" charset="0"/>
              </a:rPr>
              <a:t>Font: Ajuntament de Barcelona. Enquesta de Serveis </a:t>
            </a:r>
            <a:r>
              <a:rPr lang="ca-ES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Municipals, 2016.</a:t>
            </a:r>
            <a:endParaRPr lang="en-GB" sz="2400" dirty="0"/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1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Envellir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 casa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2 Marcador de contenid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35" y="2074567"/>
            <a:ext cx="6480313" cy="4488208"/>
          </a:xfrm>
          <a:prstGeom prst="rect">
            <a:avLst/>
          </a:prstGeom>
        </p:spPr>
      </p:pic>
      <p:sp>
        <p:nvSpPr>
          <p:cNvPr id="14" name="Rectángulo 6"/>
          <p:cNvSpPr/>
          <p:nvPr/>
        </p:nvSpPr>
        <p:spPr>
          <a:xfrm>
            <a:off x="729168" y="1428236"/>
            <a:ext cx="7547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Percentatge </a:t>
            </a:r>
            <a:r>
              <a:rPr lang="ca-E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persones ≥75 anys que viuen soles, respecte la població total ≥75 anys del barri. Barcelona 2017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0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17</a:t>
            </a:fld>
            <a:endParaRPr lang="es-ES"/>
          </a:p>
        </p:txBody>
      </p:sp>
      <p:sp>
        <p:nvSpPr>
          <p:cNvPr id="5" name="QuadreDeText 4"/>
          <p:cNvSpPr txBox="1"/>
          <p:nvPr/>
        </p:nvSpPr>
        <p:spPr>
          <a:xfrm>
            <a:off x="807457" y="1164306"/>
            <a:ext cx="737583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 smtClean="0"/>
              <a:t>1</a:t>
            </a:r>
            <a:r>
              <a:rPr lang="ca-ES" sz="2400" dirty="0" smtClean="0"/>
              <a:t>- El canvi demogràfic té sobretot nom de </a:t>
            </a:r>
            <a:r>
              <a:rPr lang="ca-ES" sz="2400" b="1" dirty="0" smtClean="0"/>
              <a:t>dona</a:t>
            </a:r>
          </a:p>
          <a:p>
            <a:endParaRPr lang="ca-ES" sz="800" dirty="0" smtClean="0"/>
          </a:p>
          <a:p>
            <a:r>
              <a:rPr lang="ca-ES" sz="3200" dirty="0" smtClean="0"/>
              <a:t>2</a:t>
            </a:r>
            <a:r>
              <a:rPr lang="ca-ES" sz="2400" dirty="0" smtClean="0"/>
              <a:t>- La revolució de les </a:t>
            </a:r>
            <a:r>
              <a:rPr lang="ca-ES" sz="2400" b="1" dirty="0" smtClean="0"/>
              <a:t>qualificacions</a:t>
            </a:r>
          </a:p>
          <a:p>
            <a:endParaRPr lang="ca-ES" sz="800" dirty="0" smtClean="0"/>
          </a:p>
          <a:p>
            <a:r>
              <a:rPr lang="ca-ES" sz="3200" dirty="0" smtClean="0"/>
              <a:t>3</a:t>
            </a:r>
            <a:r>
              <a:rPr lang="ca-ES" sz="2400" dirty="0" smtClean="0"/>
              <a:t>- Un terç de les persones adultes joves són de </a:t>
            </a:r>
            <a:r>
              <a:rPr lang="ca-ES" sz="2400" b="1" dirty="0" smtClean="0"/>
              <a:t>nacionalitat estrangera</a:t>
            </a:r>
          </a:p>
          <a:p>
            <a:endParaRPr lang="ca-ES" sz="800" dirty="0" smtClean="0"/>
          </a:p>
          <a:p>
            <a:r>
              <a:rPr lang="ca-ES" sz="3200" dirty="0" smtClean="0"/>
              <a:t>4</a:t>
            </a:r>
            <a:r>
              <a:rPr lang="ca-ES" sz="2400" dirty="0" smtClean="0"/>
              <a:t>- L’alta </a:t>
            </a:r>
            <a:r>
              <a:rPr lang="ca-ES" sz="2400" b="1" dirty="0" smtClean="0"/>
              <a:t>rotació residencial </a:t>
            </a:r>
            <a:r>
              <a:rPr lang="ca-ES" sz="2400" dirty="0" smtClean="0"/>
              <a:t>del col·lectiu jove i adult jove</a:t>
            </a:r>
          </a:p>
          <a:p>
            <a:endParaRPr lang="ca-ES" sz="800" dirty="0" smtClean="0"/>
          </a:p>
          <a:p>
            <a:r>
              <a:rPr lang="ca-ES" sz="3200" dirty="0" smtClean="0"/>
              <a:t>5</a:t>
            </a:r>
            <a:r>
              <a:rPr lang="ca-ES" sz="2400" dirty="0" smtClean="0"/>
              <a:t>- Les </a:t>
            </a:r>
            <a:r>
              <a:rPr lang="ca-ES" sz="2400" b="1" dirty="0" smtClean="0"/>
              <a:t>“noves” </a:t>
            </a:r>
            <a:r>
              <a:rPr lang="ca-ES" sz="2400" dirty="0" smtClean="0"/>
              <a:t>persones grans</a:t>
            </a:r>
          </a:p>
          <a:p>
            <a:endParaRPr lang="ca-ES" sz="800" dirty="0" smtClean="0"/>
          </a:p>
          <a:p>
            <a:r>
              <a:rPr lang="ca-ES" sz="3200" dirty="0" smtClean="0"/>
              <a:t>6</a:t>
            </a:r>
            <a:r>
              <a:rPr lang="ca-ES" sz="2400" dirty="0" smtClean="0"/>
              <a:t>- Les </a:t>
            </a:r>
            <a:r>
              <a:rPr lang="ca-ES" sz="2400" b="1" dirty="0" smtClean="0"/>
              <a:t>trajectòries laborals i les pensions </a:t>
            </a:r>
            <a:r>
              <a:rPr lang="ca-ES" sz="2400" dirty="0" smtClean="0"/>
              <a:t>com a factor clau per entendre l’evolució del risc de pobresa en la vellesa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1" y="299119"/>
            <a:ext cx="77914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3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18</a:t>
            </a:fld>
            <a:endParaRPr lang="es-ES"/>
          </a:p>
        </p:txBody>
      </p:sp>
      <p:sp>
        <p:nvSpPr>
          <p:cNvPr id="5" name="QuadreDeText 4"/>
          <p:cNvSpPr txBox="1"/>
          <p:nvPr/>
        </p:nvSpPr>
        <p:spPr>
          <a:xfrm>
            <a:off x="785191" y="378731"/>
            <a:ext cx="74951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/>
              <a:t>7</a:t>
            </a:r>
            <a:r>
              <a:rPr lang="ca-ES" sz="2400" dirty="0"/>
              <a:t>- L’allargament de </a:t>
            </a:r>
            <a:r>
              <a:rPr lang="ca-ES" sz="2400" b="1" dirty="0"/>
              <a:t>l’esperança de vida </a:t>
            </a:r>
            <a:r>
              <a:rPr lang="ca-ES" sz="2400" dirty="0"/>
              <a:t>i les necessitats de </a:t>
            </a:r>
            <a:r>
              <a:rPr lang="ca-ES" sz="2400" b="1" dirty="0"/>
              <a:t>cura</a:t>
            </a:r>
            <a:r>
              <a:rPr lang="ca-ES" sz="2400" dirty="0"/>
              <a:t> de les persones més </a:t>
            </a:r>
            <a:r>
              <a:rPr lang="ca-ES" sz="2400" dirty="0" smtClean="0"/>
              <a:t>grans</a:t>
            </a:r>
          </a:p>
          <a:p>
            <a:endParaRPr lang="ca-ES" sz="800" dirty="0"/>
          </a:p>
          <a:p>
            <a:r>
              <a:rPr lang="ca-ES" sz="3200" dirty="0"/>
              <a:t>8</a:t>
            </a:r>
            <a:r>
              <a:rPr lang="ca-ES" sz="2400" dirty="0"/>
              <a:t>- La permanència en la </a:t>
            </a:r>
            <a:r>
              <a:rPr lang="ca-ES" sz="2400" b="1" dirty="0"/>
              <a:t>pròpia llar </a:t>
            </a:r>
            <a:r>
              <a:rPr lang="ca-ES" sz="2400" dirty="0"/>
              <a:t>i en el </a:t>
            </a:r>
            <a:r>
              <a:rPr lang="ca-ES" sz="2400" b="1" dirty="0"/>
              <a:t>propi barri </a:t>
            </a:r>
            <a:r>
              <a:rPr lang="ca-ES" sz="2400" dirty="0"/>
              <a:t>com a opció </a:t>
            </a:r>
            <a:r>
              <a:rPr lang="ca-ES" sz="2400" dirty="0" smtClean="0"/>
              <a:t>preferida</a:t>
            </a:r>
          </a:p>
          <a:p>
            <a:endParaRPr lang="ca-ES" sz="800" dirty="0"/>
          </a:p>
          <a:p>
            <a:r>
              <a:rPr lang="ca-ES" sz="3200" dirty="0"/>
              <a:t>9</a:t>
            </a:r>
            <a:r>
              <a:rPr lang="ca-ES" sz="2400" dirty="0"/>
              <a:t>- Vulnerabilitats en relació a </a:t>
            </a:r>
            <a:r>
              <a:rPr lang="ca-ES" sz="2400" b="1"/>
              <a:t>l’habitatge</a:t>
            </a:r>
            <a:r>
              <a:rPr lang="ca-ES" sz="2400" smtClean="0"/>
              <a:t>: </a:t>
            </a:r>
            <a:r>
              <a:rPr lang="ca-ES" sz="2400" dirty="0"/>
              <a:t>dificultats d’accés i necessitats </a:t>
            </a:r>
            <a:r>
              <a:rPr lang="ca-ES" sz="2400" dirty="0" smtClean="0"/>
              <a:t>d’adaptació</a:t>
            </a:r>
          </a:p>
          <a:p>
            <a:endParaRPr lang="ca-ES" sz="800" dirty="0"/>
          </a:p>
          <a:p>
            <a:r>
              <a:rPr lang="ca-ES" sz="3200" dirty="0"/>
              <a:t>10</a:t>
            </a:r>
            <a:r>
              <a:rPr lang="ca-ES" sz="2400" dirty="0"/>
              <a:t>- La </a:t>
            </a:r>
            <a:r>
              <a:rPr lang="ca-ES" sz="2400" b="1" dirty="0"/>
              <a:t>participació social i comunitària </a:t>
            </a:r>
            <a:r>
              <a:rPr lang="ca-ES" sz="2400" dirty="0"/>
              <a:t>de les persones  grans: actiu social i sentit vital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4" y="4490348"/>
            <a:ext cx="7681913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6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4</a:t>
            </a:r>
            <a:endParaRPr lang="es-ES" sz="700" dirty="0"/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19</a:t>
            </a:fld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5" y="609848"/>
            <a:ext cx="8108904" cy="573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07" y="755779"/>
            <a:ext cx="8924925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5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0526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1" y="786843"/>
            <a:ext cx="7465623" cy="600164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3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 </a:t>
            </a:r>
            <a:r>
              <a:rPr lang="ca-ES" sz="3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què</a:t>
            </a:r>
            <a:r>
              <a:rPr lang="es-ES_tradnl" sz="3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una </a:t>
            </a:r>
            <a:r>
              <a:rPr lang="ca-ES" sz="3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3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s-ES_tradnl" sz="33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ontenidor de contingut 2"/>
          <p:cNvSpPr txBox="1">
            <a:spLocks/>
          </p:cNvSpPr>
          <p:nvPr/>
        </p:nvSpPr>
        <p:spPr>
          <a:xfrm>
            <a:off x="511936" y="1684478"/>
            <a:ext cx="7550737" cy="452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ca-ES" sz="1800" b="1" noProof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nfocament integral i anticipatiu:</a:t>
            </a:r>
            <a:r>
              <a:rPr kumimoji="0" lang="ca-E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a-ES" sz="18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</a:t>
            </a:r>
            <a:r>
              <a:rPr kumimoji="0" lang="ca-E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avançar-nos als grans </a:t>
            </a:r>
            <a:r>
              <a:rPr lang="ca-E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canvis demogràfics desenvolupant polítiques municipals que tinguin una atenció especial al procés d’envelliment i la cura de les persones grans.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Evidències per planificar polítiques efectives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diagnosi i prospectiva demogràfica</a:t>
            </a:r>
            <a:r>
              <a:rPr lang="ca-ES" sz="1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ca-E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Avança</a:t>
            </a: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cap a polítiques transversals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respostes col·lectives a problemes complexos.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Anàlisi i avaluació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impulsa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accions de coneixement i innovació.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a-ES" sz="14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a-ES" sz="6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a-ES" sz="6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</a:t>
            </a:fld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03" y="4615596"/>
            <a:ext cx="79073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1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725557" y="2050877"/>
            <a:ext cx="7554735" cy="4248598"/>
          </a:xfrm>
        </p:spPr>
        <p:txBody>
          <a:bodyPr/>
          <a:lstStyle/>
          <a:p>
            <a:pPr marL="457200" indent="-457200" defTabSz="748162"/>
            <a:r>
              <a:rPr lang="ca-ES" dirty="0"/>
              <a:t>Impulsar els serveis públics de la cura, lluitar contra l’exclusió laboral dels majors de 50 anys, combatre la solitud no volguda i donar suport a la permanència voluntària a la pròpia llar, entre d’altres.</a:t>
            </a:r>
          </a:p>
          <a:p>
            <a:pPr marL="457200" indent="-457200" defTabSz="748162"/>
            <a:endParaRPr lang="ca-ES" sz="1100" dirty="0"/>
          </a:p>
          <a:p>
            <a:pPr marL="457200" indent="-457200" defTabSz="748162"/>
            <a:r>
              <a:rPr lang="ca-ES" b="1" dirty="0">
                <a:solidFill>
                  <a:schemeClr val="accent6">
                    <a:lumMod val="75000"/>
                  </a:schemeClr>
                </a:solidFill>
              </a:rPr>
              <a:t>Exemples</a:t>
            </a:r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: Implementació de les </a:t>
            </a:r>
            <a:r>
              <a:rPr lang="ca-ES" dirty="0" err="1">
                <a:solidFill>
                  <a:schemeClr val="accent6">
                    <a:lumMod val="75000"/>
                  </a:schemeClr>
                </a:solidFill>
              </a:rPr>
              <a:t>superilles</a:t>
            </a:r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 socials i suport a fórmules d’habitatge cooperatiu i compartit.</a:t>
            </a:r>
          </a:p>
          <a:p>
            <a:endParaRPr lang="ca-ES" dirty="0"/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20</a:t>
            </a:fld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5" y="225701"/>
            <a:ext cx="44497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33" y="848001"/>
            <a:ext cx="77914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/>
          <p:cNvSpPr txBox="1"/>
          <p:nvPr/>
        </p:nvSpPr>
        <p:spPr>
          <a:xfrm>
            <a:off x="795130" y="2415209"/>
            <a:ext cx="7444409" cy="3025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a-ES" sz="2723" dirty="0" smtClean="0"/>
              <a:t>Fomentar </a:t>
            </a:r>
            <a:r>
              <a:rPr lang="ca-ES" sz="2723" dirty="0"/>
              <a:t>el comerç de proximitat, fer l’espai públic més accessible i potenciar els intercanvis entre persones de diferents grups d’edat</a:t>
            </a:r>
            <a:r>
              <a:rPr lang="ca-ES" sz="2723" dirty="0" smtClean="0"/>
              <a:t>.</a:t>
            </a:r>
          </a:p>
          <a:p>
            <a:endParaRPr lang="ca-ES" sz="2723" dirty="0"/>
          </a:p>
          <a:p>
            <a:pPr marL="457200" indent="-457200">
              <a:buFont typeface="Arial" pitchFamily="34" charset="0"/>
              <a:buChar char="•"/>
            </a:pPr>
            <a:r>
              <a:rPr lang="ca-ES" sz="2723" b="1" dirty="0">
                <a:solidFill>
                  <a:schemeClr val="accent6">
                    <a:lumMod val="75000"/>
                  </a:schemeClr>
                </a:solidFill>
              </a:rPr>
              <a:t>Exemples</a:t>
            </a:r>
            <a:r>
              <a:rPr lang="ca-ES" sz="2723" dirty="0">
                <a:solidFill>
                  <a:schemeClr val="accent6">
                    <a:lumMod val="75000"/>
                  </a:schemeClr>
                </a:solidFill>
              </a:rPr>
              <a:t>: Desenvolupar camins amics per a la gent gran i impulsar el </a:t>
            </a:r>
            <a:r>
              <a:rPr lang="ca-ES" sz="2723" dirty="0" smtClean="0">
                <a:solidFill>
                  <a:schemeClr val="accent6">
                    <a:lumMod val="75000"/>
                  </a:schemeClr>
                </a:solidFill>
              </a:rPr>
              <a:t>servei </a:t>
            </a:r>
            <a:r>
              <a:rPr lang="ca-ES" sz="2723" dirty="0">
                <a:solidFill>
                  <a:schemeClr val="accent6">
                    <a:lumMod val="75000"/>
                  </a:schemeClr>
                </a:solidFill>
              </a:rPr>
              <a:t>de transport a demanda. </a:t>
            </a: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21</a:t>
            </a:fld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4" y="225702"/>
            <a:ext cx="44497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0" y="1017103"/>
            <a:ext cx="776128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6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/>
          <p:cNvSpPr txBox="1"/>
          <p:nvPr/>
        </p:nvSpPr>
        <p:spPr>
          <a:xfrm>
            <a:off x="705677" y="2176670"/>
            <a:ext cx="7424531" cy="386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s-ES" sz="2723" dirty="0" err="1"/>
              <a:t>Reduir</a:t>
            </a:r>
            <a:r>
              <a:rPr lang="es-ES" sz="2723" dirty="0"/>
              <a:t> la fractura digital per facilitar </a:t>
            </a:r>
            <a:r>
              <a:rPr lang="es-ES" sz="2723" dirty="0" err="1"/>
              <a:t>l’aprenentatge</a:t>
            </a:r>
            <a:r>
              <a:rPr lang="es-ES" sz="2723" dirty="0"/>
              <a:t> i </a:t>
            </a:r>
            <a:r>
              <a:rPr lang="es-ES" sz="2723" dirty="0" err="1"/>
              <a:t>l’accés</a:t>
            </a:r>
            <a:r>
              <a:rPr lang="es-ES" sz="2723" dirty="0"/>
              <a:t> a la cultura al </a:t>
            </a:r>
            <a:r>
              <a:rPr lang="es-ES" sz="2723" dirty="0" err="1"/>
              <a:t>llarg</a:t>
            </a:r>
            <a:r>
              <a:rPr lang="es-ES" sz="2723" dirty="0"/>
              <a:t> de la vida, fomentar el bon </a:t>
            </a:r>
            <a:r>
              <a:rPr lang="es-ES" sz="2723" dirty="0" err="1"/>
              <a:t>tracte</a:t>
            </a:r>
            <a:r>
              <a:rPr lang="es-ES" sz="2723" dirty="0"/>
              <a:t> i prevenir </a:t>
            </a:r>
            <a:r>
              <a:rPr lang="es-ES" sz="2723" dirty="0" err="1"/>
              <a:t>els</a:t>
            </a:r>
            <a:r>
              <a:rPr lang="es-ES" sz="2723" dirty="0"/>
              <a:t> </a:t>
            </a:r>
            <a:r>
              <a:rPr lang="es-ES" sz="2723" dirty="0" err="1"/>
              <a:t>maltractaments</a:t>
            </a:r>
            <a:r>
              <a:rPr lang="es-ES" sz="2723" dirty="0" smtClean="0"/>
              <a:t>.</a:t>
            </a:r>
          </a:p>
          <a:p>
            <a:endParaRPr lang="es-ES" sz="2723" dirty="0"/>
          </a:p>
          <a:p>
            <a:pPr marL="457200" indent="-457200">
              <a:buFont typeface="Arial" pitchFamily="34" charset="0"/>
              <a:buChar char="•"/>
            </a:pPr>
            <a:r>
              <a:rPr lang="es-ES" sz="2723" b="1" dirty="0" err="1">
                <a:solidFill>
                  <a:schemeClr val="accent6">
                    <a:lumMod val="75000"/>
                  </a:schemeClr>
                </a:solidFill>
              </a:rPr>
              <a:t>Exemples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: Elaborar un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llibre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blanc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sobre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l’educació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de les persones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adultes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i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obrir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les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escoles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de música en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horari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matins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per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oferir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formació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 musical a totes les </a:t>
            </a:r>
            <a:r>
              <a:rPr lang="es-ES" sz="2723" dirty="0" err="1">
                <a:solidFill>
                  <a:schemeClr val="accent6">
                    <a:lumMod val="75000"/>
                  </a:schemeClr>
                </a:solidFill>
              </a:rPr>
              <a:t>edats</a:t>
            </a:r>
            <a:r>
              <a:rPr lang="es-ES" sz="2723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22</a:t>
            </a:fld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5" y="185945"/>
            <a:ext cx="44497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6" y="808245"/>
            <a:ext cx="77914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3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/>
          <p:cNvSpPr txBox="1"/>
          <p:nvPr/>
        </p:nvSpPr>
        <p:spPr>
          <a:xfrm>
            <a:off x="815009" y="1938130"/>
            <a:ext cx="7394713" cy="440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a-ES" sz="2723" dirty="0"/>
              <a:t>Impulsar la cooperació interinstitucional i estudiar els efectes socials i urbans sobre el canvi demogràfic i les necessitats de les persones grans</a:t>
            </a:r>
            <a:r>
              <a:rPr lang="ca-ES" sz="2723" dirty="0" smtClean="0"/>
              <a:t>.</a:t>
            </a:r>
          </a:p>
          <a:p>
            <a:endParaRPr lang="ca-E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ca-ES" sz="2723" b="1" dirty="0">
                <a:solidFill>
                  <a:schemeClr val="accent6">
                    <a:lumMod val="75000"/>
                  </a:schemeClr>
                </a:solidFill>
              </a:rPr>
              <a:t>Exemples: </a:t>
            </a:r>
            <a:r>
              <a:rPr lang="ca-ES" sz="2723" dirty="0">
                <a:solidFill>
                  <a:schemeClr val="accent6">
                    <a:lumMod val="75000"/>
                  </a:schemeClr>
                </a:solidFill>
              </a:rPr>
              <a:t>Establiment d’una línia d’anàlisi i recerca sobre immigració i envelliment, fomentar la perspectiva LGTBI en centres i equipaments per a persones grans, analitzar les necessitats de les persones d’edat més avançada i facilitar la seva participació.</a:t>
            </a: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23</a:t>
            </a:fld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6" y="199473"/>
            <a:ext cx="44497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725626"/>
            <a:ext cx="77914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0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4</a:t>
            </a:r>
            <a:endParaRPr lang="es-ES" sz="700" dirty="0"/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24</a:t>
            </a:fld>
            <a:endParaRPr lang="es-E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5" y="525068"/>
            <a:ext cx="8158600" cy="576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0" y="727205"/>
            <a:ext cx="7881631" cy="551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6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619840" y="1092296"/>
            <a:ext cx="7465623" cy="1107996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3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Mapes</a:t>
            </a:r>
            <a:r>
              <a:rPr lang="pt-BR" sz="3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33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sociodemogràfics</a:t>
            </a:r>
            <a:r>
              <a:rPr lang="pt-BR" sz="3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 </a:t>
            </a:r>
          </a:p>
          <a:p>
            <a:r>
              <a:rPr lang="pt-BR" sz="3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pt-BR" sz="33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serveis</a:t>
            </a:r>
            <a:r>
              <a:rPr lang="pt-BR" sz="3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pt-BR" sz="33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equipaments</a:t>
            </a:r>
            <a:endParaRPr lang="pt-BR" sz="33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QuadreDeText 1"/>
          <p:cNvSpPr txBox="1"/>
          <p:nvPr/>
        </p:nvSpPr>
        <p:spPr>
          <a:xfrm>
            <a:off x="619839" y="2544417"/>
            <a:ext cx="74656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cs typeface="Arial" pitchFamily="34" charset="0"/>
              </a:rPr>
              <a:t>Les ‘</a:t>
            </a:r>
            <a:r>
              <a:rPr lang="es-ES" sz="2400" dirty="0" err="1">
                <a:cs typeface="Arial" pitchFamily="34" charset="0"/>
              </a:rPr>
              <a:t>superilles</a:t>
            </a:r>
            <a:r>
              <a:rPr lang="es-ES" sz="2400" dirty="0">
                <a:cs typeface="Arial" pitchFamily="34" charset="0"/>
              </a:rPr>
              <a:t> </a:t>
            </a:r>
            <a:r>
              <a:rPr lang="es-ES" sz="2400" dirty="0" err="1">
                <a:cs typeface="Arial" pitchFamily="34" charset="0"/>
              </a:rPr>
              <a:t>socials</a:t>
            </a:r>
            <a:r>
              <a:rPr lang="es-ES" sz="2400" dirty="0">
                <a:cs typeface="Arial" pitchFamily="34" charset="0"/>
              </a:rPr>
              <a:t>’: </a:t>
            </a:r>
            <a:r>
              <a:rPr lang="es-ES" sz="2400" dirty="0" err="1">
                <a:cs typeface="Arial" pitchFamily="34" charset="0"/>
              </a:rPr>
              <a:t>cap</a:t>
            </a:r>
            <a:r>
              <a:rPr lang="es-ES" sz="2400" dirty="0">
                <a:cs typeface="Arial" pitchFamily="34" charset="0"/>
              </a:rPr>
              <a:t> a una </a:t>
            </a:r>
            <a:r>
              <a:rPr lang="es-ES" sz="2400" dirty="0" err="1">
                <a:cs typeface="Arial" pitchFamily="34" charset="0"/>
              </a:rPr>
              <a:t>atenció</a:t>
            </a:r>
            <a:r>
              <a:rPr lang="es-ES" sz="2400" dirty="0">
                <a:cs typeface="Arial" pitchFamily="34" charset="0"/>
              </a:rPr>
              <a:t> </a:t>
            </a:r>
            <a:r>
              <a:rPr lang="es-ES" sz="2400" dirty="0" err="1">
                <a:cs typeface="Arial" pitchFamily="34" charset="0"/>
              </a:rPr>
              <a:t>més</a:t>
            </a:r>
            <a:r>
              <a:rPr lang="es-ES" sz="2400" dirty="0">
                <a:cs typeface="Arial" pitchFamily="34" charset="0"/>
              </a:rPr>
              <a:t> </a:t>
            </a:r>
            <a:r>
              <a:rPr lang="es-ES" sz="2400" dirty="0" err="1" smtClean="0">
                <a:cs typeface="Arial" pitchFamily="34" charset="0"/>
              </a:rPr>
              <a:t>pròxima</a:t>
            </a:r>
            <a:endParaRPr lang="es-ES" sz="2400" dirty="0" smtClean="0">
              <a:cs typeface="Arial" pitchFamily="34" charset="0"/>
            </a:endParaRPr>
          </a:p>
          <a:p>
            <a:endParaRPr lang="es-ES" sz="2400" dirty="0" smtClean="0"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 smtClean="0">
                <a:cs typeface="Arial" pitchFamily="34" charset="0"/>
              </a:rPr>
              <a:t>4 </a:t>
            </a:r>
            <a:r>
              <a:rPr lang="es-ES" sz="2400" dirty="0" err="1" smtClean="0">
                <a:cs typeface="Arial" pitchFamily="34" charset="0"/>
              </a:rPr>
              <a:t>pilots</a:t>
            </a:r>
            <a:r>
              <a:rPr lang="es-ES" sz="2400" dirty="0" smtClean="0">
                <a:cs typeface="Arial" pitchFamily="34" charset="0"/>
              </a:rPr>
              <a:t> </a:t>
            </a:r>
            <a:r>
              <a:rPr lang="es-ES" sz="2400" dirty="0">
                <a:cs typeface="Arial" pitchFamily="34" charset="0"/>
              </a:rPr>
              <a:t>per transformar </a:t>
            </a:r>
            <a:r>
              <a:rPr lang="es-ES" sz="2400" dirty="0" err="1">
                <a:cs typeface="Arial" pitchFamily="34" charset="0"/>
              </a:rPr>
              <a:t>l’atenció</a:t>
            </a:r>
            <a:r>
              <a:rPr lang="es-ES" sz="2400" dirty="0">
                <a:cs typeface="Arial" pitchFamily="34" charset="0"/>
              </a:rPr>
              <a:t> </a:t>
            </a:r>
            <a:r>
              <a:rPr lang="es-ES" sz="2400" dirty="0" err="1">
                <a:cs typeface="Arial" pitchFamily="34" charset="0"/>
              </a:rPr>
              <a:t>domiciliària</a:t>
            </a:r>
            <a:r>
              <a:rPr lang="es-ES" sz="2400" dirty="0">
                <a:cs typeface="Arial" pitchFamily="34" charset="0"/>
              </a:rPr>
              <a:t>. </a:t>
            </a:r>
            <a:endParaRPr lang="es-ES" sz="2400" dirty="0" smtClean="0"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a-ES" sz="2400" dirty="0">
                <a:cs typeface="Arial" pitchFamily="34" charset="0"/>
              </a:rPr>
              <a:t>Inspirat en experiències </a:t>
            </a:r>
            <a:r>
              <a:rPr lang="ca-ES" sz="2400" dirty="0" smtClean="0">
                <a:cs typeface="Arial" pitchFamily="34" charset="0"/>
              </a:rPr>
              <a:t>europees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400" dirty="0">
                <a:cs typeface="Arial" pitchFamily="34" charset="0"/>
              </a:rPr>
              <a:t>I</a:t>
            </a:r>
            <a:r>
              <a:rPr lang="ca-ES" sz="2400" dirty="0" smtClean="0">
                <a:cs typeface="Arial" pitchFamily="34" charset="0"/>
              </a:rPr>
              <a:t>ncorpora </a:t>
            </a:r>
            <a:r>
              <a:rPr lang="ca-ES" sz="2400" dirty="0">
                <a:cs typeface="Arial" pitchFamily="34" charset="0"/>
              </a:rPr>
              <a:t>l’atenció integrada i l’acció </a:t>
            </a:r>
            <a:r>
              <a:rPr lang="ca-ES" sz="2400" dirty="0" smtClean="0">
                <a:cs typeface="Arial" pitchFamily="34" charset="0"/>
              </a:rPr>
              <a:t>comunitària</a:t>
            </a:r>
          </a:p>
          <a:p>
            <a:endParaRPr lang="ca-ES" sz="2400" dirty="0" smtClean="0">
              <a:cs typeface="Arial" pitchFamily="34" charset="0"/>
            </a:endParaRPr>
          </a:p>
          <a:p>
            <a:r>
              <a:rPr lang="ca-ES" sz="2400" dirty="0" smtClean="0">
                <a:cs typeface="Arial" pitchFamily="34" charset="0"/>
              </a:rPr>
              <a:t>L’objectiu:  </a:t>
            </a:r>
            <a:r>
              <a:rPr lang="ca-ES" sz="2400" dirty="0">
                <a:cs typeface="Arial" pitchFamily="34" charset="0"/>
              </a:rPr>
              <a:t>millorar la qualitat assistencial, amb una major flexibilitat i adaptació a les necessitats i preferències de les persones, i millorar les condicions de treball</a:t>
            </a:r>
          </a:p>
        </p:txBody>
      </p:sp>
      <p:sp>
        <p:nvSpPr>
          <p:cNvPr id="3" name="Conteni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3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5</a:t>
            </a:r>
            <a:endParaRPr lang="es-ES" sz="7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2018-2030</a:t>
            </a:r>
          </a:p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8" y="799788"/>
            <a:ext cx="8329050" cy="589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8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5</a:t>
            </a:r>
            <a:endParaRPr lang="es-ES" sz="7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2018-2030</a:t>
            </a:r>
          </a:p>
          <a:p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9" y="670801"/>
            <a:ext cx="8516814" cy="602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4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5</a:t>
            </a:r>
            <a:endParaRPr lang="es-ES" sz="7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2018-2030</a:t>
            </a:r>
          </a:p>
          <a:p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7" y="746700"/>
            <a:ext cx="8419270" cy="595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1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5</a:t>
            </a:r>
            <a:endParaRPr lang="es-ES" sz="7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2018-2030</a:t>
            </a:r>
          </a:p>
          <a:p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95" y="737659"/>
            <a:ext cx="8423899" cy="594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1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86383" y="1065424"/>
            <a:ext cx="7465623" cy="569387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3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ca-ES" sz="31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oneixement</a:t>
            </a:r>
            <a:r>
              <a:rPr lang="es-ES_tradnl" sz="31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3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 planificar</a:t>
            </a:r>
          </a:p>
        </p:txBody>
      </p:sp>
      <p:sp>
        <p:nvSpPr>
          <p:cNvPr id="14" name="Contenidor de contingut 2"/>
          <p:cNvSpPr txBox="1">
            <a:spLocks/>
          </p:cNvSpPr>
          <p:nvPr/>
        </p:nvSpPr>
        <p:spPr>
          <a:xfrm>
            <a:off x="870325" y="2089394"/>
            <a:ext cx="7550737" cy="452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ca-ES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 inèdita i </a:t>
            </a:r>
            <a:r>
              <a:rPr lang="ca-E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prospectiva demogràfica:</a:t>
            </a:r>
            <a:r>
              <a:rPr lang="ca-E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evidències per </a:t>
            </a:r>
            <a:r>
              <a:rPr lang="ca-ES" sz="2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planificar.</a:t>
            </a:r>
          </a:p>
          <a:p>
            <a:pPr marL="0" lvl="0" indent="0">
              <a:buNone/>
            </a:pPr>
            <a:endParaRPr lang="ca-ES" sz="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ca-ES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Mapes </a:t>
            </a:r>
            <a:r>
              <a:rPr lang="ca-E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avançar en les polítiques i les “</a:t>
            </a:r>
            <a:r>
              <a:rPr lang="ca-ES" sz="2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superilles</a:t>
            </a:r>
            <a:r>
              <a:rPr lang="ca-E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socials”: </a:t>
            </a:r>
            <a:r>
              <a:rPr lang="ca-E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coneixement a escala </a:t>
            </a:r>
            <a:r>
              <a:rPr lang="ca-ES" sz="20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</a:t>
            </a:r>
            <a:r>
              <a:rPr lang="ca-ES" sz="2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buNone/>
            </a:pPr>
            <a:endParaRPr lang="ca-ES" sz="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ca-ES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Catàleg </a:t>
            </a:r>
            <a:r>
              <a:rPr lang="ca-E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serveis </a:t>
            </a:r>
            <a:r>
              <a:rPr lang="ca-E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a persones grans: </a:t>
            </a:r>
            <a:r>
              <a:rPr lang="ca-E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sistematització per coordinar i </a:t>
            </a:r>
            <a:r>
              <a:rPr lang="ca-ES" sz="2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reforçar. Augment </a:t>
            </a:r>
            <a:r>
              <a:rPr lang="ca-E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ca-ES" sz="2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 en serveis per a persones grans </a:t>
            </a:r>
            <a:r>
              <a:rPr lang="ca-E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fins a 138 milions d’euros previstos per </a:t>
            </a:r>
            <a:r>
              <a:rPr lang="ca-ES" sz="2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2018 de </a:t>
            </a:r>
            <a:r>
              <a:rPr lang="ca-E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l’Àrea de Drets </a:t>
            </a:r>
            <a:r>
              <a:rPr lang="ca-ES" sz="2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Socials.</a:t>
            </a:r>
          </a:p>
          <a:p>
            <a:pPr marL="0" lvl="0" indent="0">
              <a:buNone/>
            </a:pPr>
            <a:endParaRPr lang="ca-ES" sz="8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ca-ES" sz="2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 accions concretes </a:t>
            </a:r>
            <a:r>
              <a:rPr lang="ca-ES" sz="20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dividides en quatre línies estratègiques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a-ES" sz="6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a-ES" sz="6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28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5</a:t>
            </a:r>
            <a:endParaRPr lang="es-ES" sz="7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2018-2030</a:t>
            </a:r>
          </a:p>
          <a:p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3" y="729191"/>
            <a:ext cx="8421629" cy="595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10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5</a:t>
            </a:r>
            <a:endParaRPr lang="es-ES" sz="7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>
                <a:latin typeface="Arial" charset="0"/>
                <a:ea typeface="Arial" charset="0"/>
                <a:cs typeface="Arial" charset="0"/>
              </a:rPr>
              <a:t>2018-2030</a:t>
            </a:r>
          </a:p>
          <a:p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7" y="804784"/>
            <a:ext cx="8330177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4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566333"/>
            <a:ext cx="889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latin typeface="Arial" charset="0"/>
                <a:ea typeface="Arial" charset="0"/>
                <a:cs typeface="Arial" charset="0"/>
              </a:rPr>
              <a:t>Gràcies</a:t>
            </a:r>
            <a:r>
              <a:rPr lang="es-ES_tradnl" sz="2400" b="1" dirty="0">
                <a:latin typeface="Arial" charset="0"/>
                <a:ea typeface="Arial" charset="0"/>
                <a:cs typeface="Arial" charset="0"/>
              </a:rPr>
              <a:t> per la </a:t>
            </a:r>
            <a:r>
              <a:rPr lang="es-ES_tradnl" sz="2400" b="1" dirty="0" err="1">
                <a:latin typeface="Arial" charset="0"/>
                <a:ea typeface="Arial" charset="0"/>
                <a:cs typeface="Arial" charset="0"/>
              </a:rPr>
              <a:t>vostra</a:t>
            </a:r>
            <a:r>
              <a:rPr lang="es-ES_tradnl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400" b="1" dirty="0" err="1" smtClean="0">
                <a:latin typeface="Arial" charset="0"/>
                <a:ea typeface="Arial" charset="0"/>
                <a:cs typeface="Arial" charset="0"/>
              </a:rPr>
              <a:t>atenció</a:t>
            </a:r>
            <a:endParaRPr lang="es-ES_tradnl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0" y="3178981"/>
            <a:ext cx="8891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latin typeface="Arial Hebrew" charset="0"/>
                <a:ea typeface="Arial Hebrew" charset="0"/>
                <a:cs typeface="Arial Hebrew" charset="0"/>
              </a:rPr>
              <a:t>barcelona.cat/</a:t>
            </a:r>
            <a:r>
              <a:rPr lang="es-ES_tradnl" sz="2000" dirty="0" err="1" smtClean="0">
                <a:latin typeface="Arial Hebrew" charset="0"/>
                <a:ea typeface="Arial Hebrew" charset="0"/>
                <a:cs typeface="Arial Hebrew" charset="0"/>
              </a:rPr>
              <a:t>dretssocials</a:t>
            </a:r>
            <a:endParaRPr lang="es-ES_tradnl" sz="2000" dirty="0">
              <a:latin typeface="Arial Hebrew" charset="0"/>
              <a:ea typeface="Arial Hebrew" charset="0"/>
              <a:cs typeface="Arial Hebrew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44" y="5202364"/>
            <a:ext cx="2382004" cy="648000"/>
          </a:xfrm>
          <a:prstGeom prst="rect">
            <a:avLst/>
          </a:prstGeom>
        </p:spPr>
      </p:pic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2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0526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3</a:t>
            </a:r>
            <a:endParaRPr lang="es-ES" sz="700" dirty="0"/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4</a:t>
            </a:fld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1" y="572882"/>
            <a:ext cx="8138054" cy="575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" y="572882"/>
            <a:ext cx="8972550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6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0526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latin typeface="Arial" charset="0"/>
              <a:ea typeface="Arial" charset="0"/>
              <a:cs typeface="Arial" charset="0"/>
            </a:endParaRPr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277130" y="6016752"/>
            <a:ext cx="936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3</a:t>
            </a:r>
            <a:endParaRPr lang="es-ES" sz="700" dirty="0"/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5</a:t>
            </a:fld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5" y="566928"/>
            <a:ext cx="8118843" cy="57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" y="566928"/>
            <a:ext cx="8905875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4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1" y="2911157"/>
            <a:ext cx="7465623" cy="600164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300" b="1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pt-BR" sz="33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iagnosi</a:t>
            </a:r>
            <a:endParaRPr lang="pt-BR" sz="33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71" y="4639025"/>
            <a:ext cx="1591768" cy="839197"/>
          </a:xfrm>
          <a:prstGeom prst="rect">
            <a:avLst/>
          </a:prstGeom>
        </p:spPr>
      </p:pic>
      <p:sp>
        <p:nvSpPr>
          <p:cNvPr id="11" name="QuadreDeText 10"/>
          <p:cNvSpPr txBox="1"/>
          <p:nvPr/>
        </p:nvSpPr>
        <p:spPr>
          <a:xfrm>
            <a:off x="729171" y="4166609"/>
            <a:ext cx="5084068" cy="36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Marc Martí-Costa (</a:t>
            </a:r>
            <a:r>
              <a:rPr kumimoji="0" lang="ca-ES" sz="1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marc.marti@uab.cat</a:t>
            </a: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79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89971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9235" y="1654143"/>
            <a:ext cx="39624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Piràmide de població per sexe i edats quinquennals. Barcelona, 2006 i 2016.</a:t>
            </a:r>
            <a:endParaRPr kumimoji="0" lang="en-GB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Gráfico 8"/>
          <p:cNvGraphicFramePr/>
          <p:nvPr>
            <p:extLst>
              <p:ext uri="{D42A27DB-BD31-4B8C-83A1-F6EECF244321}">
                <p14:modId xmlns:p14="http://schemas.microsoft.com/office/powerpoint/2010/main" val="1461977094"/>
              </p:ext>
            </p:extLst>
          </p:nvPr>
        </p:nvGraphicFramePr>
        <p:xfrm>
          <a:off x="207619" y="2304224"/>
          <a:ext cx="4295531" cy="342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 rot="10800000" flipV="1">
            <a:off x="-258831" y="5778143"/>
            <a:ext cx="524256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Font: Ajuntament de Barcelona a partir de les Xifres oficials poblaci</a:t>
            </a:r>
            <a:r>
              <a:rPr kumimoji="0" lang="ca-E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kumimoji="0" lang="ca-E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INE a 1 gener 2016.</a:t>
            </a:r>
            <a:endParaRPr kumimoji="0" lang="ca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853772"/>
              </p:ext>
            </p:extLst>
          </p:nvPr>
        </p:nvGraphicFramePr>
        <p:xfrm>
          <a:off x="4503150" y="2654535"/>
          <a:ext cx="4314932" cy="2734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606927" y="1654143"/>
            <a:ext cx="39624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Població 2016 i projecció 2030 segons grups d’edat. Barcelona.</a:t>
            </a:r>
            <a:endParaRPr kumimoji="0" lang="en-GB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ángulo 4"/>
          <p:cNvSpPr/>
          <p:nvPr/>
        </p:nvSpPr>
        <p:spPr>
          <a:xfrm>
            <a:off x="5032268" y="5801308"/>
            <a:ext cx="31117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Font: Ajuntament de Barcelona, Oficina Estadística i </a:t>
            </a:r>
            <a:r>
              <a:rPr lang="ca-ES" sz="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Jimenez</a:t>
            </a:r>
            <a:r>
              <a:rPr lang="ca-ES" sz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a-ES" sz="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endParaRPr lang="en-GB" dirty="0"/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8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5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migracions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residencials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6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177300"/>
              </p:ext>
            </p:extLst>
          </p:nvPr>
        </p:nvGraphicFramePr>
        <p:xfrm>
          <a:off x="1400807" y="2240664"/>
          <a:ext cx="6142993" cy="382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ángulo 8"/>
          <p:cNvSpPr/>
          <p:nvPr/>
        </p:nvSpPr>
        <p:spPr>
          <a:xfrm>
            <a:off x="1243406" y="1645097"/>
            <a:ext cx="7318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Saldo natural i saldo migratoris. Barcelona, 2005-2016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"/>
          <p:cNvSpPr/>
          <p:nvPr/>
        </p:nvSpPr>
        <p:spPr>
          <a:xfrm>
            <a:off x="1333074" y="611677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alt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Font: </a:t>
            </a:r>
            <a:r>
              <a:rPr lang="ca-ES" alt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Idescat</a:t>
            </a:r>
            <a:endParaRPr lang="ca-ES" altLang="en-US" sz="1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66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40847" b="7596"/>
          <a:stretch/>
        </p:blipFill>
        <p:spPr>
          <a:xfrm>
            <a:off x="4902745" y="853758"/>
            <a:ext cx="3991873" cy="58333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874" y="216481"/>
            <a:ext cx="4014216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Estratègia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sobre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875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es-ES_tradnl" sz="875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875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envelliment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8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2018-2030</a:t>
            </a:r>
            <a:endParaRPr lang="es-ES_tradnl" sz="8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6" b="-6025"/>
          <a:stretch/>
        </p:blipFill>
        <p:spPr>
          <a:xfrm>
            <a:off x="359235" y="180662"/>
            <a:ext cx="369936" cy="386266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729170" y="843915"/>
            <a:ext cx="754796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Canvi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demogràfic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migracions</a:t>
            </a:r>
            <a:r>
              <a:rPr lang="pt-BR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residencials</a:t>
            </a:r>
            <a:endParaRPr lang="pt-BR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Gráfico 4"/>
          <p:cNvGraphicFramePr/>
          <p:nvPr>
            <p:extLst>
              <p:ext uri="{D42A27DB-BD31-4B8C-83A1-F6EECF244321}">
                <p14:modId xmlns:p14="http://schemas.microsoft.com/office/powerpoint/2010/main" val="1164305384"/>
              </p:ext>
            </p:extLst>
          </p:nvPr>
        </p:nvGraphicFramePr>
        <p:xfrm>
          <a:off x="1049867" y="2190596"/>
          <a:ext cx="6752400" cy="4070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81667" y="6263761"/>
            <a:ext cx="53424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1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</a:t>
            </a:r>
            <a:r>
              <a:rPr kumimoji="0" lang="ca-ES" altLang="en-US" sz="1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ca-ES" altLang="en-US" sz="12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Idescat</a:t>
            </a:r>
            <a:r>
              <a:rPr kumimoji="0" lang="ca-ES" altLang="en-US" sz="1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partir de l'Estadística de variacions residencials de l'INE</a:t>
            </a:r>
            <a:endParaRPr kumimoji="0" lang="ca-ES" altLang="en-US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ángulo 2"/>
          <p:cNvSpPr/>
          <p:nvPr/>
        </p:nvSpPr>
        <p:spPr>
          <a:xfrm>
            <a:off x="544203" y="1513561"/>
            <a:ext cx="8183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Saldos </a:t>
            </a:r>
            <a:r>
              <a:rPr lang="ca-E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migratoris en relació a diferents àmbits territorials. Barcelona, 2005-2011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i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BA3A0-81A8-4045-BB55-3A1B1CC8521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7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1256</Words>
  <Application>Microsoft Office PowerPoint</Application>
  <PresentationFormat>Personalització</PresentationFormat>
  <Paragraphs>242</Paragraphs>
  <Slides>32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32</vt:i4>
      </vt:variant>
    </vt:vector>
  </HeadingPairs>
  <TitlesOfParts>
    <vt:vector size="33" baseType="lpstr">
      <vt:lpstr>Tema de Office</vt:lpstr>
      <vt:lpstr>Títol principal d’estiu 2017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 principal d’estiu 2017</dc:title>
  <dc:creator>Usuario de Microsoft Office</dc:creator>
  <cp:lastModifiedBy>Ajuntament de Barcelona</cp:lastModifiedBy>
  <cp:revision>116</cp:revision>
  <cp:lastPrinted>2018-07-12T14:04:37Z</cp:lastPrinted>
  <dcterms:created xsi:type="dcterms:W3CDTF">2017-10-10T07:51:20Z</dcterms:created>
  <dcterms:modified xsi:type="dcterms:W3CDTF">2018-07-13T08:43:48Z</dcterms:modified>
</cp:coreProperties>
</file>