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416" r:id="rId3"/>
    <p:sldId id="405" r:id="rId4"/>
    <p:sldId id="432" r:id="rId5"/>
    <p:sldId id="418" r:id="rId6"/>
    <p:sldId id="428" r:id="rId7"/>
    <p:sldId id="429" r:id="rId8"/>
    <p:sldId id="430" r:id="rId9"/>
    <p:sldId id="431" r:id="rId10"/>
    <p:sldId id="435" r:id="rId11"/>
    <p:sldId id="436" r:id="rId12"/>
    <p:sldId id="437" r:id="rId13"/>
    <p:sldId id="438" r:id="rId14"/>
    <p:sldId id="440" r:id="rId15"/>
    <p:sldId id="441" r:id="rId16"/>
    <p:sldId id="442" r:id="rId17"/>
    <p:sldId id="443" r:id="rId18"/>
    <p:sldId id="444" r:id="rId19"/>
    <p:sldId id="453" r:id="rId20"/>
    <p:sldId id="446" r:id="rId21"/>
    <p:sldId id="447" r:id="rId22"/>
    <p:sldId id="449" r:id="rId23"/>
    <p:sldId id="448" r:id="rId24"/>
    <p:sldId id="450" r:id="rId25"/>
    <p:sldId id="451" r:id="rId26"/>
    <p:sldId id="452" r:id="rId27"/>
    <p:sldId id="319" r:id="rId28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08AE34B-4390-41AA-AFE6-7F6BEFF8B19D}">
          <p14:sldIdLst>
            <p14:sldId id="258"/>
            <p14:sldId id="416"/>
            <p14:sldId id="405"/>
            <p14:sldId id="432"/>
            <p14:sldId id="418"/>
            <p14:sldId id="428"/>
            <p14:sldId id="429"/>
            <p14:sldId id="430"/>
            <p14:sldId id="431"/>
            <p14:sldId id="435"/>
            <p14:sldId id="436"/>
            <p14:sldId id="437"/>
            <p14:sldId id="438"/>
            <p14:sldId id="440"/>
            <p14:sldId id="441"/>
            <p14:sldId id="442"/>
            <p14:sldId id="443"/>
            <p14:sldId id="444"/>
            <p14:sldId id="453"/>
            <p14:sldId id="446"/>
            <p14:sldId id="447"/>
            <p14:sldId id="449"/>
            <p14:sldId id="448"/>
            <p14:sldId id="450"/>
            <p14:sldId id="451"/>
            <p14:sldId id="452"/>
          </p14:sldIdLst>
        </p14:section>
        <p14:section name="Sección sin título" id="{ADA43B03-2E24-4F79-A789-A8C2A632DFA5}">
          <p14:sldIdLst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66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 amb tema 1 - èmfasi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Estil mitjà 3 - èmfasi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 mitjà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24" autoAdjust="0"/>
  </p:normalViewPr>
  <p:slideViewPr>
    <p:cSldViewPr>
      <p:cViewPr>
        <p:scale>
          <a:sx n="87" d="100"/>
          <a:sy n="87" d="100"/>
        </p:scale>
        <p:origin x="-1128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40A91-6906-40FA-9638-AC40515E97C0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DC269-D649-4F86-BAA7-8B9E23DC63B0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185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480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279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8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37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44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950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196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429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41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171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466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5CDC-B831-4537-AF72-833C25A85DA4}" type="datetimeFigureOut">
              <a:rPr lang="ca-ES" smtClean="0"/>
              <a:pPr/>
              <a:t>22/7/2020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87C8-EA96-4228-B55F-CC1FEDDF710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65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debarris.barcelon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://bit.do/pladebarr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16" y="785273"/>
            <a:ext cx="1606089" cy="431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9732" y="4725144"/>
            <a:ext cx="482453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Actuacions d’emergència</a:t>
            </a:r>
          </a:p>
          <a:p>
            <a:pPr algn="ctr"/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conseqüència de la </a:t>
            </a:r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Juliol 2020</a:t>
            </a: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2"/>
          <a:stretch/>
        </p:blipFill>
        <p:spPr>
          <a:xfrm>
            <a:off x="5559444" y="836712"/>
            <a:ext cx="1030025" cy="4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7"/>
          <a:stretch/>
        </p:blipFill>
        <p:spPr>
          <a:xfrm>
            <a:off x="0" y="3313"/>
            <a:ext cx="9144000" cy="68580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6956" r="4927" b="6860"/>
          <a:stretch/>
        </p:blipFill>
        <p:spPr>
          <a:xfrm>
            <a:off x="4810539" y="477078"/>
            <a:ext cx="3882888" cy="591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1417666"/>
            <a:ext cx="331236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Accions per reduir l’escletxa digital</a:t>
            </a:r>
          </a:p>
          <a:p>
            <a:pPr lvl="0"/>
            <a:endParaRPr lang="es-ES_tradnl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_tradnl" dirty="0" err="1">
                <a:latin typeface="Arial" pitchFamily="34" charset="0"/>
                <a:cs typeface="Arial" pitchFamily="34" charset="0"/>
              </a:rPr>
              <a:t>L’escletxa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digital era una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evidència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abans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de la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crisi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sanitària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,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però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la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necessitat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de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confinament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i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d’evitar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la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presencialitat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,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l’ha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convertit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en una barrera educativa i social de primer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ordre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, per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aquells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col·lectius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amb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menys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formació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en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tecnologies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de la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informació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o per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aquells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col·lectius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de renta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baixa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que no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disposen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de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connexió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 a internet.</a:t>
            </a:r>
          </a:p>
        </p:txBody>
      </p:sp>
    </p:spTree>
    <p:extLst>
      <p:ext uri="{BB962C8B-B14F-4D97-AF65-F5344CB8AC3E}">
        <p14:creationId xmlns:p14="http://schemas.microsoft.com/office/powerpoint/2010/main" val="4178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1725058" y="548680"/>
            <a:ext cx="569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Accions per reduir l’escletxa digital</a:t>
            </a: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d’alta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velocitat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equipaments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municipals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Capacitació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col·lectius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tecnologies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r="6034"/>
          <a:stretch/>
        </p:blipFill>
        <p:spPr>
          <a:xfrm>
            <a:off x="5364088" y="1484784"/>
            <a:ext cx="3216970" cy="35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1725058" y="548680"/>
            <a:ext cx="569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Accions per reduir l’escletxa digital</a:t>
            </a: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d’alta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velocitat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equipaments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municipals</a:t>
            </a:r>
            <a:endParaRPr lang="es-ES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Equipar 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millorar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(si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equipats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tots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equipaments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municipals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barris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 de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Barris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la infraestructura TIC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necessària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per garantir una cobertura WIFI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d’alta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velocitat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d’ús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lliure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Zona Nord 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Barris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 de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Barris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16-20,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s’ha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un 1er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instal·lació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d’alta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velocitat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5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equipaments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la Zona Nord (Torre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Baró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Ciutat Meridiana i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Vallbona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539552" y="4202219"/>
            <a:ext cx="8136904" cy="206210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Els equipaments on s’ha implementat aquesta millora: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Equipaments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 proximitat de ZN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Casal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 Barri de Torre Baró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Casal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 Barri de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Vallbona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Casal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 Gent Gran de Ciutat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Meridiana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Ateneu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 Fabricació de Ciutat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Meridiana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Biblioteques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 ZN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1725058" y="548680"/>
            <a:ext cx="569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Accions per reduir l’escletxa digital</a:t>
            </a: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col·lectius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TIC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competències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mínimes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mitjançant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l’acompanyament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col·lectius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actualment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tenen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coneixements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recursos TIC,  que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permeti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l’autogestió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telemàtica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tràmits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administratius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tràmits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ordinaris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511833" y="3789040"/>
            <a:ext cx="8136904" cy="2308324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Projecte pilot: </a:t>
            </a:r>
          </a:p>
          <a:p>
            <a:pPr lvl="0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S’iniciarà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 projecte pilot a espais annexes dins el servei de suport a la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Xarxa de resposta socioeconòmica, per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tal de poder acompanyar i formar les persones en gestions bàsiques com la tramitació d’una ajuda, poder fer consultes d’interés a internet o poder comunicar-se mitjançant les TIC. Es disposarà d’espais habilitats amb ordinadors amb connexió a internet i persones formadores que dinamitzaran els espais mitjançant petites càpsules formatives i acompanyament individual. </a:t>
            </a:r>
          </a:p>
        </p:txBody>
      </p:sp>
    </p:spTree>
    <p:extLst>
      <p:ext uri="{BB962C8B-B14F-4D97-AF65-F5344CB8AC3E}">
        <p14:creationId xmlns:p14="http://schemas.microsoft.com/office/powerpoint/2010/main" val="10025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6956" r="4927" b="6860"/>
          <a:stretch/>
        </p:blipFill>
        <p:spPr>
          <a:xfrm>
            <a:off x="4810539" y="477078"/>
            <a:ext cx="3882888" cy="591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1417666"/>
            <a:ext cx="331236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 dret a l’alimentació saludable i acompanyament </a:t>
            </a: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comunitari </a:t>
            </a:r>
            <a:endParaRPr lang="ca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de les conseqüències de la precarietat i la falta de recursos econòmics és l’empitjorament de la salut de les persones que la pateixen: la falta d’accés a aliments saludables i de proximitat, la dificultat de mantenir hàbits saludables i el patiment que això genera. A més, s'agreuja per la solitud de moltes d'aquestes persones i la manca d'una xarxa de suport en el seu entorn.</a:t>
            </a:r>
          </a:p>
        </p:txBody>
      </p:sp>
    </p:spTree>
    <p:extLst>
      <p:ext uri="{BB962C8B-B14F-4D97-AF65-F5344CB8AC3E}">
        <p14:creationId xmlns:p14="http://schemas.microsoft.com/office/powerpoint/2010/main" val="30592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571545" y="580891"/>
            <a:ext cx="8104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Alimentació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i acompanyament comunitari</a:t>
            </a: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16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totes les persones puguin accedir a una alimentació saludable i de proximitat, indiferentment de la seva situació econòmica.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Promoure hàbits d’alimentació i de vida saludables i sostenibles 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Millorar el benestar emocional de les persones participants.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Promoure l'enfortiment i vinculació amb la comunitat.</a:t>
            </a:r>
          </a:p>
          <a:p>
            <a:pPr lvl="0"/>
            <a:endParaRPr lang="ca-ES" sz="1600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6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 pilot: 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projecte consisteix en poder fomentar els hàbits saludables, millorant així la salut física i també emocional, i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l’enxarxament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comunitari a través de l’alimentació com a eix central. Es desenvolupa a través de la creació de grups que es troben setmanalment. Cada setmana es lliura una cistella amb producte fresc, ecològic i de proximitat , a partir de la qual es treballa aspectes vinculats a l’alimentació i els hàbits saludables. Les entitats dels diferents barris participen de manera activa en aquest projecte  per tal de poder acompanyar els seus veïns i veïnes i enxarxar-los amb altres persones o projectes.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511833" y="5313982"/>
            <a:ext cx="8136904" cy="92333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3 Punts: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Zona Nord, Roquetes i Trinitat Nova. </a:t>
            </a:r>
          </a:p>
          <a:p>
            <a:pPr lv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Data inici: juliol 2020. </a:t>
            </a:r>
          </a:p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Pressupost  30.000 €</a:t>
            </a:r>
          </a:p>
        </p:txBody>
      </p:sp>
    </p:spTree>
    <p:extLst>
      <p:ext uri="{BB962C8B-B14F-4D97-AF65-F5344CB8AC3E}">
        <p14:creationId xmlns:p14="http://schemas.microsoft.com/office/powerpoint/2010/main" val="2239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/>
          <a:stretch/>
        </p:blipFill>
        <p:spPr>
          <a:xfrm>
            <a:off x="0" y="3313"/>
            <a:ext cx="9530408" cy="6888427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6956" r="4927" b="6860"/>
          <a:stretch/>
        </p:blipFill>
        <p:spPr>
          <a:xfrm>
            <a:off x="4810539" y="477078"/>
            <a:ext cx="3882888" cy="591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1417666"/>
            <a:ext cx="331236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 extraordinària d’activitats de lleure i culturals a l’estiu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confinament derivat de la crisi sanitària, ha comportat un aïllament  d’infants, joves i adolescents. Aquest confinament ha estat desigual en famílies en situació de més vulnerabilitat, on la manca d’espai físic, oportunitats lúdiques o educatives o fins i tot la falta de connexió a internet, ha augmentat unes desigualtats ja existents i ha generat situacions </a:t>
            </a:r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d’estress</a:t>
            </a: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derivats d’aquesta situació  complexa.</a:t>
            </a:r>
          </a:p>
        </p:txBody>
      </p:sp>
    </p:spTree>
    <p:extLst>
      <p:ext uri="{BB962C8B-B14F-4D97-AF65-F5344CB8AC3E}">
        <p14:creationId xmlns:p14="http://schemas.microsoft.com/office/powerpoint/2010/main" val="3022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1563156" y="548680"/>
            <a:ext cx="60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lleure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culturals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l’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5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OBJECTIUS: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Contribuir a la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benestar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emocional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infants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i les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seves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famílies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procés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confinament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viscut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arrel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educatius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donin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infants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“inputs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pedagògics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” i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aprenentatges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mesos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han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pogut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perdre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veure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reduïts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per tal de garantir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l’entrada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l’escola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aprenentatges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rutines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Facilitar la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conciliació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familiar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d’aquelles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persones que, per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raons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derivades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confinament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puguin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gaudir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mesos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d’estiu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hagin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treballar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Ajudar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reduir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despeses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d’alimentació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d’aquelles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famílies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que,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conseqüència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efectes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COVID 19,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hagin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vist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reduït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poder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adquisitiu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forma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sobtada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hagin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perdut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feina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Donar una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oportunitat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gaudir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passar-s’ho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d’estar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en un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entorn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diferent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esport, música o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dansa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infants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que no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tindrien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aquesta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oportunitat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perquè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seves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famílies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no poden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assumir-ho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1563156" y="548680"/>
            <a:ext cx="60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lleure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culturals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l’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ACCIONS: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Casals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d’estiu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l’agost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Obertura 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dinamització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Biblioteques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l’agost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Dinamització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d’espai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l’agost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43014"/>
          <a:stretch/>
        </p:blipFill>
        <p:spPr>
          <a:xfrm>
            <a:off x="5580112" y="1412776"/>
            <a:ext cx="3185238" cy="4775471"/>
          </a:xfrm>
          <a:prstGeom prst="rect">
            <a:avLst/>
          </a:prstGeom>
        </p:spPr>
      </p:pic>
      <p:sp>
        <p:nvSpPr>
          <p:cNvPr id="13" name="QuadreDeText 12"/>
          <p:cNvSpPr txBox="1"/>
          <p:nvPr/>
        </p:nvSpPr>
        <p:spPr>
          <a:xfrm>
            <a:off x="467544" y="1196752"/>
            <a:ext cx="45365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Casals d’estiu a l’agost</a:t>
            </a:r>
          </a:p>
          <a:p>
            <a:pPr lvl="0"/>
            <a:r>
              <a:rPr lang="ca-ES" sz="1600" u="sng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BAOBAB</a:t>
            </a:r>
          </a:p>
          <a:p>
            <a:pPr lvl="0"/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  places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ofertades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s’han omplert d’inici generant una llista d’espera que s’ha acabat assumint amb </a:t>
            </a: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l’ampliació de 400 places 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més per tal de donar resposta a la totalitat de les demandes i que no es quedi </a:t>
            </a: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 infant sense casal.</a:t>
            </a:r>
          </a:p>
          <a:p>
            <a:pPr lvl="0"/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600" u="sng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Altres casals als barris:</a:t>
            </a:r>
          </a:p>
          <a:p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forma excepcional, aquest estiu, diverses entitats arrelades als territoris de Pla de Barris organitzen casals i estades esportives amb l’ajuda de Pla de Barris que n’assumeix el cost total, que són gratuïtes i amb dinar inclòs. S’organitzen </a:t>
            </a: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casals amb un total de 590 places. Totes elles 100% cobertes.</a:t>
            </a:r>
          </a:p>
          <a:p>
            <a:endParaRPr lang="ca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Places </a:t>
            </a:r>
            <a:r>
              <a:rPr lang="ca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ofertades</a:t>
            </a: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1.790 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(100% de les places ocupades)</a:t>
            </a:r>
          </a:p>
          <a:p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Pressupost  destinat: 1.040.000€ </a:t>
            </a:r>
            <a:endParaRPr lang="ca-ES" sz="160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8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3"/>
          <p:cNvSpPr txBox="1"/>
          <p:nvPr/>
        </p:nvSpPr>
        <p:spPr>
          <a:xfrm>
            <a:off x="1563156" y="548680"/>
            <a:ext cx="60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lleure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culturals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l’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2828630" y="548680"/>
            <a:ext cx="3486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 de Pla de Barris</a:t>
            </a: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crisi sanitària,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ha comportat una crisi social i econòmica que ha impactat de forma més contundent en barris vulnerables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Des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 l’Ajuntament i des 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Pla de Barris, s’han iniciat un seguit de programes de “xoc” per 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intentar pal·liar els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efectes d’aquesta crisi.</a:t>
            </a:r>
          </a:p>
          <a:p>
            <a:pPr lvl="0"/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El Pla de Barris, al marge del pla de xoc, segueix intervenint en els barris, amb la voluntat de reduir les desigualtats entre barris de Barcelona.</a:t>
            </a:r>
          </a:p>
        </p:txBody>
      </p:sp>
    </p:spTree>
    <p:extLst>
      <p:ext uri="{BB962C8B-B14F-4D97-AF65-F5344CB8AC3E}">
        <p14:creationId xmlns:p14="http://schemas.microsoft.com/office/powerpoint/2010/main" val="28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8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539552" y="1484784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pt-BR" sz="20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Obertura</a:t>
            </a:r>
            <a:r>
              <a:rPr lang="pt-BR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Biblioteques</a:t>
            </a:r>
            <a:r>
              <a:rPr lang="pt-BR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pt-BR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l’agost</a:t>
            </a:r>
            <a:endParaRPr lang="pt-BR" sz="2000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En un estiu “normal” la majoria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de les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Biblioteques de la ciutat estan tancades al mes d’agost. Poder garantir l’obertura d’aquests equipaments en els barris del Pla de Barris significa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oferir als veïns i veïnes una oferta cultural a prop de casa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 en un mes on les possibilitats culturals, socials o lúdiques d’aquests barris són molt mínimes. A més, permet oferir espais confortables climàticament, en èpoques de pics de calor, en barris on poca gent disposa de sistemes de climatització.</a:t>
            </a:r>
          </a:p>
          <a:p>
            <a:pPr lvl="0"/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ca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QuadreDeText 3"/>
          <p:cNvSpPr txBox="1"/>
          <p:nvPr/>
        </p:nvSpPr>
        <p:spPr>
          <a:xfrm>
            <a:off x="1563156" y="548680"/>
            <a:ext cx="60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lleure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culturals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l’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494420" y="4786994"/>
            <a:ext cx="8136904" cy="92333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Aquest estiu el Pla de Barris en col·laboració amb el Consorci de Biblioteques, obrirà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Biblioteques en els barris de Pla de Barris.</a:t>
            </a:r>
          </a:p>
          <a:p>
            <a:pPr lvl="0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PRESSUPOST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DESTINAT: 90.000 € </a:t>
            </a:r>
          </a:p>
        </p:txBody>
      </p:sp>
    </p:spTree>
    <p:extLst>
      <p:ext uri="{BB962C8B-B14F-4D97-AF65-F5344CB8AC3E}">
        <p14:creationId xmlns:p14="http://schemas.microsoft.com/office/powerpoint/2010/main" val="13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7" r="27767"/>
          <a:stretch/>
        </p:blipFill>
        <p:spPr>
          <a:xfrm>
            <a:off x="5364087" y="1369028"/>
            <a:ext cx="3185240" cy="4775471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8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539552" y="1268760"/>
            <a:ext cx="46805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</a:t>
            </a:r>
            <a:r>
              <a:rPr lang="pt-BR" sz="20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Dinamització</a:t>
            </a:r>
            <a:r>
              <a:rPr lang="pt-BR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l’espai</a:t>
            </a:r>
            <a:r>
              <a:rPr lang="pt-BR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endParaRPr lang="pt-BR" sz="2000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Es reforcen aquelles propostes dirigides a la franja d’adolescents i joves que  majoritàriament queden al marge de l’oferta de casals. Des de Pla de Barris es promouran projectes que ajuden a dinamitzar espais públics oferint programació esportiva, cultural i de lleure i que permeti donar opcions i oferta a col·lectius que normalment no participen de casals formals.</a:t>
            </a:r>
          </a:p>
          <a:p>
            <a:pPr lvl="0"/>
            <a:endParaRPr lang="ca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Estiu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jove a la Verneda i la Pau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Estiu jove al Besòs i el Maresme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Estiu jove a la Zona Nord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Dinamització jove al Raval</a:t>
            </a:r>
          </a:p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Estiu al Parc de Trinitat Vella</a:t>
            </a:r>
          </a:p>
          <a:p>
            <a:pPr lvl="0"/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PRESSUPOST DESTINAT: 220.000 € de Pla de </a:t>
            </a:r>
            <a:r>
              <a:rPr lang="ca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Barris</a:t>
            </a:r>
          </a:p>
          <a:p>
            <a:pPr lvl="0"/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Les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s’estan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adaptant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resolució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17 de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d mesures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especials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matèria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r>
              <a:rPr lang="es-ES_tradn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pública de la Generalitat de mesures COVID </a:t>
            </a:r>
            <a:endParaRPr lang="ca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ca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3"/>
          <p:cNvSpPr txBox="1"/>
          <p:nvPr/>
        </p:nvSpPr>
        <p:spPr>
          <a:xfrm>
            <a:off x="1563156" y="548680"/>
            <a:ext cx="60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lleure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culturals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l’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/>
          <a:stretch/>
        </p:blipFill>
        <p:spPr>
          <a:xfrm>
            <a:off x="0" y="-11901"/>
            <a:ext cx="9178386" cy="6888427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6956" r="4927" b="6860"/>
          <a:stretch/>
        </p:blipFill>
        <p:spPr>
          <a:xfrm>
            <a:off x="4810539" y="477078"/>
            <a:ext cx="3882888" cy="591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1417666"/>
            <a:ext cx="331236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Altres accions. Obres inaugurades </a:t>
            </a:r>
          </a:p>
          <a:p>
            <a:pPr lvl="0"/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marge del Pla de Xoc del Pla de Barris, la represa de l’activitat dins la nova normalitat, ha permès acabar i inaugurar algunes de les obres de millora de l’espai públic que havien quedat aturades.</a:t>
            </a:r>
          </a:p>
          <a:p>
            <a:pPr lvl="0"/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la Plaça La Pau (La Verneda)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Jardins de la Mediterrània (La Marina)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Millores entorns escolars (Ciutat Vella)</a:t>
            </a:r>
          </a:p>
        </p:txBody>
      </p:sp>
    </p:spTree>
    <p:extLst>
      <p:ext uri="{BB962C8B-B14F-4D97-AF65-F5344CB8AC3E}">
        <p14:creationId xmlns:p14="http://schemas.microsoft.com/office/powerpoint/2010/main" val="11048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3077900" y="548680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Obres inaugurades</a:t>
            </a: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marge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del Pla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Xoc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 Pla de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Barris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represa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l’activitat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la nova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normalitat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permès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 i inaugurar </a:t>
            </a:r>
            <a:r>
              <a:rPr lang="es-ES" sz="24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algunes</a:t>
            </a:r>
            <a:r>
              <a:rPr lang="es-E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les obres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l’espai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havien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quedat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aturades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Plaça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La Pau (La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Verneda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Jardins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Mediterrània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(La Marina)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Millores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entorns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escolars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(Ciutat Vella)</a:t>
            </a:r>
          </a:p>
        </p:txBody>
      </p:sp>
    </p:spTree>
    <p:extLst>
      <p:ext uri="{BB962C8B-B14F-4D97-AF65-F5344CB8AC3E}">
        <p14:creationId xmlns:p14="http://schemas.microsoft.com/office/powerpoint/2010/main" val="8321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2505639" y="54868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Placeta de l’Escola La Pau</a:t>
            </a: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0" y="1556791"/>
            <a:ext cx="3908140" cy="2933970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2" y="1255593"/>
            <a:ext cx="3911960" cy="293397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56" y="3573015"/>
            <a:ext cx="3322152" cy="24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2581778" y="548680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Jardins de la Mediterrània</a:t>
            </a: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0" y="1276392"/>
            <a:ext cx="4752528" cy="2376264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2" y="3140968"/>
            <a:ext cx="4752528" cy="2376264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0" y="3748196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3230996" y="548680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Entorns escolars</a:t>
            </a: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0" y="1260470"/>
            <a:ext cx="3390360" cy="2261344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74" y="1556793"/>
            <a:ext cx="3994493" cy="2664296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4428068" cy="29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9732" y="2348880"/>
            <a:ext cx="482453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Moltes gràcies</a:t>
            </a:r>
          </a:p>
          <a:p>
            <a:pPr algn="ctr"/>
            <a:endParaRPr lang="es-ES_tradn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www.pladebarris.barcelona</a:t>
            </a: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bit.do/</a:t>
            </a:r>
            <a:r>
              <a:rPr lang="ca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pladebarris</a:t>
            </a:r>
            <a:endParaRPr lang="es-ES_tradn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05264"/>
            <a:ext cx="2968259" cy="6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7"/>
          <a:stretch/>
        </p:blipFill>
        <p:spPr>
          <a:xfrm>
            <a:off x="-21992" y="0"/>
            <a:ext cx="9165992" cy="68580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6956" r="4927" b="6860"/>
          <a:stretch/>
        </p:blipFill>
        <p:spPr>
          <a:xfrm>
            <a:off x="4810539" y="477078"/>
            <a:ext cx="3882888" cy="591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1417666"/>
            <a:ext cx="331236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afectats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crisi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derivada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Accions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reduir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l’escletxa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l’alimentació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saludable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comunitari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Programació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extraordinària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lleure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culturals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l’estiu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4"/>
          <a:stretch/>
        </p:blipFill>
        <p:spPr>
          <a:xfrm>
            <a:off x="-1" y="-1"/>
            <a:ext cx="9530409" cy="6861313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6956" r="4927" b="6860"/>
          <a:stretch/>
        </p:blipFill>
        <p:spPr>
          <a:xfrm>
            <a:off x="4810539" y="477078"/>
            <a:ext cx="3882888" cy="591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1417666"/>
            <a:ext cx="331236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afectats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crisi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crisi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sanitària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provocat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molts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col·lectius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trobin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situacions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vulnerabilitat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extrema i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sovint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recursos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emocionals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econòmics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fer-hi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front. Des d’aquesta perspectiva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intregral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Barris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generat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4 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projectes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que es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despleguen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proximitat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23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7" name="QuadreDeText 3"/>
          <p:cNvSpPr txBox="1"/>
          <p:nvPr/>
        </p:nvSpPr>
        <p:spPr>
          <a:xfrm>
            <a:off x="392875" y="548680"/>
            <a:ext cx="83583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Punts </a:t>
            </a:r>
            <a:r>
              <a:rPr lang="ca-E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suport als afectats per la </a:t>
            </a:r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 (Xarxa de resposta socioeconòmica)</a:t>
            </a:r>
            <a:endParaRPr lang="ca-E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Punt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d’assessorament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tramitació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d’ajudes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existents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existents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social i emocional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afectats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crisi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personal i familiar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200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sz="22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31207"/>
          <a:stretch/>
        </p:blipFill>
        <p:spPr>
          <a:xfrm>
            <a:off x="5076056" y="1484784"/>
            <a:ext cx="3558326" cy="42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s-ES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</a:t>
            </a:r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d’assessorament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tramitació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d’ajudes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existents</a:t>
            </a:r>
            <a:endParaRPr lang="es-ES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Orientar sobre els ajuts més adequats a la situació de cadascú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i, si la situació supera o no és objecte de l’abast d’aquest servei, derivar-les a aquells serveis/equipaments que siguin més adients per a cada cas.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ca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Ajudar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en el procés de sol·licitud dels ajuts: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explicació del tràmit, requeriment i comprovació que les famílies reuneixen els requisits demanats, disposen de la documentació necessària i presenten la sol·licitud en el temps i forma requerit davant la instància corresponent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ca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Recopilació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dels diferents ajuts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en curs relatius a la crisi sanitària de la 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Depenent de la demanda del servei,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oferir petites formacions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 persones, entitats o serveis interessats en la tramitació d’aquestes ajudes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Es compta amb un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servei d’interpretació en diverses llengües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per les persones que ho necessitin</a:t>
            </a:r>
            <a:r>
              <a:rPr lang="ca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557808" y="4890066"/>
            <a:ext cx="8136904" cy="138499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d’atenció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territori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actius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des del 2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juny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(Roquetes-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Nova i Zona Nord),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actius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del 27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2020 (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afegint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Vella, La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Verneda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la Pau el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Besòs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Maresme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Raval, La Marina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1200" b="1" dirty="0"/>
              <a:t>618</a:t>
            </a:r>
            <a:r>
              <a:rPr lang="ca-ES" sz="1200" dirty="0"/>
              <a:t> ajudes tramitades o en procés i </a:t>
            </a:r>
            <a:r>
              <a:rPr lang="ca-ES" sz="1200" b="1" dirty="0"/>
              <a:t>315</a:t>
            </a:r>
            <a:r>
              <a:rPr lang="ca-ES" sz="1200" dirty="0"/>
              <a:t> persones ateses ( de les que 226 són dones i 89 homes</a:t>
            </a:r>
            <a:r>
              <a:rPr lang="ca-ES" sz="1200" dirty="0" smtClean="0"/>
              <a:t>), en els 2 punts oberts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trucades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rebudes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adreDeText 3"/>
          <p:cNvSpPr txBox="1"/>
          <p:nvPr/>
        </p:nvSpPr>
        <p:spPr>
          <a:xfrm>
            <a:off x="392875" y="548680"/>
            <a:ext cx="83583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Punts </a:t>
            </a:r>
            <a:r>
              <a:rPr lang="ca-E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suport als afectats per la </a:t>
            </a:r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 (Xarxa de resposta socioeconòmica)</a:t>
            </a:r>
            <a:endParaRPr lang="ca-E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s-ES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lang="es-ES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existents</a:t>
            </a:r>
            <a:endParaRPr lang="es-ES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Apropar i facilitar tots els recursos i serveis disponibles, tant de l’Ajuntament com de les entitats del territori, per tal de donar una resposta efectiva i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a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les persones/famílies que han vist com la seva situació econòmica ha empitjorat a causa del COVID.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Identificar necessitats d’aquestes persones no cobertes per la xarxa de recursos existents i articular accions de resposta.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557808" y="4890066"/>
            <a:ext cx="8136904" cy="83099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d’atenció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territori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Raval,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Besòs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Maresme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Vella, Zona Nord, Roquetes-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Nova. </a:t>
            </a:r>
          </a:p>
          <a:p>
            <a:pPr lvl="0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inici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adreDeText 3"/>
          <p:cNvSpPr txBox="1"/>
          <p:nvPr/>
        </p:nvSpPr>
        <p:spPr>
          <a:xfrm>
            <a:off x="392875" y="548680"/>
            <a:ext cx="83583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Punts </a:t>
            </a:r>
            <a:r>
              <a:rPr lang="ca-E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suport als afectats per la </a:t>
            </a:r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 (Xarxa de resposta socioeconòmica)</a:t>
            </a:r>
            <a:endParaRPr lang="ca-E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i emocional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afectats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</a:t>
            </a:r>
            <a:endParaRPr lang="es-ES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Espais grupals per a l’abordatge de la salut mental i el patiment causat per aquesta crisi, per tal d’acompanyar aquestes situacions. 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Aquests espais estan dins marc del Pla de xoc per fer front als efectes emocionals provocats per la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557808" y="4890066"/>
            <a:ext cx="8136904" cy="83099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d’atenció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territori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Raval,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Besòs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Maresme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Vella, Zona Nord, Roquetes-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Nova. </a:t>
            </a:r>
          </a:p>
          <a:p>
            <a:pPr lvl="0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inici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adreDeText 3"/>
          <p:cNvSpPr txBox="1"/>
          <p:nvPr/>
        </p:nvSpPr>
        <p:spPr>
          <a:xfrm>
            <a:off x="392875" y="548680"/>
            <a:ext cx="83583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Punts </a:t>
            </a:r>
            <a:r>
              <a:rPr lang="ca-E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suport als afectats per la </a:t>
            </a:r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 (Xarxa de resposta socioeconòmica)</a:t>
            </a:r>
            <a:endParaRPr lang="ca-E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3"/>
          <a:stretch/>
        </p:blipFill>
        <p:spPr>
          <a:xfrm>
            <a:off x="0" y="6264322"/>
            <a:ext cx="9144000" cy="59367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2"/>
          <a:stretch/>
        </p:blipFill>
        <p:spPr>
          <a:xfrm>
            <a:off x="-9128" y="0"/>
            <a:ext cx="9144000" cy="1255594"/>
          </a:xfrm>
          <a:prstGeom prst="rect">
            <a:avLst/>
          </a:prstGeom>
        </p:spPr>
      </p:pic>
      <p:sp>
        <p:nvSpPr>
          <p:cNvPr id="9" name="QuadreDeText 2"/>
          <p:cNvSpPr txBox="1"/>
          <p:nvPr/>
        </p:nvSpPr>
        <p:spPr>
          <a:xfrm>
            <a:off x="1960579" y="6475118"/>
            <a:ext cx="522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 als barris de Pla de Barris, en el marc de la crisi de la </a:t>
            </a:r>
            <a:r>
              <a:rPr lang="ca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9552" y="1484784"/>
            <a:ext cx="81369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acompanyament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es-E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personal i familiar</a:t>
            </a:r>
            <a:endParaRPr lang="es-ES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Formacions i càpsules per aconseguir una vida digna i autònoma amb els recursos dels que disposem, així com seguiment personalitzat durant mig any. 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Donar les claus per a la millora de l’economia personal i familiar, i així millorar els coneixements i habilitats per a la seva gestió a les persones participants. Es vol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inicidir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també en el coneixement crític respecte al consum de bens i serveis i en  les alternatives existents (alimentació, telefonia, energia, assegurances...).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557808" y="4725144"/>
            <a:ext cx="8136904" cy="83099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d’atenció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territori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Raval,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Besòs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Maresme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Vella, Zona Nord, Roquetes-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Trinitat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Nova. </a:t>
            </a:r>
          </a:p>
          <a:p>
            <a:pPr lvl="0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inici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adreDeText 3"/>
          <p:cNvSpPr txBox="1"/>
          <p:nvPr/>
        </p:nvSpPr>
        <p:spPr>
          <a:xfrm>
            <a:off x="392875" y="548680"/>
            <a:ext cx="83583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Punts </a:t>
            </a:r>
            <a:r>
              <a:rPr lang="ca-E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suport als afectats per la </a:t>
            </a:r>
            <a:r>
              <a:rPr lang="ca-E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 (Xarxa de resposta socioeconòmica)</a:t>
            </a:r>
            <a:endParaRPr lang="ca-E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557808" y="5754742"/>
            <a:ext cx="8136904" cy="338554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global de la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300.000€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ssióPeriodistes_PlenariExtraordinari_19032019_v5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SessióPeriodistes_PlenariExtraordinari_19032019_v5</Template>
  <TotalTime>3483</TotalTime>
  <Words>2558</Words>
  <Application>Microsoft Office PowerPoint</Application>
  <PresentationFormat>Presentació en pantalla (4:3)</PresentationFormat>
  <Paragraphs>198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28" baseType="lpstr">
      <vt:lpstr>SessióPeriodistes_PlenariExtraordinari_19032019_v5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Ajuntament de Barcelona</dc:creator>
  <cp:lastModifiedBy>Ajuntament de Barcelona</cp:lastModifiedBy>
  <cp:revision>212</cp:revision>
  <cp:lastPrinted>2019-03-15T11:59:41Z</cp:lastPrinted>
  <dcterms:created xsi:type="dcterms:W3CDTF">2019-03-29T11:23:57Z</dcterms:created>
  <dcterms:modified xsi:type="dcterms:W3CDTF">2020-07-22T10:55:56Z</dcterms:modified>
</cp:coreProperties>
</file>