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omments/modernComment_156_133914E6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9" r:id="rId4"/>
    <p:sldMasterId id="2147483883" r:id="rId5"/>
    <p:sldMasterId id="2147483895" r:id="rId6"/>
  </p:sldMasterIdLst>
  <p:notesMasterIdLst>
    <p:notesMasterId r:id="rId35"/>
  </p:notesMasterIdLst>
  <p:handoutMasterIdLst>
    <p:handoutMasterId r:id="rId36"/>
  </p:handoutMasterIdLst>
  <p:sldIdLst>
    <p:sldId id="340" r:id="rId7"/>
    <p:sldId id="342" r:id="rId8"/>
    <p:sldId id="345" r:id="rId9"/>
    <p:sldId id="257" r:id="rId10"/>
    <p:sldId id="258" r:id="rId11"/>
    <p:sldId id="284" r:id="rId12"/>
    <p:sldId id="287" r:id="rId13"/>
    <p:sldId id="344" r:id="rId14"/>
    <p:sldId id="299" r:id="rId15"/>
    <p:sldId id="291" r:id="rId16"/>
    <p:sldId id="288" r:id="rId17"/>
    <p:sldId id="292" r:id="rId18"/>
    <p:sldId id="295" r:id="rId19"/>
    <p:sldId id="268" r:id="rId20"/>
    <p:sldId id="351" r:id="rId21"/>
    <p:sldId id="269" r:id="rId22"/>
    <p:sldId id="352" r:id="rId23"/>
    <p:sldId id="293" r:id="rId24"/>
    <p:sldId id="346" r:id="rId25"/>
    <p:sldId id="323" r:id="rId26"/>
    <p:sldId id="337" r:id="rId27"/>
    <p:sldId id="347" r:id="rId28"/>
    <p:sldId id="324" r:id="rId29"/>
    <p:sldId id="333" r:id="rId30"/>
    <p:sldId id="338" r:id="rId31"/>
    <p:sldId id="349" r:id="rId32"/>
    <p:sldId id="339" r:id="rId33"/>
    <p:sldId id="27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0554A0-1BB2-65E1-34EC-150AA87BE283}" name="Eduard Cabrera" initials="EC" userId="S::ecabrera@atm.cat::cc835479-0d7f-4bc1-853f-2c9f780f5162" providerId="AD"/>
  <p188:author id="{0D0847F6-41A8-32C9-0B0B-94B6D12E9CE2}" name="Adrià Palacín Font" initials="APF" userId="S::apalacin@atm.cat::f645e527-a7a0-44d7-8bdc-dcbbc09414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28" autoAdjust="0"/>
    <p:restoredTop sz="96327"/>
  </p:normalViewPr>
  <p:slideViewPr>
    <p:cSldViewPr snapToGrid="0" snapToObjects="1">
      <p:cViewPr varScale="1">
        <p:scale>
          <a:sx n="86" d="100"/>
          <a:sy n="86" d="100"/>
        </p:scale>
        <p:origin x="39" y="20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3" d="100"/>
          <a:sy n="113" d="100"/>
        </p:scale>
        <p:origin x="352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comments/modernComment_156_133914E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8B67F19-3B8F-4988-AABE-3D4723F7AB2F}" authorId="{0D0847F6-41A8-32C9-0B0B-94B6D12E9CE2}" created="2023-05-29T11:52:19.171">
    <pc:sldMkLst xmlns:pc="http://schemas.microsoft.com/office/powerpoint/2013/main/command">
      <pc:docMk/>
      <pc:sldMk cId="322508006" sldId="342"/>
    </pc:sldMkLst>
    <p188:txBody>
      <a:bodyPr/>
      <a:lstStyle/>
      <a:p>
        <a:r>
          <a:rPr lang="es-ES"/>
          <a:t>Incloure dates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A579B-6B25-E349-9D1E-B069D1239743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933F1-A016-9744-9C60-17489E481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26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DED05-0A01-5F4A-91F0-BAC1BC9271E9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AB97B-34A8-BD40-B187-72BAA183C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5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A1B2346-AA20-DD94-C006-541954D3D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822" y="485511"/>
            <a:ext cx="11209337" cy="554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a-ES" sz="4400" b="1" noProof="0" dirty="0" err="1">
                <a:latin typeface="Arial" charset="0"/>
                <a:cs typeface="Arial" charset="0"/>
              </a:rPr>
              <a:t>Sóc</a:t>
            </a:r>
            <a:r>
              <a:rPr lang="ca-ES" sz="4400" b="1" noProof="0" dirty="0">
                <a:latin typeface="Arial" charset="0"/>
                <a:cs typeface="Arial" charset="0"/>
              </a:rPr>
              <a:t> el títol d’aquesta diapositiva</a:t>
            </a:r>
            <a:endParaRPr lang="ca-ES" noProof="0" dirty="0"/>
          </a:p>
        </p:txBody>
      </p:sp>
      <p:sp>
        <p:nvSpPr>
          <p:cNvPr id="25" name="Marcador de texto 18">
            <a:extLst>
              <a:ext uri="{FF2B5EF4-FFF2-40B4-BE49-F238E27FC236}">
                <a16:creationId xmlns:a16="http://schemas.microsoft.com/office/drawing/2014/main" id="{AB538B54-589A-7B84-89E3-013011072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821" y="1082568"/>
            <a:ext cx="11209337" cy="376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a-ES" noProof="0"/>
              <a:t>Sóc un subtítol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ca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9E6F78F2-3E60-72F8-A212-5E8813FCEB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148" y="2650467"/>
            <a:ext cx="4679703" cy="155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85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ol apar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1822" y="2874975"/>
            <a:ext cx="11209337" cy="554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a-ES" sz="4400" b="1" noProof="0">
                <a:latin typeface="Arial" charset="0"/>
                <a:cs typeface="Arial" charset="0"/>
              </a:rPr>
              <a:t>Sóc el títol d’apartat</a:t>
            </a:r>
            <a:endParaRPr lang="ca-E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9850" y="648006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6677EB4-BCD6-5F42-969E-CDFD280AD6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5FE859FA-FCBE-3073-9C49-CC5DA58BD2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821" y="3472032"/>
            <a:ext cx="11209337" cy="37623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ca-ES" noProof="0"/>
              <a:t>Sóc un subtítol</a:t>
            </a:r>
          </a:p>
        </p:txBody>
      </p:sp>
    </p:spTree>
    <p:extLst>
      <p:ext uri="{BB962C8B-B14F-4D97-AF65-F5344CB8AC3E}">
        <p14:creationId xmlns:p14="http://schemas.microsoft.com/office/powerpoint/2010/main" val="2755466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 bà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1822" y="485511"/>
            <a:ext cx="11209337" cy="554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4400" b="1" dirty="0" err="1">
                <a:latin typeface="Arial" charset="0"/>
                <a:cs typeface="Arial" charset="0"/>
              </a:rPr>
              <a:t>Sóc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el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títol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d’aquesta</a:t>
            </a:r>
            <a:r>
              <a:rPr lang="en-US" sz="4400" b="1" dirty="0">
                <a:latin typeface="Arial" charset="0"/>
                <a:cs typeface="Arial" charset="0"/>
              </a:rPr>
              <a:t> </a:t>
            </a:r>
            <a:r>
              <a:rPr lang="en-US" sz="4400" b="1" dirty="0" err="1">
                <a:latin typeface="Arial" charset="0"/>
                <a:cs typeface="Arial" charset="0"/>
              </a:rPr>
              <a:t>diapositiva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9850" y="648006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6677EB4-BCD6-5F42-969E-CDFD280AD6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5FE859FA-FCBE-3073-9C49-CC5DA58BD2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821" y="1082568"/>
            <a:ext cx="11209337" cy="376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err="1"/>
              <a:t>Sóc</a:t>
            </a:r>
            <a:r>
              <a:rPr lang="es-ES" dirty="0"/>
              <a:t> un </a:t>
            </a:r>
            <a:r>
              <a:rPr lang="es-ES" dirty="0" err="1"/>
              <a:t>subtítol</a:t>
            </a:r>
            <a:endParaRPr lang="es-ES" dirty="0"/>
          </a:p>
        </p:txBody>
      </p:sp>
      <p:sp>
        <p:nvSpPr>
          <p:cNvPr id="23" name="Marcador de contenido 22">
            <a:extLst>
              <a:ext uri="{FF2B5EF4-FFF2-40B4-BE49-F238E27FC236}">
                <a16:creationId xmlns:a16="http://schemas.microsoft.com/office/drawing/2014/main" id="{230E6088-E72C-CB99-BEFB-A0CB7613489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38" y="1731963"/>
            <a:ext cx="11209337" cy="44005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 +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1822" y="485511"/>
            <a:ext cx="11209337" cy="554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a-ES" sz="4400" b="1" noProof="0">
                <a:latin typeface="Arial" charset="0"/>
                <a:cs typeface="Arial" charset="0"/>
              </a:rPr>
              <a:t>Sóc el títol d’aquesta diapositiva</a:t>
            </a:r>
            <a:endParaRPr lang="ca-E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9850" y="648006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6677EB4-BCD6-5F42-969E-CDFD280AD6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5FE859FA-FCBE-3073-9C49-CC5DA58BD2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821" y="1082568"/>
            <a:ext cx="11209337" cy="376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a-ES" noProof="0"/>
              <a:t>Sóc un subtítol</a:t>
            </a:r>
          </a:p>
        </p:txBody>
      </p:sp>
      <p:sp>
        <p:nvSpPr>
          <p:cNvPr id="23" name="Marcador de contenido 22">
            <a:extLst>
              <a:ext uri="{FF2B5EF4-FFF2-40B4-BE49-F238E27FC236}">
                <a16:creationId xmlns:a16="http://schemas.microsoft.com/office/drawing/2014/main" id="{230E6088-E72C-CB99-BEFB-A0CB7613489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38" y="1731963"/>
            <a:ext cx="5442753" cy="44005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A6235FA6-4F2C-A4D1-B5CE-664D58D059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9022" y="1731963"/>
            <a:ext cx="5442753" cy="440055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en el icono para agregar una imagen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920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ingut + grà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1822" y="485511"/>
            <a:ext cx="11209337" cy="554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a-ES" sz="4400" b="1" noProof="0">
                <a:latin typeface="Arial" charset="0"/>
                <a:cs typeface="Arial" charset="0"/>
              </a:rPr>
              <a:t>Sóc el títol d’aquesta diapositiva</a:t>
            </a:r>
            <a:endParaRPr lang="ca-E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9850" y="648006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6677EB4-BCD6-5F42-969E-CDFD280AD6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5FE859FA-FCBE-3073-9C49-CC5DA58BD2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821" y="1082568"/>
            <a:ext cx="11209337" cy="376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a-ES" noProof="0"/>
              <a:t>Sóc un subtítol</a:t>
            </a:r>
          </a:p>
        </p:txBody>
      </p:sp>
      <p:sp>
        <p:nvSpPr>
          <p:cNvPr id="9" name="Marcador de gráfico 8">
            <a:extLst>
              <a:ext uri="{FF2B5EF4-FFF2-40B4-BE49-F238E27FC236}">
                <a16:creationId xmlns:a16="http://schemas.microsoft.com/office/drawing/2014/main" id="{6FF9A5D5-F5BB-D4B1-3CED-3A9BA359CAC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7125" y="1725674"/>
            <a:ext cx="5454650" cy="438461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en el icono para agregar un gráfico</a:t>
            </a:r>
            <a:endParaRPr lang="es-ES" dirty="0"/>
          </a:p>
        </p:txBody>
      </p:sp>
      <p:sp>
        <p:nvSpPr>
          <p:cNvPr id="11" name="Marcador de contenido 22">
            <a:extLst>
              <a:ext uri="{FF2B5EF4-FFF2-40B4-BE49-F238E27FC236}">
                <a16:creationId xmlns:a16="http://schemas.microsoft.com/office/drawing/2014/main" id="{FC2C8125-F34C-CC3F-2C0D-4D8F09F15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38" y="1731963"/>
            <a:ext cx="5442753" cy="440055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3400826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965506-1A37-C05C-297F-C7F83E388667}"/>
              </a:ext>
            </a:extLst>
          </p:cNvPr>
          <p:cNvCxnSpPr>
            <a:cxnSpLocks/>
          </p:cNvCxnSpPr>
          <p:nvPr userDrawn="1"/>
        </p:nvCxnSpPr>
        <p:spPr>
          <a:xfrm>
            <a:off x="577706" y="2583318"/>
            <a:ext cx="4381569" cy="0"/>
          </a:xfrm>
          <a:prstGeom prst="line">
            <a:avLst/>
          </a:prstGeom>
          <a:ln w="38100" cap="rnd">
            <a:solidFill>
              <a:schemeClr val="accent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6ABBF8F0-779B-BB82-E396-7D94654660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3010" y="440806"/>
            <a:ext cx="4885055" cy="19861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err="1"/>
              <a:t>Comença</a:t>
            </a:r>
            <a:r>
              <a:rPr lang="es-ES" dirty="0"/>
              <a:t> </a:t>
            </a:r>
            <a:r>
              <a:rPr lang="es-ES" dirty="0" err="1"/>
              <a:t>afegint</a:t>
            </a:r>
            <a:r>
              <a:rPr lang="es-ES" dirty="0"/>
              <a:t> un </a:t>
            </a:r>
            <a:r>
              <a:rPr lang="es-ES" dirty="0" err="1"/>
              <a:t>títol</a:t>
            </a:r>
            <a:r>
              <a:rPr lang="es-ES" dirty="0"/>
              <a:t> a la </a:t>
            </a:r>
            <a:r>
              <a:rPr lang="es-ES" dirty="0" err="1"/>
              <a:t>teva</a:t>
            </a:r>
            <a:r>
              <a:rPr lang="es-ES" dirty="0"/>
              <a:t> </a:t>
            </a:r>
            <a:r>
              <a:rPr lang="es-ES" dirty="0" err="1"/>
              <a:t>presentació</a:t>
            </a:r>
            <a:endParaRPr lang="es-ES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7BEA4B4B-EEF3-DC0F-BD48-D764838C05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010" y="2736189"/>
            <a:ext cx="5005369" cy="371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s-ES" dirty="0" err="1"/>
              <a:t>Nom</a:t>
            </a:r>
            <a:r>
              <a:rPr lang="es-ES" dirty="0"/>
              <a:t> de la jornada o reunió</a:t>
            </a:r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8E004F55-F291-1D91-3A62-5AF6AC5F14F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83010" y="3138063"/>
            <a:ext cx="3798888" cy="366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s-ES" dirty="0"/>
              <a:t>Data i </a:t>
            </a:r>
            <a:r>
              <a:rPr lang="es-ES" dirty="0" err="1"/>
              <a:t>lloc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3969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A1B2346-AA20-DD94-C006-541954D3D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822" y="485511"/>
            <a:ext cx="11209337" cy="554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a-ES" sz="4400" b="1" noProof="0" dirty="0" err="1">
                <a:latin typeface="Arial" charset="0"/>
                <a:cs typeface="Arial" charset="0"/>
              </a:rPr>
              <a:t>Sóc</a:t>
            </a:r>
            <a:r>
              <a:rPr lang="ca-ES" sz="4400" b="1" noProof="0" dirty="0">
                <a:latin typeface="Arial" charset="0"/>
                <a:cs typeface="Arial" charset="0"/>
              </a:rPr>
              <a:t> el títol d’aquesta diapositiva</a:t>
            </a:r>
            <a:endParaRPr lang="ca-ES" noProof="0" dirty="0"/>
          </a:p>
        </p:txBody>
      </p:sp>
      <p:sp>
        <p:nvSpPr>
          <p:cNvPr id="25" name="Marcador de texto 18">
            <a:extLst>
              <a:ext uri="{FF2B5EF4-FFF2-40B4-BE49-F238E27FC236}">
                <a16:creationId xmlns:a16="http://schemas.microsoft.com/office/drawing/2014/main" id="{AB538B54-589A-7B84-89E3-013011072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821" y="1082568"/>
            <a:ext cx="11209337" cy="3762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a-ES" noProof="0"/>
              <a:t>Sóc un subtítol</a:t>
            </a:r>
          </a:p>
        </p:txBody>
      </p:sp>
    </p:spTree>
    <p:extLst>
      <p:ext uri="{BB962C8B-B14F-4D97-AF65-F5344CB8AC3E}">
        <p14:creationId xmlns:p14="http://schemas.microsoft.com/office/powerpoint/2010/main" val="27147634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84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7" b="1" i="0">
                <a:solidFill>
                  <a:srgbClr val="939598"/>
                </a:solidFill>
                <a:latin typeface="Arial"/>
                <a:cs typeface="Arial"/>
              </a:defRPr>
            </a:lvl1pPr>
          </a:lstStyle>
          <a:p>
            <a:pPr marL="11516">
              <a:spcBef>
                <a:spcPts val="68"/>
              </a:spcBef>
            </a:pPr>
            <a:r>
              <a:rPr lang="es-ES" spc="-127"/>
              <a:t>T</a:t>
            </a:r>
            <a:r>
              <a:rPr lang="es-ES" spc="-32"/>
              <a:t>all</a:t>
            </a:r>
            <a:r>
              <a:rPr lang="es-ES" spc="-14"/>
              <a:t>s</a:t>
            </a:r>
            <a:r>
              <a:rPr lang="es-ES" spc="-45"/>
              <a:t> </a:t>
            </a:r>
            <a:r>
              <a:rPr lang="es-ES" spc="-32"/>
              <a:t>serve</a:t>
            </a:r>
            <a:r>
              <a:rPr lang="es-ES" spc="-5"/>
              <a:t>i</a:t>
            </a:r>
            <a:r>
              <a:rPr lang="es-ES" spc="-45"/>
              <a:t> </a:t>
            </a:r>
            <a:r>
              <a:rPr lang="es-ES" spc="-14"/>
              <a:t>met</a:t>
            </a:r>
            <a:r>
              <a:rPr lang="es-ES" spc="-36"/>
              <a:t>r</a:t>
            </a:r>
            <a:r>
              <a:rPr lang="es-ES"/>
              <a:t>o</a:t>
            </a:r>
            <a:r>
              <a:rPr lang="es-ES" spc="-45"/>
              <a:t> </a:t>
            </a:r>
            <a:r>
              <a:rPr lang="es-ES" spc="-32"/>
              <a:t>L5</a:t>
            </a:r>
            <a:endParaRPr lang="es-ES" spc="-32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7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4549">
              <a:spcBef>
                <a:spcPts val="68"/>
              </a:spcBef>
            </a:pPr>
            <a:fld id="{81D60167-4931-47E6-BA6A-407CBD079E47}" type="slidenum">
              <a:rPr lang="es-ES" spc="-5" smtClean="0"/>
              <a:pPr marL="34549">
                <a:spcBef>
                  <a:spcPts val="68"/>
                </a:spcBef>
              </a:pPr>
              <a:t>‹#›</a:t>
            </a:fld>
            <a:endParaRPr lang="es-ES" spc="-5" dirty="0"/>
          </a:p>
        </p:txBody>
      </p:sp>
    </p:spTree>
    <p:extLst>
      <p:ext uri="{BB962C8B-B14F-4D97-AF65-F5344CB8AC3E}">
        <p14:creationId xmlns:p14="http://schemas.microsoft.com/office/powerpoint/2010/main" val="4083503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àc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6ABBF8F0-779B-BB82-E396-7D94654660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5075" y="2972430"/>
            <a:ext cx="3594136" cy="8285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Gràcies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6032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wmf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4441B95-2E67-EF0F-DBA5-4BC632C21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9850" y="648006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6677EB4-BCD6-5F42-969E-CDFD280AD6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Imagen 1">
            <a:extLst>
              <a:ext uri="{FF2B5EF4-FFF2-40B4-BE49-F238E27FC236}">
                <a16:creationId xmlns:a16="http://schemas.microsoft.com/office/drawing/2014/main" id="{13A04250-69D2-EF14-9F6C-ABF515390D7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15290" y="6178080"/>
            <a:ext cx="6789888" cy="66710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2839656" y="6219463"/>
            <a:ext cx="1331088" cy="547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7" name="Imatg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95" y="6306659"/>
            <a:ext cx="1037863" cy="4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4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7" r:id="rId2"/>
    <p:sldLayoutId id="2147483871" r:id="rId3"/>
    <p:sldLayoutId id="2147483875" r:id="rId4"/>
    <p:sldLayoutId id="214748387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A04250-69D2-EF14-9F6C-ABF515390D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15290" y="6178080"/>
            <a:ext cx="6789888" cy="66710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839656" y="6219463"/>
            <a:ext cx="1331088" cy="547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" name="Imatg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95" y="6306659"/>
            <a:ext cx="1037863" cy="4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0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8" r:id="rId2"/>
    <p:sldLayoutId id="21474839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03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8/10/relationships/comments" Target="../comments/modernComment_156_133914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C9C4AE3-7EC8-0F66-8637-928B51F8CB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010" y="440806"/>
            <a:ext cx="4885055" cy="1327034"/>
          </a:xfrm>
        </p:spPr>
        <p:txBody>
          <a:bodyPr/>
          <a:lstStyle/>
          <a:p>
            <a:r>
              <a:rPr lang="ca-ES" dirty="0"/>
              <a:t>SESSIÓ TÈCNICA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FDC138-0A08-330E-151F-5A0E3CD8D1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a-ES"/>
              <a:t>Talls de servei a les línies L4 de metro i T4 de Tram a l’estiu</a:t>
            </a:r>
          </a:p>
          <a:p>
            <a:endParaRPr lang="ca-ES" dirty="0"/>
          </a:p>
        </p:txBody>
      </p:sp>
      <p:pic>
        <p:nvPicPr>
          <p:cNvPr id="5" name="Marcador de contenido 4" descr="Texto, Carta&#10;&#10;Descripción generada automáticamente">
            <a:extLst>
              <a:ext uri="{FF2B5EF4-FFF2-40B4-BE49-F238E27FC236}">
                <a16:creationId xmlns:a16="http://schemas.microsoft.com/office/drawing/2014/main" id="{70BB7943-3F29-D1A6-EAE3-FC8FA352AE5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6683431" y="0"/>
            <a:ext cx="5508569" cy="6858000"/>
          </a:xfrm>
        </p:spPr>
      </p:pic>
    </p:spTree>
    <p:extLst>
      <p:ext uri="{BB962C8B-B14F-4D97-AF65-F5344CB8AC3E}">
        <p14:creationId xmlns:p14="http://schemas.microsoft.com/office/powerpoint/2010/main" val="1352009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8848" y="1369400"/>
            <a:ext cx="4429102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s-ES" sz="2000" b="1" spc="-18" dirty="0">
                <a:solidFill>
                  <a:srgbClr val="FFC000"/>
                </a:solidFill>
                <a:latin typeface="Arial"/>
                <a:cs typeface="Arial"/>
              </a:rPr>
              <a:t>SERVEI ALTERNATIUS TALL FASE 1</a:t>
            </a:r>
            <a:endParaRPr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17957" y="1770643"/>
            <a:ext cx="5444659" cy="25461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r>
              <a:rPr lang="ca-ES" sz="1200" b="1" dirty="0">
                <a:latin typeface="Arial MT"/>
              </a:rPr>
              <a:t>Bus especial recorregut L4</a:t>
            </a:r>
          </a:p>
          <a:p>
            <a:endParaRPr lang="ca-ES" sz="1200" dirty="0">
              <a:latin typeface="Arial MT"/>
            </a:endParaRPr>
          </a:p>
          <a:p>
            <a:r>
              <a:rPr lang="ca-ES" sz="1200" dirty="0">
                <a:latin typeface="Arial MT"/>
              </a:rPr>
              <a:t>Recorregut: </a:t>
            </a:r>
          </a:p>
          <a:p>
            <a:r>
              <a:rPr lang="ca-ES" sz="1200" dirty="0">
                <a:latin typeface="Arial MT"/>
              </a:rPr>
              <a:t>De Bogatell a Verdaguer (F1)</a:t>
            </a:r>
          </a:p>
          <a:p>
            <a:endParaRPr lang="ca-ES" sz="1200" dirty="0">
              <a:latin typeface="Arial MT"/>
            </a:endParaRPr>
          </a:p>
          <a:p>
            <a:r>
              <a:rPr lang="ca-ES" sz="1200" dirty="0">
                <a:latin typeface="Arial MT"/>
              </a:rPr>
              <a:t>Vehicles articulats: 20 (F1) </a:t>
            </a:r>
          </a:p>
          <a:p>
            <a:r>
              <a:rPr lang="ca-ES" sz="1200" dirty="0">
                <a:latin typeface="Arial MT"/>
              </a:rPr>
              <a:t>Interval hora punta feiner: 3-4 minuts</a:t>
            </a:r>
          </a:p>
          <a:p>
            <a:r>
              <a:rPr lang="ca-ES" sz="1200" dirty="0">
                <a:latin typeface="Arial MT"/>
              </a:rPr>
              <a:t>Horari de funcionament: mateix que el servei de Metro</a:t>
            </a:r>
          </a:p>
          <a:p>
            <a:pPr marL="11516" marR="133590">
              <a:lnSpc>
                <a:spcPct val="101400"/>
              </a:lnSpc>
              <a:spcBef>
                <a:spcPts val="512"/>
              </a:spcBef>
            </a:pPr>
            <a:r>
              <a:rPr lang="ca-ES" sz="1200" spc="-36" dirty="0">
                <a:solidFill>
                  <a:srgbClr val="231F20"/>
                </a:solidFill>
                <a:latin typeface="Arial MT"/>
                <a:cs typeface="Arial MT"/>
              </a:rPr>
              <a:t>També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hi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haurà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del </a:t>
            </a:r>
            <a:r>
              <a:rPr lang="ca-ES" sz="1200" b="1" spc="-9" dirty="0">
                <a:solidFill>
                  <a:srgbClr val="231F20"/>
                </a:solidFill>
                <a:latin typeface="Arial"/>
                <a:cs typeface="Arial"/>
              </a:rPr>
              <a:t>26 </a:t>
            </a:r>
            <a:r>
              <a:rPr lang="ca-ES" sz="1200" b="1" spc="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lang="ca-ES" sz="1200" b="1" spc="-27" dirty="0">
                <a:solidFill>
                  <a:srgbClr val="231F20"/>
                </a:solidFill>
                <a:latin typeface="Arial"/>
                <a:cs typeface="Arial"/>
              </a:rPr>
              <a:t>juny </a:t>
            </a:r>
            <a:r>
              <a:rPr lang="ca-ES" sz="1200" b="1" spc="-9" dirty="0">
                <a:solidFill>
                  <a:srgbClr val="231F20"/>
                </a:solidFill>
                <a:latin typeface="Arial"/>
                <a:cs typeface="Arial"/>
              </a:rPr>
              <a:t>al 25 d’agost </a:t>
            </a:r>
            <a:r>
              <a:rPr lang="ca-ES" sz="1200" b="1" spc="-27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27" dirty="0">
                <a:solidFill>
                  <a:srgbClr val="231F20"/>
                </a:solidFill>
                <a:latin typeface="Arial"/>
                <a:cs typeface="Arial"/>
              </a:rPr>
              <a:t>un</a:t>
            </a:r>
            <a:r>
              <a:rPr lang="ca-ES" sz="1200" b="1" spc="-18" dirty="0">
                <a:solidFill>
                  <a:srgbClr val="231F20"/>
                </a:solidFill>
                <a:latin typeface="Arial"/>
                <a:cs typeface="Arial"/>
              </a:rPr>
              <a:t> servei</a:t>
            </a:r>
            <a:r>
              <a:rPr lang="ca-ES" sz="1200" b="1" spc="-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9" dirty="0">
                <a:solidFill>
                  <a:srgbClr val="231F20"/>
                </a:solidFill>
                <a:latin typeface="Arial"/>
                <a:cs typeface="Arial"/>
              </a:rPr>
              <a:t>especial</a:t>
            </a:r>
            <a:r>
              <a:rPr lang="ca-ES" sz="1200" b="1" spc="-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lang="ca-ES" sz="1200" b="1" spc="-1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23" dirty="0">
                <a:solidFill>
                  <a:srgbClr val="231F20"/>
                </a:solidFill>
                <a:latin typeface="Arial"/>
                <a:cs typeface="Arial"/>
              </a:rPr>
              <a:t>bus</a:t>
            </a:r>
            <a:r>
              <a:rPr lang="ca-ES" sz="1200" b="1" spc="-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9" dirty="0">
                <a:solidFill>
                  <a:srgbClr val="231F20"/>
                </a:solidFill>
                <a:latin typeface="Arial"/>
                <a:cs typeface="Arial"/>
              </a:rPr>
              <a:t>només</a:t>
            </a:r>
            <a:r>
              <a:rPr lang="ca-ES" sz="1200" b="1" spc="-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dirty="0">
                <a:solidFill>
                  <a:srgbClr val="231F20"/>
                </a:solidFill>
                <a:latin typeface="Arial"/>
                <a:cs typeface="Arial"/>
              </a:rPr>
              <a:t>per</a:t>
            </a:r>
            <a:r>
              <a:rPr lang="ca-ES" sz="1200" b="1" spc="-1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18" dirty="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lang="ca-ES" sz="1200" b="1" spc="-14" dirty="0">
                <a:solidFill>
                  <a:srgbClr val="231F20"/>
                </a:solidFill>
                <a:latin typeface="Arial"/>
                <a:cs typeface="Arial"/>
              </a:rPr>
              <a:t>les persones </a:t>
            </a:r>
            <a:r>
              <a:rPr lang="ca-ES" sz="1200" b="1" spc="5" dirty="0">
                <a:solidFill>
                  <a:srgbClr val="231F20"/>
                </a:solidFill>
                <a:latin typeface="Arial"/>
                <a:cs typeface="Arial"/>
              </a:rPr>
              <a:t>amb </a:t>
            </a:r>
            <a:r>
              <a:rPr lang="ca-ES" sz="1200" b="1" spc="-5" dirty="0">
                <a:solidFill>
                  <a:srgbClr val="231F20"/>
                </a:solidFill>
                <a:latin typeface="Arial"/>
                <a:cs typeface="Arial"/>
              </a:rPr>
              <a:t>discapacitat </a:t>
            </a:r>
            <a:r>
              <a:rPr lang="ca-ES" sz="1200" b="1" spc="-23" dirty="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lang="ca-ES" sz="1200" b="1" spc="-9" dirty="0">
                <a:solidFill>
                  <a:srgbClr val="231F20"/>
                </a:solidFill>
                <a:latin typeface="Arial"/>
                <a:cs typeface="Arial"/>
              </a:rPr>
              <a:t>mobilitat </a:t>
            </a:r>
            <a:r>
              <a:rPr lang="ca-ES"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23" dirty="0">
                <a:solidFill>
                  <a:srgbClr val="231F20"/>
                </a:solidFill>
                <a:latin typeface="Arial"/>
                <a:cs typeface="Arial"/>
              </a:rPr>
              <a:t>reduïda</a:t>
            </a:r>
            <a:r>
              <a:rPr lang="ca-ES" sz="12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entre</a:t>
            </a:r>
            <a:r>
              <a:rPr lang="ca-ES" sz="1200" spc="-4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les</a:t>
            </a:r>
            <a:r>
              <a:rPr lang="ca-ES" sz="1200" spc="-41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estacions</a:t>
            </a:r>
            <a:r>
              <a:rPr lang="ca-ES" sz="1200" spc="-4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b="1" spc="-32" dirty="0">
                <a:solidFill>
                  <a:srgbClr val="231F20"/>
                </a:solidFill>
                <a:latin typeface="Arial"/>
                <a:cs typeface="Arial"/>
              </a:rPr>
              <a:t>Verdaguer</a:t>
            </a:r>
            <a:r>
              <a:rPr lang="ca-ES" sz="1200" b="1" spc="-4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23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lang="ca-ES" sz="12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27" dirty="0">
                <a:solidFill>
                  <a:srgbClr val="231F20"/>
                </a:solidFill>
                <a:latin typeface="Arial"/>
                <a:cs typeface="Arial"/>
              </a:rPr>
              <a:t>Joanic.</a:t>
            </a:r>
            <a:endParaRPr lang="ca-ES" sz="1200" dirty="0">
              <a:latin typeface="Arial"/>
              <a:cs typeface="Arial"/>
            </a:endParaRPr>
          </a:p>
          <a:p>
            <a:pPr marL="11516">
              <a:spcBef>
                <a:spcPts val="535"/>
              </a:spcBef>
            </a:pPr>
            <a:r>
              <a:rPr lang="ca-ES" sz="1200" spc="-36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Bus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especial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funciona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durant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l’horari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de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servei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de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metro.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No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es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garanteix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l’enllaç </a:t>
            </a:r>
            <a:r>
              <a:rPr lang="ca-ES" sz="1200" spc="-27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entre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metro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i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bus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especial</a:t>
            </a:r>
            <a:r>
              <a:rPr lang="ca-ES" sz="1200" dirty="0"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en</a:t>
            </a:r>
            <a:r>
              <a:rPr lang="ca-ES" sz="1200" spc="-32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les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últimes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sortides.</a:t>
            </a:r>
            <a:endParaRPr lang="ca-ES" sz="1200" dirty="0">
              <a:latin typeface="Arial MT"/>
              <a:cs typeface="Arial MT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917957" y="733271"/>
            <a:ext cx="4563363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s-ES" sz="1995" spc="-23" dirty="0">
                <a:solidFill>
                  <a:srgbClr val="FFC000"/>
                </a:solidFill>
              </a:rPr>
              <a:t>Tall L4 Metro</a:t>
            </a:r>
            <a:endParaRPr sz="1995" dirty="0">
              <a:solidFill>
                <a:srgbClr val="FFC000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D37F2A9-513B-47AE-BA9D-5F9CC1F9C4C5}"/>
              </a:ext>
            </a:extLst>
          </p:cNvPr>
          <p:cNvSpPr/>
          <p:nvPr/>
        </p:nvSpPr>
        <p:spPr>
          <a:xfrm>
            <a:off x="1839506" y="4543233"/>
            <a:ext cx="4721851" cy="1026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200" b="1" dirty="0">
                <a:latin typeface="Arial" panose="020B0604020202020204" pitchFamily="34" charset="0"/>
                <a:cs typeface="Arial" panose="020B0604020202020204" pitchFamily="34" charset="0"/>
              </a:rPr>
              <a:t>Línies regulars Bus TMB</a:t>
            </a:r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Es recomana les línies 6, V19 i V21</a:t>
            </a:r>
          </a:p>
          <a:p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200" b="1" dirty="0">
                <a:latin typeface="Arial" panose="020B0604020202020204" pitchFamily="34" charset="0"/>
                <a:cs typeface="Arial" panose="020B0604020202020204" pitchFamily="34" charset="0"/>
              </a:rPr>
              <a:t>Línies regulars Bus AMB</a:t>
            </a:r>
          </a:p>
          <a:p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B20 i B25 per desplaçaments entre el Poblenou i Urquinaona</a:t>
            </a:r>
            <a:r>
              <a:rPr lang="ca-ES" sz="127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C25FE6-7345-462F-9B8A-266ADB40A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455" y="473148"/>
            <a:ext cx="2972092" cy="591170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E7221D8-EC13-BD8D-AF8B-9E38260B056F}"/>
              </a:ext>
            </a:extLst>
          </p:cNvPr>
          <p:cNvSpPr txBox="1">
            <a:spLocks/>
          </p:cNvSpPr>
          <p:nvPr/>
        </p:nvSpPr>
        <p:spPr>
          <a:xfrm>
            <a:off x="522942" y="495671"/>
            <a:ext cx="1618799" cy="554025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i="0" kern="120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a-ES" sz="4400" b="0" dirty="0">
                <a:solidFill>
                  <a:schemeClr val="bg1">
                    <a:lumMod val="85000"/>
                  </a:schemeClr>
                </a:solidFill>
              </a:rPr>
              <a:t>TMB</a:t>
            </a:r>
            <a:endParaRPr lang="es-ES" sz="4400" b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C34EA58-0092-1470-7012-75FD481AE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00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CA32FEB-363E-44FE-9C58-384D22571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280" y="1691016"/>
            <a:ext cx="6389913" cy="3874173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879568" y="1423672"/>
            <a:ext cx="2779901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s-ES" sz="2000" b="1" spc="-18" dirty="0">
                <a:solidFill>
                  <a:srgbClr val="FFC000"/>
                </a:solidFill>
                <a:latin typeface="Arial"/>
                <a:cs typeface="Arial"/>
              </a:rPr>
              <a:t>TALL FASE  2</a:t>
            </a:r>
            <a:endParaRPr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79568" y="1836869"/>
            <a:ext cx="8401194" cy="57595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400" dirty="0">
                <a:latin typeface="Arial MT"/>
              </a:rPr>
              <a:t>Fase 2 (01/08-25/08): Barceloneta-Verdaguer. Sense servei entre Jaume I i Girona</a:t>
            </a:r>
            <a:r>
              <a:rPr lang="ca-ES" sz="1270" dirty="0">
                <a:latin typeface="Arial MT"/>
              </a:rPr>
              <a:t>.</a:t>
            </a:r>
          </a:p>
          <a:p>
            <a:pPr algn="ctr"/>
            <a:endParaRPr lang="ca-ES" sz="997" b="1" dirty="0">
              <a:latin typeface="Arial MT"/>
            </a:endParaRPr>
          </a:p>
          <a:p>
            <a:pPr marL="155471" indent="-155471">
              <a:buFont typeface="Arial" panose="020B0604020202020204" pitchFamily="34" charset="0"/>
              <a:buChar char="•"/>
            </a:pPr>
            <a:endParaRPr lang="ca-ES" sz="1270" dirty="0">
              <a:latin typeface="Arial MT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879568" y="733271"/>
            <a:ext cx="4563363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s-ES" sz="1995" spc="-23" dirty="0">
                <a:solidFill>
                  <a:srgbClr val="FFC000"/>
                </a:solidFill>
              </a:rPr>
              <a:t>Tall L4 Metro</a:t>
            </a:r>
            <a:endParaRPr sz="1995" dirty="0">
              <a:solidFill>
                <a:srgbClr val="FFC000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935189F-F9CE-DE1F-BFD8-605866770084}"/>
              </a:ext>
            </a:extLst>
          </p:cNvPr>
          <p:cNvSpPr txBox="1">
            <a:spLocks/>
          </p:cNvSpPr>
          <p:nvPr/>
        </p:nvSpPr>
        <p:spPr>
          <a:xfrm>
            <a:off x="522942" y="495671"/>
            <a:ext cx="1618799" cy="554025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i="0" kern="120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a-ES" sz="4400" b="0" dirty="0">
                <a:solidFill>
                  <a:schemeClr val="bg1">
                    <a:lumMod val="85000"/>
                  </a:schemeClr>
                </a:solidFill>
              </a:rPr>
              <a:t>TMB</a:t>
            </a:r>
            <a:endParaRPr lang="es-ES" sz="4400" b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C3EE5DF-4A03-3ACA-F390-9585990C1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89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1406" y="1279746"/>
            <a:ext cx="3126813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s-ES" sz="2000" b="1" spc="-18" dirty="0">
                <a:solidFill>
                  <a:srgbClr val="FFC000"/>
                </a:solidFill>
                <a:latin typeface="Arial"/>
                <a:cs typeface="Arial"/>
              </a:rPr>
              <a:t>TALL I ALTERNATIVES F2</a:t>
            </a:r>
            <a:endParaRPr lang="es-ES"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827862" y="733271"/>
            <a:ext cx="4563363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s-ES" sz="1995" spc="-23" dirty="0">
                <a:solidFill>
                  <a:srgbClr val="FFC000"/>
                </a:solidFill>
              </a:rPr>
              <a:t>Tall L4 Metro</a:t>
            </a:r>
            <a:endParaRPr sz="1995" dirty="0">
              <a:solidFill>
                <a:srgbClr val="FFC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5F39EB4-9BED-4BCF-9F69-E46B3A84F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940" y="400402"/>
            <a:ext cx="5941118" cy="551951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A8219315-A48E-51DE-8B9A-2C9EEF506D13}"/>
              </a:ext>
            </a:extLst>
          </p:cNvPr>
          <p:cNvSpPr txBox="1">
            <a:spLocks/>
          </p:cNvSpPr>
          <p:nvPr/>
        </p:nvSpPr>
        <p:spPr>
          <a:xfrm>
            <a:off x="522942" y="495671"/>
            <a:ext cx="1618799" cy="554025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i="0" kern="120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a-ES" sz="4400" b="0" dirty="0">
                <a:solidFill>
                  <a:schemeClr val="bg1">
                    <a:lumMod val="85000"/>
                  </a:schemeClr>
                </a:solidFill>
              </a:rPr>
              <a:t>TMB</a:t>
            </a:r>
            <a:endParaRPr lang="es-ES" sz="4400" b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E1B984-A437-C040-3314-C44E8FF51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53957AB-879F-4728-C86B-C98E57E31E42}"/>
              </a:ext>
            </a:extLst>
          </p:cNvPr>
          <p:cNvSpPr txBox="1"/>
          <p:nvPr/>
        </p:nvSpPr>
        <p:spPr>
          <a:xfrm>
            <a:off x="1531940" y="4996773"/>
            <a:ext cx="2971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s-ES" sz="1200" b="1" dirty="0">
                <a:solidFill>
                  <a:srgbClr val="231F20"/>
                </a:solidFill>
                <a:latin typeface="Arial"/>
                <a:cs typeface="Arial"/>
              </a:rPr>
              <a:t>Nota:</a:t>
            </a:r>
            <a:r>
              <a:rPr lang="es-ES" sz="1200" b="1" spc="-1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s-ES" sz="1200" spc="-5" dirty="0">
                <a:solidFill>
                  <a:srgbClr val="231F20"/>
                </a:solidFill>
                <a:latin typeface="Arial MT"/>
                <a:cs typeface="Arial MT"/>
              </a:rPr>
              <a:t>500</a:t>
            </a:r>
            <a:r>
              <a:rPr lang="es-ES" sz="1200" spc="-18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ES" sz="1200" spc="14" dirty="0">
                <a:solidFill>
                  <a:srgbClr val="231F20"/>
                </a:solidFill>
                <a:latin typeface="Arial MT"/>
                <a:cs typeface="Arial MT"/>
              </a:rPr>
              <a:t>m</a:t>
            </a:r>
            <a:r>
              <a:rPr lang="es-ES" sz="1200" spc="-14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ES" sz="1200" spc="-18" dirty="0">
                <a:solidFill>
                  <a:srgbClr val="231F20"/>
                </a:solidFill>
                <a:latin typeface="Arial MT"/>
                <a:cs typeface="Arial MT"/>
              </a:rPr>
              <a:t>a </a:t>
            </a:r>
            <a:r>
              <a:rPr lang="es-ES" sz="1200" spc="5" dirty="0" err="1">
                <a:solidFill>
                  <a:srgbClr val="231F20"/>
                </a:solidFill>
                <a:latin typeface="Arial MT"/>
                <a:cs typeface="Arial MT"/>
              </a:rPr>
              <a:t>peu</a:t>
            </a:r>
            <a:r>
              <a:rPr lang="es-ES"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ES" sz="1200" spc="5" dirty="0" err="1">
                <a:solidFill>
                  <a:srgbClr val="231F20"/>
                </a:solidFill>
                <a:latin typeface="Arial MT"/>
                <a:cs typeface="Arial MT"/>
              </a:rPr>
              <a:t>corresponen</a:t>
            </a:r>
            <a:r>
              <a:rPr lang="es-ES" sz="1200" spc="5" dirty="0">
                <a:solidFill>
                  <a:srgbClr val="231F20"/>
                </a:solidFill>
                <a:latin typeface="Arial MT"/>
                <a:cs typeface="Arial MT"/>
              </a:rPr>
              <a:t> a 6-8 </a:t>
            </a:r>
            <a:r>
              <a:rPr lang="es-ES" sz="1200" spc="5" dirty="0" err="1">
                <a:solidFill>
                  <a:srgbClr val="231F20"/>
                </a:solidFill>
                <a:latin typeface="Arial MT"/>
                <a:cs typeface="Arial MT"/>
              </a:rPr>
              <a:t>minuts</a:t>
            </a:r>
            <a:r>
              <a:rPr lang="es-ES" sz="1200" spc="5" dirty="0">
                <a:solidFill>
                  <a:srgbClr val="231F20"/>
                </a:solidFill>
                <a:latin typeface="Arial MT"/>
                <a:cs typeface="Arial MT"/>
              </a:rPr>
              <a:t>.</a:t>
            </a:r>
            <a:endParaRPr lang="es-ES" sz="1200" dirty="0">
              <a:latin typeface="Arial MT"/>
              <a:cs typeface="Arial MT"/>
            </a:endParaRPr>
          </a:p>
        </p:txBody>
      </p:sp>
      <p:pic>
        <p:nvPicPr>
          <p:cNvPr id="6" name="object 362">
            <a:extLst>
              <a:ext uri="{FF2B5EF4-FFF2-40B4-BE49-F238E27FC236}">
                <a16:creationId xmlns:a16="http://schemas.microsoft.com/office/drawing/2014/main" id="{627D1A26-4245-3BEC-5FD3-7C236F99450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06316" y="4714577"/>
            <a:ext cx="148753" cy="25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33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43358" y="1321429"/>
            <a:ext cx="4673114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s-ES" sz="2000" b="1" spc="-18" dirty="0">
                <a:solidFill>
                  <a:srgbClr val="FFC000"/>
                </a:solidFill>
                <a:latin typeface="Arial"/>
                <a:cs typeface="Arial"/>
              </a:rPr>
              <a:t>SERVEI ALTERNATIUS TALL FASE 2</a:t>
            </a:r>
            <a:endParaRPr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46738" y="1701544"/>
            <a:ext cx="5662373" cy="25461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r>
              <a:rPr lang="ca-ES" sz="1200" b="1" dirty="0">
                <a:latin typeface="Arial MT"/>
              </a:rPr>
              <a:t>Bus especial recorregut L4</a:t>
            </a:r>
          </a:p>
          <a:p>
            <a:endParaRPr lang="ca-ES" sz="1200" dirty="0">
              <a:latin typeface="Arial MT"/>
            </a:endParaRPr>
          </a:p>
          <a:p>
            <a:r>
              <a:rPr lang="ca-ES" sz="1200" dirty="0">
                <a:latin typeface="Arial MT"/>
              </a:rPr>
              <a:t>Recorregut: </a:t>
            </a:r>
          </a:p>
          <a:p>
            <a:r>
              <a:rPr lang="ca-ES" sz="1200" dirty="0">
                <a:latin typeface="Arial MT"/>
              </a:rPr>
              <a:t>De Barceloneta a Verdaguer (F2) </a:t>
            </a:r>
          </a:p>
          <a:p>
            <a:endParaRPr lang="ca-ES" sz="1200" dirty="0">
              <a:latin typeface="Arial MT"/>
            </a:endParaRPr>
          </a:p>
          <a:p>
            <a:r>
              <a:rPr lang="ca-ES" sz="1200" dirty="0">
                <a:latin typeface="Arial MT"/>
              </a:rPr>
              <a:t>Vehicles articulats: 15 (F2) </a:t>
            </a:r>
          </a:p>
          <a:p>
            <a:r>
              <a:rPr lang="ca-ES" sz="1200" dirty="0">
                <a:latin typeface="Arial MT"/>
              </a:rPr>
              <a:t>Interval hora punta feiner: 3-4 minuts</a:t>
            </a:r>
          </a:p>
          <a:p>
            <a:r>
              <a:rPr lang="ca-ES" sz="1200" dirty="0">
                <a:latin typeface="Arial MT"/>
              </a:rPr>
              <a:t>Horari de funcionament: mateix que el servei de Metro</a:t>
            </a:r>
          </a:p>
          <a:p>
            <a:pPr marL="11516" marR="133590">
              <a:lnSpc>
                <a:spcPct val="101400"/>
              </a:lnSpc>
              <a:spcBef>
                <a:spcPts val="512"/>
              </a:spcBef>
            </a:pPr>
            <a:r>
              <a:rPr lang="ca-ES" sz="1200" spc="-36" dirty="0">
                <a:solidFill>
                  <a:srgbClr val="231F20"/>
                </a:solidFill>
                <a:latin typeface="Arial MT"/>
                <a:cs typeface="Arial MT"/>
              </a:rPr>
              <a:t>També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hi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haurà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del </a:t>
            </a:r>
            <a:r>
              <a:rPr lang="ca-ES" sz="1200" b="1" spc="-9" dirty="0">
                <a:solidFill>
                  <a:srgbClr val="231F20"/>
                </a:solidFill>
                <a:latin typeface="Arial"/>
                <a:cs typeface="Arial"/>
              </a:rPr>
              <a:t>26 </a:t>
            </a:r>
            <a:r>
              <a:rPr lang="ca-ES" sz="1200" b="1" spc="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lang="ca-ES" sz="1200" b="1" spc="-27" dirty="0">
                <a:solidFill>
                  <a:srgbClr val="231F20"/>
                </a:solidFill>
                <a:latin typeface="Arial"/>
                <a:cs typeface="Arial"/>
              </a:rPr>
              <a:t>juny </a:t>
            </a:r>
            <a:r>
              <a:rPr lang="ca-ES" sz="1200" b="1" spc="-9" dirty="0">
                <a:solidFill>
                  <a:srgbClr val="231F20"/>
                </a:solidFill>
                <a:latin typeface="Arial"/>
                <a:cs typeface="Arial"/>
              </a:rPr>
              <a:t>al 25 d’agost </a:t>
            </a:r>
            <a:r>
              <a:rPr lang="ca-ES" sz="1200" b="1" spc="-27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27" dirty="0">
                <a:solidFill>
                  <a:srgbClr val="231F20"/>
                </a:solidFill>
                <a:latin typeface="Arial"/>
                <a:cs typeface="Arial"/>
              </a:rPr>
              <a:t>un</a:t>
            </a:r>
            <a:r>
              <a:rPr lang="ca-ES" sz="1200" b="1" spc="-18" dirty="0">
                <a:solidFill>
                  <a:srgbClr val="231F20"/>
                </a:solidFill>
                <a:latin typeface="Arial"/>
                <a:cs typeface="Arial"/>
              </a:rPr>
              <a:t> servei</a:t>
            </a:r>
            <a:r>
              <a:rPr lang="ca-ES" sz="1200" b="1" spc="-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9" dirty="0">
                <a:solidFill>
                  <a:srgbClr val="231F20"/>
                </a:solidFill>
                <a:latin typeface="Arial"/>
                <a:cs typeface="Arial"/>
              </a:rPr>
              <a:t>especial</a:t>
            </a:r>
            <a:r>
              <a:rPr lang="ca-ES" sz="1200" b="1" spc="-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lang="ca-ES" sz="1200" b="1" spc="-1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23" dirty="0">
                <a:solidFill>
                  <a:srgbClr val="231F20"/>
                </a:solidFill>
                <a:latin typeface="Arial"/>
                <a:cs typeface="Arial"/>
              </a:rPr>
              <a:t>bus</a:t>
            </a:r>
            <a:r>
              <a:rPr lang="ca-ES" sz="1200" b="1" spc="-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9" dirty="0">
                <a:solidFill>
                  <a:srgbClr val="231F20"/>
                </a:solidFill>
                <a:latin typeface="Arial"/>
                <a:cs typeface="Arial"/>
              </a:rPr>
              <a:t>només</a:t>
            </a:r>
            <a:r>
              <a:rPr lang="ca-ES" sz="1200" b="1" spc="-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dirty="0">
                <a:solidFill>
                  <a:srgbClr val="231F20"/>
                </a:solidFill>
                <a:latin typeface="Arial"/>
                <a:cs typeface="Arial"/>
              </a:rPr>
              <a:t>per</a:t>
            </a:r>
            <a:r>
              <a:rPr lang="ca-ES" sz="1200" b="1" spc="-1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18" dirty="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lang="ca-ES" sz="1200" b="1" spc="-14" dirty="0">
                <a:solidFill>
                  <a:srgbClr val="231F20"/>
                </a:solidFill>
                <a:latin typeface="Arial"/>
                <a:cs typeface="Arial"/>
              </a:rPr>
              <a:t>les persones </a:t>
            </a:r>
            <a:r>
              <a:rPr lang="ca-ES" sz="1200" b="1" spc="5" dirty="0">
                <a:solidFill>
                  <a:srgbClr val="231F20"/>
                </a:solidFill>
                <a:latin typeface="Arial"/>
                <a:cs typeface="Arial"/>
              </a:rPr>
              <a:t>amb </a:t>
            </a:r>
            <a:r>
              <a:rPr lang="ca-ES" sz="1200" b="1" spc="-5" dirty="0">
                <a:solidFill>
                  <a:srgbClr val="231F20"/>
                </a:solidFill>
                <a:latin typeface="Arial"/>
                <a:cs typeface="Arial"/>
              </a:rPr>
              <a:t>discapacitat </a:t>
            </a:r>
            <a:r>
              <a:rPr lang="ca-ES" sz="1200" b="1" spc="-23" dirty="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lang="ca-ES" sz="1200" b="1" spc="-9" dirty="0">
                <a:solidFill>
                  <a:srgbClr val="231F20"/>
                </a:solidFill>
                <a:latin typeface="Arial"/>
                <a:cs typeface="Arial"/>
              </a:rPr>
              <a:t>mobilitat </a:t>
            </a:r>
            <a:r>
              <a:rPr lang="ca-ES" sz="1200" b="1" spc="-23" dirty="0">
                <a:solidFill>
                  <a:srgbClr val="231F20"/>
                </a:solidFill>
                <a:latin typeface="Arial"/>
                <a:cs typeface="Arial"/>
              </a:rPr>
              <a:t>reduïda</a:t>
            </a:r>
            <a:r>
              <a:rPr lang="ca-ES" sz="12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entre</a:t>
            </a:r>
            <a:r>
              <a:rPr lang="ca-ES" sz="1200" spc="-4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les</a:t>
            </a:r>
            <a:r>
              <a:rPr lang="ca-ES" sz="1200" spc="-41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estacions</a:t>
            </a:r>
            <a:r>
              <a:rPr lang="ca-ES" sz="1200" spc="-4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b="1" spc="-32" dirty="0">
                <a:solidFill>
                  <a:srgbClr val="231F20"/>
                </a:solidFill>
                <a:latin typeface="Arial"/>
                <a:cs typeface="Arial"/>
              </a:rPr>
              <a:t>Verdaguer</a:t>
            </a:r>
            <a:r>
              <a:rPr lang="ca-ES" sz="1200" b="1" spc="-4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23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lang="ca-ES" sz="12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27" dirty="0">
                <a:solidFill>
                  <a:srgbClr val="231F20"/>
                </a:solidFill>
                <a:latin typeface="Arial"/>
                <a:cs typeface="Arial"/>
              </a:rPr>
              <a:t>Joanic.</a:t>
            </a:r>
            <a:endParaRPr lang="ca-ES" sz="1200" dirty="0">
              <a:latin typeface="Arial"/>
              <a:cs typeface="Arial"/>
            </a:endParaRPr>
          </a:p>
          <a:p>
            <a:pPr marL="11516">
              <a:spcBef>
                <a:spcPts val="535"/>
              </a:spcBef>
            </a:pPr>
            <a:r>
              <a:rPr lang="ca-ES" sz="1200" spc="-36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Bus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especial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funciona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durant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l’horari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de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servei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de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metro.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No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es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garanteix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l’enllaç </a:t>
            </a:r>
            <a:r>
              <a:rPr lang="ca-ES" sz="1200" spc="-27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entre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metro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i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bus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especial</a:t>
            </a:r>
            <a:r>
              <a:rPr lang="ca-ES" sz="1200" dirty="0"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en</a:t>
            </a:r>
            <a:r>
              <a:rPr lang="ca-ES" sz="1200" spc="-32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les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últimes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sortides.</a:t>
            </a:r>
            <a:endParaRPr lang="ca-ES" sz="1200" dirty="0">
              <a:latin typeface="Arial MT"/>
              <a:cs typeface="Arial MT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894163" y="733271"/>
            <a:ext cx="1992038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s-ES" sz="1995" spc="-23" dirty="0">
                <a:solidFill>
                  <a:srgbClr val="FFC000"/>
                </a:solidFill>
              </a:rPr>
              <a:t>Tall L4 Metro</a:t>
            </a:r>
            <a:endParaRPr sz="1995" dirty="0">
              <a:solidFill>
                <a:srgbClr val="FFC000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D37F2A9-513B-47AE-BA9D-5F9CC1F9C4C5}"/>
              </a:ext>
            </a:extLst>
          </p:cNvPr>
          <p:cNvSpPr/>
          <p:nvPr/>
        </p:nvSpPr>
        <p:spPr>
          <a:xfrm>
            <a:off x="1856270" y="4339884"/>
            <a:ext cx="46731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200" b="1" dirty="0">
                <a:latin typeface="Arial" panose="020B0604020202020204" pitchFamily="34" charset="0"/>
                <a:cs typeface="Arial" panose="020B0604020202020204" pitchFamily="34" charset="0"/>
              </a:rPr>
              <a:t>Línies regulars Bus TMB</a:t>
            </a:r>
          </a:p>
          <a:p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Es recomana les línies 6, V19 i V21</a:t>
            </a:r>
          </a:p>
          <a:p>
            <a:endParaRPr lang="ca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200" b="1" dirty="0">
                <a:latin typeface="Arial" panose="020B0604020202020204" pitchFamily="34" charset="0"/>
                <a:cs typeface="Arial" panose="020B0604020202020204" pitchFamily="34" charset="0"/>
              </a:rPr>
              <a:t>Línies regulars Bus AMB</a:t>
            </a:r>
          </a:p>
          <a:p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B20 i B25 per desplaçaments entre el Poblenou i Urquinaona.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D89093F-AC2A-41EA-9C05-4967065AE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198" y="620486"/>
            <a:ext cx="2961573" cy="588006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9EE89C9-A8F3-55FC-E29C-F0420A1BDC7A}"/>
              </a:ext>
            </a:extLst>
          </p:cNvPr>
          <p:cNvSpPr txBox="1">
            <a:spLocks/>
          </p:cNvSpPr>
          <p:nvPr/>
        </p:nvSpPr>
        <p:spPr>
          <a:xfrm>
            <a:off x="522942" y="495671"/>
            <a:ext cx="1618799" cy="554025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i="0" kern="120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a-ES" sz="4400" b="0" dirty="0">
                <a:solidFill>
                  <a:schemeClr val="bg1">
                    <a:lumMod val="85000"/>
                  </a:schemeClr>
                </a:solidFill>
              </a:rPr>
              <a:t>TMB</a:t>
            </a:r>
            <a:endParaRPr lang="es-ES" sz="4400" b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384C5D-7A21-F9A6-6533-5B342D774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0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4243" y="1966193"/>
            <a:ext cx="3845296" cy="3908842"/>
          </a:xfrm>
          <a:prstGeom prst="rect">
            <a:avLst/>
          </a:prstGeom>
        </p:spPr>
        <p:txBody>
          <a:bodyPr vert="horz" wrap="square" lIns="0" tIns="52974" rIns="0" bIns="0" rtlCol="0">
            <a:spAutoFit/>
          </a:bodyPr>
          <a:lstStyle/>
          <a:p>
            <a:pPr marL="11516">
              <a:spcBef>
                <a:spcPts val="416"/>
              </a:spcBef>
            </a:pPr>
            <a:r>
              <a:rPr lang="ca-ES" sz="1200" b="1" spc="-5" dirty="0">
                <a:latin typeface="Arial"/>
                <a:cs typeface="Arial"/>
              </a:rPr>
              <a:t>Informació al territori</a:t>
            </a:r>
            <a:endParaRPr lang="ca-ES" sz="1200" dirty="0">
              <a:latin typeface="Arial"/>
              <a:cs typeface="Arial"/>
            </a:endParaRPr>
          </a:p>
          <a:p>
            <a:pPr marL="11516" marR="4607">
              <a:lnSpc>
                <a:spcPct val="125000"/>
              </a:lnSpc>
            </a:pPr>
            <a:endParaRPr lang="ca-ES" sz="1200" spc="-23" dirty="0">
              <a:solidFill>
                <a:srgbClr val="231F20"/>
              </a:solidFill>
              <a:latin typeface="Arial MT"/>
              <a:cs typeface="Arial MT"/>
            </a:endParaRPr>
          </a:p>
          <a:p>
            <a:pPr marL="182966" marR="4607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Compartir la necessitat de l’execució del projecte, els beneficis que representarà per a la ciutadania i les alternatives de mobilitat amb tots els  nivells de l’administració implicats, així com amb la  representació associativa dels territoris afectats.</a:t>
            </a:r>
          </a:p>
          <a:p>
            <a:pPr marL="182966" marR="4607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a-ES" sz="1200" spc="-23" dirty="0">
              <a:solidFill>
                <a:srgbClr val="231F20"/>
              </a:solidFill>
              <a:latin typeface="Arial MT"/>
              <a:cs typeface="Arial MT"/>
            </a:endParaRPr>
          </a:p>
          <a:p>
            <a:pPr marL="182966" marR="4607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Accions: Convocatòria als regidors/es de districte, gerents de districte i representació </a:t>
            </a:r>
            <a:r>
              <a:rPr lang="ca-ES" sz="1200" spc="-23" dirty="0" err="1">
                <a:solidFill>
                  <a:srgbClr val="231F20"/>
                </a:solidFill>
                <a:latin typeface="Arial MT"/>
                <a:cs typeface="Arial MT"/>
              </a:rPr>
              <a:t>associaciativa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de Ciutat Vella, Eixample i Sant Martí. </a:t>
            </a:r>
          </a:p>
          <a:p>
            <a:pPr marL="182966" marR="4607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a-ES" sz="1200" spc="-23" dirty="0">
              <a:solidFill>
                <a:srgbClr val="231F20"/>
              </a:solidFill>
              <a:latin typeface="Arial MT"/>
              <a:cs typeface="Arial MT"/>
            </a:endParaRPr>
          </a:p>
          <a:p>
            <a:pPr marL="11516" marR="4607">
              <a:lnSpc>
                <a:spcPct val="125000"/>
              </a:lnSpc>
            </a:pPr>
            <a:r>
              <a:rPr lang="ca-ES" sz="1200" b="1" spc="-23" dirty="0">
                <a:solidFill>
                  <a:srgbClr val="231F20"/>
                </a:solidFill>
                <a:latin typeface="Arial MT"/>
                <a:cs typeface="Arial MT"/>
              </a:rPr>
              <a:t>Informació a mitjans de comunicació</a:t>
            </a:r>
          </a:p>
          <a:p>
            <a:pPr marL="182966" marR="4607" indent="-1714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Taller informatiu</a:t>
            </a:r>
          </a:p>
          <a:p>
            <a:pPr marL="182966" marR="4607" indent="-171450">
              <a:lnSpc>
                <a:spcPct val="125000"/>
              </a:lnSpc>
              <a:buFont typeface="Wingdings" panose="05000000000000000000" pitchFamily="2" charset="2"/>
              <a:buChar char="§"/>
            </a:pP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Seguiment informatiu i escolta activa a través del Gabinet de Premsa i xarxes socials, </a:t>
            </a:r>
            <a:r>
              <a:rPr lang="ca-ES" sz="1200" spc="-23" dirty="0" err="1">
                <a:solidFill>
                  <a:srgbClr val="231F20"/>
                </a:solidFill>
                <a:latin typeface="Arial MT"/>
                <a:cs typeface="Arial MT"/>
              </a:rPr>
              <a:t>etc</a:t>
            </a:r>
            <a:endParaRPr lang="ca-ES" sz="1200" spc="-23" dirty="0">
              <a:solidFill>
                <a:srgbClr val="231F20"/>
              </a:solidFill>
              <a:latin typeface="Arial MT"/>
              <a:cs typeface="Arial MT"/>
            </a:endParaRPr>
          </a:p>
          <a:p>
            <a:pPr marL="182966" marR="4607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a-ES" sz="1200" spc="-23" dirty="0">
              <a:solidFill>
                <a:srgbClr val="231F20"/>
              </a:solidFill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04243" y="689715"/>
            <a:ext cx="2744927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s-ES" sz="1995" spc="-18" dirty="0" err="1">
                <a:solidFill>
                  <a:srgbClr val="FFC000"/>
                </a:solidFill>
              </a:rPr>
              <a:t>Tall</a:t>
            </a:r>
            <a:r>
              <a:rPr lang="es-ES" sz="1995" spc="-18" dirty="0">
                <a:solidFill>
                  <a:srgbClr val="FFC000"/>
                </a:solidFill>
              </a:rPr>
              <a:t> L4 Metro</a:t>
            </a:r>
            <a:endParaRPr sz="1995" dirty="0">
              <a:solidFill>
                <a:srgbClr val="FFC000"/>
              </a:solidFill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04243" y="1390387"/>
            <a:ext cx="7896865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s-ES" sz="2000" b="1" spc="-18" dirty="0">
                <a:solidFill>
                  <a:srgbClr val="FFC000"/>
                </a:solidFill>
                <a:latin typeface="Arial"/>
                <a:cs typeface="Arial"/>
              </a:rPr>
              <a:t>COMUNICACIÓ I RELACIONS INSTITUCIONALS</a:t>
            </a:r>
            <a:endParaRPr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19505" y="2050483"/>
            <a:ext cx="4446468" cy="3913972"/>
          </a:xfrm>
          <a:prstGeom prst="rect">
            <a:avLst/>
          </a:prstGeom>
        </p:spPr>
        <p:txBody>
          <a:bodyPr vert="horz" wrap="square" lIns="0" tIns="52974" rIns="0" bIns="0" rtlCol="0">
            <a:spAutoFit/>
          </a:bodyPr>
          <a:lstStyle/>
          <a:p>
            <a:pPr marL="11516">
              <a:spcBef>
                <a:spcPts val="416"/>
              </a:spcBef>
            </a:pPr>
            <a:r>
              <a:rPr lang="es-ES" sz="1200" b="1" spc="-5" dirty="0">
                <a:latin typeface="Arial"/>
                <a:cs typeface="Arial"/>
              </a:rPr>
              <a:t>Comunicació interna</a:t>
            </a:r>
            <a:endParaRPr lang="es-ES" sz="1200" b="1" spc="9" dirty="0">
              <a:latin typeface="Arial"/>
              <a:cs typeface="Arial"/>
            </a:endParaRPr>
          </a:p>
          <a:p>
            <a:pPr marL="11516">
              <a:spcBef>
                <a:spcPts val="416"/>
              </a:spcBef>
            </a:pPr>
            <a:endParaRPr sz="1200" dirty="0">
              <a:latin typeface="Arial"/>
              <a:cs typeface="Arial"/>
            </a:endParaRPr>
          </a:p>
          <a:p>
            <a:pPr marL="182966" marR="236085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És necessari que tots/es els/les treballadors/es de TMB, especialment els que tenen contacte amb el públic, estiguin informats i puguin orientar i respondre qüestions del passatge.</a:t>
            </a:r>
          </a:p>
          <a:p>
            <a:pPr marL="11516" marR="236085">
              <a:lnSpc>
                <a:spcPct val="125000"/>
              </a:lnSpc>
            </a:pPr>
            <a:endParaRPr lang="es-ES" sz="1200" spc="-18" dirty="0">
              <a:solidFill>
                <a:srgbClr val="231F20"/>
              </a:solidFill>
              <a:latin typeface="Arial MT"/>
              <a:cs typeface="Arial MT"/>
            </a:endParaRPr>
          </a:p>
          <a:p>
            <a:pPr marL="11516" marR="236085">
              <a:lnSpc>
                <a:spcPct val="125000"/>
              </a:lnSpc>
            </a:pPr>
            <a:r>
              <a:rPr lang="es-ES" sz="1200" b="1" spc="-18" dirty="0" err="1">
                <a:solidFill>
                  <a:srgbClr val="231F20"/>
                </a:solidFill>
                <a:latin typeface="Arial MT"/>
                <a:cs typeface="Arial MT"/>
              </a:rPr>
              <a:t>Accions</a:t>
            </a:r>
            <a:r>
              <a:rPr lang="es-ES" sz="1200" b="1" spc="-18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es-ES" sz="1200" b="1" spc="-18" dirty="0" err="1">
                <a:solidFill>
                  <a:srgbClr val="231F20"/>
                </a:solidFill>
                <a:latin typeface="Arial MT"/>
                <a:cs typeface="Arial MT"/>
              </a:rPr>
              <a:t>amb</a:t>
            </a:r>
            <a:r>
              <a:rPr lang="es-ES" sz="1200" b="1" spc="-18" dirty="0">
                <a:solidFill>
                  <a:srgbClr val="231F20"/>
                </a:solidFill>
                <a:latin typeface="Arial MT"/>
                <a:cs typeface="Arial MT"/>
              </a:rPr>
              <a:t> la plantilla</a:t>
            </a:r>
            <a:endParaRPr lang="ca-ES" sz="1200" b="1" spc="-18" dirty="0">
              <a:solidFill>
                <a:srgbClr val="231F20"/>
              </a:solidFill>
              <a:latin typeface="Arial MT"/>
              <a:cs typeface="Arial MT"/>
            </a:endParaRPr>
          </a:p>
          <a:p>
            <a:pPr marL="182966" marR="236085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Reunions informatives específiques dels caps de línies amb el personal de la línia afectada (AAC), Punts TMB i call centre.</a:t>
            </a:r>
          </a:p>
          <a:p>
            <a:pPr marL="182966" marR="236085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 Canal TMB </a:t>
            </a:r>
          </a:p>
          <a:p>
            <a:pPr marL="182966" marR="236085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Complement de quadre.</a:t>
            </a:r>
          </a:p>
          <a:p>
            <a:pPr marL="182966" marR="236085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Informació en les publicacions de TMB (</a:t>
            </a:r>
            <a:r>
              <a:rPr lang="ca-ES" sz="1200" spc="-18" dirty="0" err="1">
                <a:solidFill>
                  <a:srgbClr val="231F20"/>
                </a:solidFill>
                <a:latin typeface="Arial MT"/>
                <a:cs typeface="Arial MT"/>
              </a:rPr>
              <a:t>GenTMB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) i de </a:t>
            </a:r>
            <a:r>
              <a:rPr lang="ca-ES" sz="1200" spc="-18" dirty="0" err="1">
                <a:solidFill>
                  <a:srgbClr val="231F20"/>
                </a:solidFill>
                <a:latin typeface="Arial MT"/>
                <a:cs typeface="Arial MT"/>
              </a:rPr>
              <a:t>l’app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 d’empleats (</a:t>
            </a:r>
            <a:r>
              <a:rPr lang="ca-ES" sz="1200" spc="-18" dirty="0" err="1">
                <a:solidFill>
                  <a:srgbClr val="231F20"/>
                </a:solidFill>
                <a:latin typeface="Arial MT"/>
                <a:cs typeface="Arial MT"/>
              </a:rPr>
              <a:t>GenTMBAPP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).</a:t>
            </a:r>
          </a:p>
          <a:p>
            <a:pPr marL="182966" marR="236085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Espai Portal Intranet i </a:t>
            </a:r>
            <a:r>
              <a:rPr lang="ca-ES" sz="1200" spc="-18" dirty="0" err="1">
                <a:solidFill>
                  <a:srgbClr val="231F20"/>
                </a:solidFill>
                <a:latin typeface="Arial MT"/>
                <a:cs typeface="Arial MT"/>
              </a:rPr>
              <a:t>GenTMBapp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 / Baner Web </a:t>
            </a:r>
          </a:p>
          <a:p>
            <a:pPr marL="182966" marR="236085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Accés directe al Vull anar a </a:t>
            </a:r>
            <a:r>
              <a:rPr lang="ca-ES" sz="1200" spc="-18" dirty="0" err="1">
                <a:solidFill>
                  <a:srgbClr val="231F20"/>
                </a:solidFill>
                <a:latin typeface="Arial MT"/>
                <a:cs typeface="Arial MT"/>
              </a:rPr>
              <a:t>GenTMBapp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 i Intranet.</a:t>
            </a:r>
          </a:p>
          <a:p>
            <a:pPr marL="182966" marR="236085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a-ES" sz="1200" spc="-18" dirty="0">
              <a:solidFill>
                <a:srgbClr val="231F20"/>
              </a:solidFill>
              <a:latin typeface="Arial MT"/>
              <a:cs typeface="Arial MT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50470A8E-DF8E-B870-7030-6CE594D406C2}"/>
              </a:ext>
            </a:extLst>
          </p:cNvPr>
          <p:cNvSpPr txBox="1">
            <a:spLocks/>
          </p:cNvSpPr>
          <p:nvPr/>
        </p:nvSpPr>
        <p:spPr>
          <a:xfrm>
            <a:off x="522942" y="495671"/>
            <a:ext cx="1618799" cy="554025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i="0" kern="120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a-ES" sz="4400" b="0" dirty="0">
                <a:solidFill>
                  <a:schemeClr val="bg1">
                    <a:lumMod val="85000"/>
                  </a:schemeClr>
                </a:solidFill>
              </a:rPr>
              <a:t>TMB</a:t>
            </a:r>
            <a:endParaRPr lang="es-ES" sz="4400" b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09D9600-6CC0-A6F0-0BB6-21656D3C7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0369" y="2046452"/>
            <a:ext cx="3845296" cy="2293015"/>
          </a:xfrm>
          <a:prstGeom prst="rect">
            <a:avLst/>
          </a:prstGeom>
        </p:spPr>
        <p:txBody>
          <a:bodyPr vert="horz" wrap="square" lIns="0" tIns="52974" rIns="0" bIns="0" rtlCol="0">
            <a:spAutoFit/>
          </a:bodyPr>
          <a:lstStyle/>
          <a:p>
            <a:pPr marL="11516">
              <a:spcBef>
                <a:spcPts val="416"/>
              </a:spcBef>
            </a:pPr>
            <a:r>
              <a:rPr lang="ca-ES" sz="1200" b="1" spc="-5" dirty="0">
                <a:latin typeface="Arial"/>
                <a:cs typeface="Arial"/>
              </a:rPr>
              <a:t>Objectius</a:t>
            </a:r>
            <a:endParaRPr lang="ca-ES" sz="1200" dirty="0">
              <a:latin typeface="Arial"/>
              <a:cs typeface="Arial"/>
            </a:endParaRPr>
          </a:p>
          <a:p>
            <a:pPr marL="11516" marR="4607">
              <a:lnSpc>
                <a:spcPct val="125000"/>
              </a:lnSpc>
            </a:pPr>
            <a:endParaRPr lang="ca-ES" sz="1200" spc="-23" dirty="0">
              <a:solidFill>
                <a:srgbClr val="231F20"/>
              </a:solidFill>
              <a:latin typeface="Arial MT"/>
              <a:cs typeface="Arial MT"/>
            </a:endParaRPr>
          </a:p>
          <a:p>
            <a:pPr marL="182966" marR="4607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Difond</a:t>
            </a:r>
            <a:r>
              <a:rPr lang="ca-ES" sz="1200" spc="-41" dirty="0">
                <a:solidFill>
                  <a:srgbClr val="231F20"/>
                </a:solidFill>
                <a:latin typeface="Arial MT"/>
                <a:cs typeface="Arial MT"/>
              </a:rPr>
              <a:t>r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36" dirty="0">
                <a:solidFill>
                  <a:srgbClr val="231F20"/>
                </a:solidFill>
                <a:latin typeface="Arial MT"/>
                <a:cs typeface="Arial MT"/>
              </a:rPr>
              <a:t>le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s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millo</a:t>
            </a:r>
            <a:r>
              <a:rPr lang="ca-ES" sz="1200" spc="-41" dirty="0">
                <a:solidFill>
                  <a:srgbClr val="231F20"/>
                </a:solidFill>
                <a:latin typeface="Arial MT"/>
                <a:cs typeface="Arial MT"/>
              </a:rPr>
              <a:t>re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s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que  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suposara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n </a:t>
            </a:r>
            <a:r>
              <a:rPr lang="ca-ES" sz="1200" spc="-36" dirty="0">
                <a:solidFill>
                  <a:srgbClr val="231F20"/>
                </a:solidFill>
                <a:latin typeface="Arial MT"/>
                <a:cs typeface="Arial MT"/>
              </a:rPr>
              <a:t>le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s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ob</a:t>
            </a:r>
            <a:r>
              <a:rPr lang="ca-ES" sz="1200" spc="-32" dirty="0">
                <a:solidFill>
                  <a:srgbClr val="231F20"/>
                </a:solidFill>
                <a:latin typeface="Arial MT"/>
                <a:cs typeface="Arial MT"/>
              </a:rPr>
              <a:t>r</a:t>
            </a:r>
            <a:r>
              <a:rPr lang="ca-ES" sz="1200" spc="-41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s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p</a:t>
            </a:r>
            <a:r>
              <a:rPr lang="ca-ES" sz="1200" spc="-32" dirty="0">
                <a:solidFill>
                  <a:srgbClr val="231F20"/>
                </a:solidFill>
                <a:latin typeface="Arial MT"/>
                <a:cs typeface="Arial MT"/>
              </a:rPr>
              <a:t>revistes. </a:t>
            </a:r>
          </a:p>
          <a:p>
            <a:pPr marL="11516" marR="4607">
              <a:lnSpc>
                <a:spcPct val="125000"/>
              </a:lnSpc>
            </a:pPr>
            <a:endParaRPr lang="ca-ES" sz="1200" spc="-32" dirty="0">
              <a:solidFill>
                <a:srgbClr val="231F20"/>
              </a:solidFill>
              <a:latin typeface="Arial MT"/>
              <a:cs typeface="Arial MT"/>
            </a:endParaRPr>
          </a:p>
          <a:p>
            <a:pPr marL="182966" marR="4607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a-ES" sz="1200" spc="-32" dirty="0">
                <a:solidFill>
                  <a:srgbClr val="231F20"/>
                </a:solidFill>
                <a:latin typeface="Arial MT"/>
                <a:cs typeface="Arial MT"/>
              </a:rPr>
              <a:t>Garanti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r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qu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36" dirty="0">
                <a:solidFill>
                  <a:srgbClr val="231F20"/>
                </a:solidFill>
                <a:latin typeface="Arial MT"/>
                <a:cs typeface="Arial MT"/>
              </a:rPr>
              <a:t>le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s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persones  </a:t>
            </a:r>
            <a:r>
              <a:rPr lang="ca-ES" sz="1200" spc="-36" dirty="0">
                <a:solidFill>
                  <a:srgbClr val="231F20"/>
                </a:solidFill>
                <a:latin typeface="Arial MT"/>
                <a:cs typeface="Arial MT"/>
              </a:rPr>
              <a:t>usuàrie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s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estigui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n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informades 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amb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anterioritat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i 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entenguin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36" dirty="0">
                <a:solidFill>
                  <a:srgbClr val="231F20"/>
                </a:solidFill>
                <a:latin typeface="Arial MT"/>
                <a:cs typeface="Arial MT"/>
              </a:rPr>
              <a:t>le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s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32" dirty="0">
                <a:solidFill>
                  <a:srgbClr val="231F20"/>
                </a:solidFill>
                <a:latin typeface="Arial MT"/>
                <a:cs typeface="Arial MT"/>
              </a:rPr>
              <a:t>alte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r</a:t>
            </a:r>
            <a:r>
              <a:rPr lang="ca-ES" sz="1200" spc="-32" dirty="0">
                <a:solidFill>
                  <a:srgbClr val="231F20"/>
                </a:solidFill>
                <a:latin typeface="Arial MT"/>
                <a:cs typeface="Arial MT"/>
              </a:rPr>
              <a:t>native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s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d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mobilitat. </a:t>
            </a:r>
          </a:p>
          <a:p>
            <a:pPr marL="11516" marR="4607">
              <a:lnSpc>
                <a:spcPct val="125000"/>
              </a:lnSpc>
            </a:pPr>
            <a:endParaRPr lang="ca-ES" sz="1200" spc="-18" dirty="0">
              <a:solidFill>
                <a:srgbClr val="231F20"/>
              </a:solidFill>
              <a:latin typeface="Arial MT"/>
              <a:cs typeface="Arial MT"/>
            </a:endParaRPr>
          </a:p>
          <a:p>
            <a:pPr marL="182966" marR="4607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a-ES" sz="1200" spc="-36" dirty="0">
                <a:solidFill>
                  <a:srgbClr val="231F20"/>
                </a:solidFill>
                <a:latin typeface="Arial MT"/>
                <a:cs typeface="Arial MT"/>
              </a:rPr>
              <a:t>Reenruta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r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45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l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passatg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princi</a:t>
            </a:r>
            <a:r>
              <a:rPr lang="ca-ES" sz="1200" spc="50" dirty="0">
                <a:solidFill>
                  <a:srgbClr val="231F20"/>
                </a:solidFill>
                <a:latin typeface="Arial MT"/>
                <a:cs typeface="Arial MT"/>
              </a:rPr>
              <a:t>palment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36" dirty="0">
                <a:solidFill>
                  <a:srgbClr val="231F20"/>
                </a:solidFill>
                <a:latin typeface="Arial MT"/>
                <a:cs typeface="Arial MT"/>
              </a:rPr>
              <a:t>l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32" dirty="0">
                <a:solidFill>
                  <a:srgbClr val="231F20"/>
                </a:solidFill>
                <a:latin typeface="Arial MT"/>
                <a:cs typeface="Arial MT"/>
              </a:rPr>
              <a:t>xarx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d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met</a:t>
            </a:r>
            <a:r>
              <a:rPr lang="ca-ES" sz="1200" spc="-41" dirty="0">
                <a:solidFill>
                  <a:srgbClr val="231F20"/>
                </a:solidFill>
                <a:latin typeface="Arial MT"/>
                <a:cs typeface="Arial MT"/>
              </a:rPr>
              <a:t>r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o,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focalitzant</a:t>
            </a:r>
            <a:r>
              <a:rPr lang="ca-ES" sz="1200" spc="26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molts</a:t>
            </a:r>
            <a:r>
              <a:rPr lang="ca-ES" sz="1200" spc="286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esforços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36" dirty="0">
                <a:solidFill>
                  <a:srgbClr val="231F20"/>
                </a:solidFill>
                <a:latin typeface="Arial MT"/>
                <a:cs typeface="Arial MT"/>
              </a:rPr>
              <a:t>en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les estacions afectades pel tall.</a:t>
            </a:r>
            <a:endParaRPr lang="ca-ES" sz="12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04243" y="689715"/>
            <a:ext cx="2744927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s-ES" sz="1995" spc="-18" dirty="0" err="1">
                <a:solidFill>
                  <a:srgbClr val="FFC000"/>
                </a:solidFill>
              </a:rPr>
              <a:t>Tall</a:t>
            </a:r>
            <a:r>
              <a:rPr lang="es-ES" sz="1995" spc="-18" dirty="0">
                <a:solidFill>
                  <a:srgbClr val="FFC000"/>
                </a:solidFill>
              </a:rPr>
              <a:t> L4 Metro</a:t>
            </a:r>
            <a:endParaRPr sz="1995" dirty="0">
              <a:solidFill>
                <a:srgbClr val="FFC000"/>
              </a:solidFill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04243" y="1390387"/>
            <a:ext cx="7896865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000" b="1" spc="-18" dirty="0">
                <a:solidFill>
                  <a:srgbClr val="FFC000"/>
                </a:solidFill>
                <a:latin typeface="Arial"/>
                <a:cs typeface="Arial"/>
              </a:rPr>
              <a:t>INFORMACIÓ</a:t>
            </a:r>
            <a:r>
              <a:rPr sz="2000" b="1" spc="-63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18" dirty="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sz="2000" b="1" spc="-63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-45" dirty="0">
                <a:solidFill>
                  <a:srgbClr val="FFC000"/>
                </a:solidFill>
                <a:latin typeface="Arial"/>
                <a:cs typeface="Arial"/>
              </a:rPr>
              <a:t>ATENCIÓ</a:t>
            </a:r>
            <a:r>
              <a:rPr sz="2000" b="1" spc="-63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-54" dirty="0">
                <a:solidFill>
                  <a:srgbClr val="FFC000"/>
                </a:solidFill>
                <a:latin typeface="Arial"/>
                <a:cs typeface="Arial"/>
              </a:rPr>
              <a:t>AL</a:t>
            </a:r>
            <a:r>
              <a:rPr sz="2000" b="1" spc="-63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-18" dirty="0">
                <a:solidFill>
                  <a:srgbClr val="FFC000"/>
                </a:solidFill>
                <a:latin typeface="Arial"/>
                <a:cs typeface="Arial"/>
              </a:rPr>
              <a:t>CLIENT/A</a:t>
            </a:r>
            <a:r>
              <a:rPr sz="2000" b="1" spc="-59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endParaRPr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19505" y="2046452"/>
            <a:ext cx="4446468" cy="2528977"/>
          </a:xfrm>
          <a:prstGeom prst="rect">
            <a:avLst/>
          </a:prstGeom>
        </p:spPr>
        <p:txBody>
          <a:bodyPr vert="horz" wrap="square" lIns="0" tIns="52974" rIns="0" bIns="0" rtlCol="0">
            <a:spAutoFit/>
          </a:bodyPr>
          <a:lstStyle/>
          <a:p>
            <a:pPr marL="11516">
              <a:spcBef>
                <a:spcPts val="416"/>
              </a:spcBef>
            </a:pPr>
            <a:r>
              <a:rPr sz="1200" b="1" spc="-5" dirty="0" err="1">
                <a:latin typeface="Arial"/>
                <a:cs typeface="Arial"/>
              </a:rPr>
              <a:t>Senyalització</a:t>
            </a:r>
            <a:r>
              <a:rPr sz="1200" b="1" spc="-27" dirty="0">
                <a:latin typeface="Arial"/>
                <a:cs typeface="Arial"/>
              </a:rPr>
              <a:t> </a:t>
            </a:r>
            <a:r>
              <a:rPr sz="1200" b="1" spc="9" dirty="0" err="1">
                <a:latin typeface="Arial"/>
                <a:cs typeface="Arial"/>
              </a:rPr>
              <a:t>estàtica</a:t>
            </a:r>
            <a:endParaRPr lang="es-ES" sz="1200" b="1" spc="9" dirty="0">
              <a:latin typeface="Arial"/>
              <a:cs typeface="Arial"/>
            </a:endParaRPr>
          </a:p>
          <a:p>
            <a:pPr marL="11516">
              <a:spcBef>
                <a:spcPts val="416"/>
              </a:spcBef>
            </a:pPr>
            <a:endParaRPr sz="1200" dirty="0">
              <a:latin typeface="Arial"/>
              <a:cs typeface="Arial"/>
            </a:endParaRPr>
          </a:p>
          <a:p>
            <a:pPr marL="182966" marR="236085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Oferta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d’alternatives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de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mobilitat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customitzades 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al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passatge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per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estació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afectada. </a:t>
            </a:r>
            <a:r>
              <a:rPr lang="ca-ES" sz="1200" spc="-29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32" dirty="0">
                <a:solidFill>
                  <a:srgbClr val="231F20"/>
                </a:solidFill>
                <a:latin typeface="Arial MT"/>
                <a:cs typeface="Arial MT"/>
              </a:rPr>
              <a:t>Cartelleria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per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indicar 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les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principals 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alternatives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de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mobilitat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a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totes 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les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estacions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afectade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s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i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36" dirty="0">
                <a:solidFill>
                  <a:srgbClr val="231F20"/>
                </a:solidFill>
                <a:latin typeface="Arial MT"/>
                <a:cs typeface="Arial MT"/>
              </a:rPr>
              <a:t>le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s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estacion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s</a:t>
            </a:r>
            <a:r>
              <a:rPr lang="ca-ES"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d’enllaç.</a:t>
            </a:r>
          </a:p>
          <a:p>
            <a:pPr marL="11516" marR="236085">
              <a:lnSpc>
                <a:spcPct val="125000"/>
              </a:lnSpc>
            </a:pPr>
            <a:endParaRPr lang="es-ES" sz="1200" spc="-18" dirty="0">
              <a:solidFill>
                <a:srgbClr val="231F20"/>
              </a:solidFill>
              <a:latin typeface="Arial MT"/>
              <a:cs typeface="Arial MT"/>
            </a:endParaRPr>
          </a:p>
          <a:p>
            <a:pPr marL="11516" marR="236085">
              <a:lnSpc>
                <a:spcPct val="125000"/>
              </a:lnSpc>
            </a:pPr>
            <a:r>
              <a:rPr lang="es-ES" sz="1200" b="1" spc="-18" dirty="0">
                <a:solidFill>
                  <a:srgbClr val="231F20"/>
                </a:solidFill>
                <a:latin typeface="Arial MT"/>
                <a:cs typeface="Arial MT"/>
              </a:rPr>
              <a:t>F</a:t>
            </a:r>
            <a:r>
              <a:rPr lang="ca-ES" sz="1200" b="1" spc="-18" dirty="0">
                <a:solidFill>
                  <a:srgbClr val="231F20"/>
                </a:solidFill>
                <a:latin typeface="Arial MT"/>
                <a:cs typeface="Arial MT"/>
              </a:rPr>
              <a:t>ulletons informatius</a:t>
            </a:r>
          </a:p>
          <a:p>
            <a:pPr marL="182966" marR="236085" indent="-1714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Elaboració de 2 fulletons informatius, un de genèric, amb les alternatives de transport a cada una de les dues fases, i un altre específic, amb la informació de cada estació afectada.</a:t>
            </a:r>
            <a:endParaRPr lang="ca-ES" sz="1200" dirty="0">
              <a:latin typeface="Arial MT"/>
              <a:cs typeface="Arial MT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50470A8E-DF8E-B870-7030-6CE594D406C2}"/>
              </a:ext>
            </a:extLst>
          </p:cNvPr>
          <p:cNvSpPr txBox="1">
            <a:spLocks/>
          </p:cNvSpPr>
          <p:nvPr/>
        </p:nvSpPr>
        <p:spPr>
          <a:xfrm>
            <a:off x="522942" y="495671"/>
            <a:ext cx="1618799" cy="554025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i="0" kern="120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a-ES" sz="4400" b="0" dirty="0">
                <a:solidFill>
                  <a:schemeClr val="bg1">
                    <a:lumMod val="85000"/>
                  </a:schemeClr>
                </a:solidFill>
              </a:rPr>
              <a:t>TMB</a:t>
            </a:r>
            <a:endParaRPr lang="es-ES" sz="4400" b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09D9600-6CC0-A6F0-0BB6-21656D3C7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29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21052" y="1813366"/>
            <a:ext cx="3955746" cy="1675073"/>
          </a:xfrm>
          <a:prstGeom prst="rect">
            <a:avLst/>
          </a:prstGeom>
        </p:spPr>
        <p:txBody>
          <a:bodyPr vert="horz" wrap="square" lIns="0" tIns="76008" rIns="0" bIns="0" rtlCol="0">
            <a:spAutoFit/>
          </a:bodyPr>
          <a:lstStyle/>
          <a:p>
            <a:pPr marL="11516">
              <a:spcBef>
                <a:spcPts val="598"/>
              </a:spcBef>
            </a:pPr>
            <a:r>
              <a:rPr sz="1200" b="1" spc="5" dirty="0">
                <a:latin typeface="Arial"/>
                <a:cs typeface="Arial"/>
              </a:rPr>
              <a:t>Informadors/promotors</a:t>
            </a:r>
            <a:endParaRPr sz="1200" dirty="0">
              <a:latin typeface="Arial"/>
              <a:cs typeface="Arial"/>
            </a:endParaRPr>
          </a:p>
          <a:p>
            <a:pPr marL="182966" marR="4607" indent="-171450">
              <a:lnSpc>
                <a:spcPct val="125000"/>
              </a:lnSpc>
              <a:spcBef>
                <a:spcPts val="181"/>
              </a:spcBef>
              <a:buFont typeface="Arial" panose="020B0604020202020204" pitchFamily="34" charset="0"/>
              <a:buChar char="•"/>
            </a:pPr>
            <a:r>
              <a:rPr lang="ca-ES" sz="1200" spc="-9" dirty="0">
                <a:latin typeface="Arial MT"/>
                <a:cs typeface="Arial MT"/>
              </a:rPr>
              <a:t>Presència </a:t>
            </a:r>
            <a:r>
              <a:rPr lang="ca-ES" sz="1200" spc="14" dirty="0">
                <a:latin typeface="Arial MT"/>
                <a:cs typeface="Arial MT"/>
              </a:rPr>
              <a:t>d’informadors </a:t>
            </a:r>
            <a:r>
              <a:rPr lang="ca-ES" sz="1200" spc="-23" dirty="0">
                <a:latin typeface="Arial MT"/>
                <a:cs typeface="Arial MT"/>
              </a:rPr>
              <a:t>a </a:t>
            </a:r>
            <a:r>
              <a:rPr lang="ca-ES" sz="1200" spc="-290" dirty="0">
                <a:latin typeface="Arial MT"/>
                <a:cs typeface="Arial MT"/>
              </a:rPr>
              <a:t> </a:t>
            </a:r>
            <a:r>
              <a:rPr lang="ca-ES" sz="1200" spc="-9" dirty="0">
                <a:latin typeface="Arial MT"/>
                <a:cs typeface="Arial MT"/>
              </a:rPr>
              <a:t>les</a:t>
            </a:r>
            <a:r>
              <a:rPr lang="ca-ES" sz="1200" spc="-5" dirty="0">
                <a:latin typeface="Arial MT"/>
                <a:cs typeface="Arial MT"/>
              </a:rPr>
              <a:t> </a:t>
            </a:r>
            <a:r>
              <a:rPr lang="ca-ES" sz="1200" spc="5" dirty="0">
                <a:latin typeface="Arial MT"/>
                <a:cs typeface="Arial MT"/>
              </a:rPr>
              <a:t>estacions afectades pel tall </a:t>
            </a:r>
            <a:r>
              <a:rPr lang="ca-ES" sz="1200" spc="9" dirty="0">
                <a:latin typeface="Arial MT"/>
                <a:cs typeface="Arial MT"/>
              </a:rPr>
              <a:t>de</a:t>
            </a:r>
            <a:r>
              <a:rPr lang="ca-ES" sz="1200" spc="14" dirty="0">
                <a:latin typeface="Arial MT"/>
                <a:cs typeface="Arial MT"/>
              </a:rPr>
              <a:t> </a:t>
            </a:r>
            <a:r>
              <a:rPr lang="ca-ES" sz="1200" spc="-9" dirty="0">
                <a:latin typeface="Arial MT"/>
                <a:cs typeface="Arial MT"/>
              </a:rPr>
              <a:t>servei</a:t>
            </a:r>
            <a:r>
              <a:rPr lang="ca-ES" sz="1200" dirty="0">
                <a:latin typeface="Arial MT"/>
                <a:cs typeface="Arial MT"/>
              </a:rPr>
              <a:t> </a:t>
            </a:r>
            <a:r>
              <a:rPr lang="ca-ES" sz="1200" spc="-5" dirty="0">
                <a:latin typeface="Arial MT"/>
                <a:cs typeface="Arial MT"/>
              </a:rPr>
              <a:t>(accessos</a:t>
            </a:r>
            <a:r>
              <a:rPr lang="ca-ES" sz="1200" dirty="0">
                <a:latin typeface="Arial MT"/>
                <a:cs typeface="Arial MT"/>
              </a:rPr>
              <a:t> </a:t>
            </a:r>
            <a:r>
              <a:rPr lang="ca-ES" sz="1200" spc="-5" dirty="0">
                <a:latin typeface="Arial MT"/>
                <a:cs typeface="Arial MT"/>
              </a:rPr>
              <a:t>i</a:t>
            </a:r>
            <a:r>
              <a:rPr lang="ca-ES" sz="1200" dirty="0">
                <a:latin typeface="Arial MT"/>
                <a:cs typeface="Arial MT"/>
              </a:rPr>
              <a:t> </a:t>
            </a:r>
            <a:r>
              <a:rPr lang="ca-ES" sz="1200" spc="-9" dirty="0">
                <a:latin typeface="Arial MT"/>
                <a:cs typeface="Arial MT"/>
              </a:rPr>
              <a:t>zones</a:t>
            </a:r>
            <a:r>
              <a:rPr lang="ca-ES" sz="1200" dirty="0">
                <a:latin typeface="Arial MT"/>
                <a:cs typeface="Arial MT"/>
              </a:rPr>
              <a:t> d’intercanvi) </a:t>
            </a:r>
            <a:r>
              <a:rPr lang="ca-ES" sz="1200" spc="5" dirty="0">
                <a:latin typeface="Arial MT"/>
                <a:cs typeface="Arial MT"/>
              </a:rPr>
              <a:t>així com aquelles més concorregudes.</a:t>
            </a:r>
          </a:p>
          <a:p>
            <a:pPr marL="182966" marR="4607" indent="-171450">
              <a:lnSpc>
                <a:spcPct val="125000"/>
              </a:lnSpc>
              <a:spcBef>
                <a:spcPts val="181"/>
              </a:spcBef>
              <a:buFont typeface="Arial" panose="020B0604020202020204" pitchFamily="34" charset="0"/>
              <a:buChar char="•"/>
            </a:pPr>
            <a:r>
              <a:rPr lang="ca-ES" sz="1200" spc="-23" dirty="0">
                <a:latin typeface="Arial MT"/>
                <a:cs typeface="Arial MT"/>
              </a:rPr>
              <a:t>Els </a:t>
            </a:r>
            <a:r>
              <a:rPr lang="ca-ES" sz="1200" spc="9" dirty="0">
                <a:latin typeface="Arial MT"/>
                <a:cs typeface="Arial MT"/>
              </a:rPr>
              <a:t>informadors </a:t>
            </a:r>
            <a:r>
              <a:rPr lang="ca-ES" sz="1200" spc="-5" dirty="0">
                <a:latin typeface="Arial MT"/>
                <a:cs typeface="Arial MT"/>
              </a:rPr>
              <a:t>estaran </a:t>
            </a:r>
            <a:r>
              <a:rPr lang="ca-ES" sz="1200" dirty="0">
                <a:latin typeface="Arial MT"/>
                <a:cs typeface="Arial MT"/>
              </a:rPr>
              <a:t>presents </a:t>
            </a:r>
            <a:r>
              <a:rPr lang="ca-ES" sz="1200" spc="5" dirty="0">
                <a:latin typeface="Arial MT"/>
                <a:cs typeface="Arial MT"/>
              </a:rPr>
              <a:t>des </a:t>
            </a:r>
            <a:r>
              <a:rPr lang="ca-ES" sz="1200" spc="-290" dirty="0">
                <a:latin typeface="Arial MT"/>
                <a:cs typeface="Arial MT"/>
              </a:rPr>
              <a:t> </a:t>
            </a:r>
            <a:r>
              <a:rPr lang="ca-ES" sz="1200" spc="5" dirty="0">
                <a:latin typeface="Arial MT"/>
                <a:cs typeface="Arial MT"/>
              </a:rPr>
              <a:t>d’abans </a:t>
            </a:r>
            <a:r>
              <a:rPr lang="ca-ES" sz="1200" spc="-5" dirty="0">
                <a:latin typeface="Arial MT"/>
                <a:cs typeface="Arial MT"/>
              </a:rPr>
              <a:t>i</a:t>
            </a:r>
            <a:r>
              <a:rPr lang="ca-ES" sz="1200" spc="-9" dirty="0">
                <a:latin typeface="Arial MT"/>
                <a:cs typeface="Arial MT"/>
              </a:rPr>
              <a:t> </a:t>
            </a:r>
            <a:r>
              <a:rPr lang="ca-ES" sz="1200" spc="5" dirty="0">
                <a:latin typeface="Arial MT"/>
                <a:cs typeface="Arial MT"/>
              </a:rPr>
              <a:t>fins</a:t>
            </a:r>
            <a:r>
              <a:rPr lang="ca-ES" sz="1200" spc="-5" dirty="0">
                <a:latin typeface="Arial MT"/>
                <a:cs typeface="Arial MT"/>
              </a:rPr>
              <a:t> </a:t>
            </a:r>
            <a:r>
              <a:rPr lang="ca-ES" sz="1200" spc="-14" dirty="0">
                <a:latin typeface="Arial MT"/>
                <a:cs typeface="Arial MT"/>
              </a:rPr>
              <a:t>la</a:t>
            </a:r>
            <a:r>
              <a:rPr lang="ca-ES" sz="1200" spc="-9" dirty="0">
                <a:latin typeface="Arial MT"/>
                <a:cs typeface="Arial MT"/>
              </a:rPr>
              <a:t> </a:t>
            </a:r>
            <a:r>
              <a:rPr lang="ca-ES" sz="1200" spc="5" dirty="0">
                <a:latin typeface="Arial MT"/>
                <a:cs typeface="Arial MT"/>
              </a:rPr>
              <a:t>finalització</a:t>
            </a:r>
            <a:r>
              <a:rPr lang="ca-ES" sz="1200" spc="-5" dirty="0">
                <a:latin typeface="Arial MT"/>
                <a:cs typeface="Arial MT"/>
              </a:rPr>
              <a:t> </a:t>
            </a:r>
            <a:r>
              <a:rPr lang="ca-ES" sz="1200" spc="5" dirty="0">
                <a:latin typeface="Arial MT"/>
                <a:cs typeface="Arial MT"/>
              </a:rPr>
              <a:t>del</a:t>
            </a:r>
            <a:r>
              <a:rPr lang="ca-ES" sz="1200" spc="-9" dirty="0">
                <a:latin typeface="Arial MT"/>
                <a:cs typeface="Arial MT"/>
              </a:rPr>
              <a:t> </a:t>
            </a:r>
            <a:r>
              <a:rPr lang="ca-ES" sz="1200" spc="5" dirty="0">
                <a:latin typeface="Arial MT"/>
                <a:cs typeface="Arial MT"/>
              </a:rPr>
              <a:t>tall </a:t>
            </a:r>
            <a:r>
              <a:rPr lang="ca-ES" sz="1200" spc="-290" dirty="0">
                <a:latin typeface="Arial MT"/>
                <a:cs typeface="Arial MT"/>
              </a:rPr>
              <a:t> </a:t>
            </a:r>
            <a:r>
              <a:rPr lang="ca-ES" sz="1200" spc="14" dirty="0">
                <a:latin typeface="Arial MT"/>
                <a:cs typeface="Arial MT"/>
              </a:rPr>
              <a:t>amb </a:t>
            </a:r>
            <a:r>
              <a:rPr lang="ca-ES" sz="1200" dirty="0">
                <a:latin typeface="Arial MT"/>
                <a:cs typeface="Arial MT"/>
              </a:rPr>
              <a:t>presència </a:t>
            </a:r>
            <a:r>
              <a:rPr lang="ca-ES" sz="1200" spc="9" dirty="0">
                <a:latin typeface="Arial MT"/>
                <a:cs typeface="Arial MT"/>
              </a:rPr>
              <a:t>durant </a:t>
            </a:r>
            <a:r>
              <a:rPr lang="ca-ES" sz="1200" spc="-5" dirty="0">
                <a:latin typeface="Arial MT"/>
                <a:cs typeface="Arial MT"/>
              </a:rPr>
              <a:t>gairebé </a:t>
            </a:r>
            <a:r>
              <a:rPr lang="ca-ES" sz="1200" spc="-14" dirty="0">
                <a:latin typeface="Arial MT"/>
                <a:cs typeface="Arial MT"/>
              </a:rPr>
              <a:t>la </a:t>
            </a:r>
            <a:r>
              <a:rPr lang="ca-ES" sz="1200" spc="-9" dirty="0">
                <a:latin typeface="Arial MT"/>
                <a:cs typeface="Arial MT"/>
              </a:rPr>
              <a:t> </a:t>
            </a:r>
            <a:r>
              <a:rPr lang="ca-ES" sz="1200" spc="14" dirty="0">
                <a:latin typeface="Arial MT"/>
                <a:cs typeface="Arial MT"/>
              </a:rPr>
              <a:t>totalitat</a:t>
            </a:r>
            <a:r>
              <a:rPr lang="ca-ES" sz="1200" spc="-5" dirty="0">
                <a:latin typeface="Arial MT"/>
                <a:cs typeface="Arial MT"/>
              </a:rPr>
              <a:t> </a:t>
            </a:r>
            <a:r>
              <a:rPr lang="ca-ES" sz="1200" spc="9" dirty="0">
                <a:latin typeface="Arial MT"/>
                <a:cs typeface="Arial MT"/>
              </a:rPr>
              <a:t>de</a:t>
            </a:r>
            <a:r>
              <a:rPr lang="ca-ES" sz="1200" dirty="0">
                <a:latin typeface="Arial MT"/>
                <a:cs typeface="Arial MT"/>
              </a:rPr>
              <a:t> </a:t>
            </a:r>
            <a:r>
              <a:rPr lang="ca-ES" sz="1200" spc="5" dirty="0">
                <a:latin typeface="Arial MT"/>
                <a:cs typeface="Arial MT"/>
              </a:rPr>
              <a:t>l’horari</a:t>
            </a:r>
            <a:r>
              <a:rPr lang="ca-ES" sz="1200" dirty="0">
                <a:latin typeface="Arial MT"/>
                <a:cs typeface="Arial MT"/>
              </a:rPr>
              <a:t> </a:t>
            </a:r>
            <a:r>
              <a:rPr lang="ca-ES" sz="1200" spc="5" dirty="0">
                <a:latin typeface="Arial MT"/>
                <a:cs typeface="Arial MT"/>
              </a:rPr>
              <a:t>del</a:t>
            </a:r>
            <a:r>
              <a:rPr lang="ca-ES" sz="1200" spc="-5" dirty="0">
                <a:latin typeface="Arial MT"/>
                <a:cs typeface="Arial MT"/>
              </a:rPr>
              <a:t> </a:t>
            </a:r>
            <a:r>
              <a:rPr lang="ca-ES" sz="1200" spc="-9" dirty="0">
                <a:latin typeface="Arial MT"/>
                <a:cs typeface="Arial MT"/>
              </a:rPr>
              <a:t>servei.</a:t>
            </a:r>
            <a:endParaRPr lang="ca-ES" sz="1200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84196" y="3528253"/>
            <a:ext cx="3994933" cy="1703911"/>
          </a:xfrm>
          <a:prstGeom prst="rect">
            <a:avLst/>
          </a:prstGeom>
        </p:spPr>
        <p:txBody>
          <a:bodyPr vert="horz" wrap="square" lIns="0" tIns="23033" rIns="0" bIns="0" rtlCol="0">
            <a:spAutoFit/>
          </a:bodyPr>
          <a:lstStyle/>
          <a:p>
            <a:pPr marL="182966" marR="4607" indent="-171450">
              <a:lnSpc>
                <a:spcPct val="132000"/>
              </a:lnSpc>
              <a:spcBef>
                <a:spcPts val="181"/>
              </a:spcBef>
              <a:buFont typeface="Arial" panose="020B0604020202020204" pitchFamily="34" charset="0"/>
              <a:buChar char="•"/>
            </a:pPr>
            <a:r>
              <a:rPr lang="ca-ES" sz="1200" b="1" spc="-5" dirty="0">
                <a:latin typeface="Arial"/>
                <a:cs typeface="Arial"/>
              </a:rPr>
              <a:t>Planificador </a:t>
            </a:r>
            <a:r>
              <a:rPr lang="ca-ES" sz="1200" b="1" spc="9" dirty="0">
                <a:latin typeface="Arial"/>
                <a:cs typeface="Arial"/>
              </a:rPr>
              <a:t>de</a:t>
            </a:r>
            <a:r>
              <a:rPr lang="ca-ES" sz="1200" b="1" dirty="0">
                <a:latin typeface="Arial"/>
                <a:cs typeface="Arial"/>
              </a:rPr>
              <a:t> </a:t>
            </a:r>
            <a:r>
              <a:rPr lang="ca-ES" sz="1200" b="1" spc="-5" dirty="0">
                <a:latin typeface="Arial"/>
                <a:cs typeface="Arial"/>
              </a:rPr>
              <a:t>Viatge </a:t>
            </a:r>
            <a:r>
              <a:rPr lang="ca-ES" sz="1200" b="1" spc="-41" dirty="0">
                <a:latin typeface="Arial"/>
                <a:cs typeface="Arial"/>
              </a:rPr>
              <a:t>(Vull</a:t>
            </a:r>
            <a:r>
              <a:rPr lang="ca-ES" sz="1200" b="1" dirty="0">
                <a:latin typeface="Arial"/>
                <a:cs typeface="Arial"/>
              </a:rPr>
              <a:t> </a:t>
            </a:r>
            <a:r>
              <a:rPr lang="ca-ES" sz="1200" b="1" spc="-18" dirty="0">
                <a:latin typeface="Arial"/>
                <a:cs typeface="Arial"/>
              </a:rPr>
              <a:t>Anar) </a:t>
            </a:r>
            <a:r>
              <a:rPr lang="ca-ES" sz="1200" b="1" spc="-14" dirty="0">
                <a:latin typeface="Arial"/>
                <a:cs typeface="Arial"/>
              </a:rPr>
              <a:t>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S’està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preparant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la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càrrega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14" dirty="0">
                <a:solidFill>
                  <a:srgbClr val="231F20"/>
                </a:solidFill>
                <a:latin typeface="Arial MT"/>
                <a:cs typeface="Arial MT"/>
              </a:rPr>
              <a:t>d’informació </a:t>
            </a:r>
            <a:r>
              <a:rPr lang="ca-ES" sz="1200" spc="-29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al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sistema 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Vull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Anar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perquè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les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14" dirty="0">
                <a:solidFill>
                  <a:srgbClr val="231F20"/>
                </a:solidFill>
                <a:latin typeface="Arial MT"/>
                <a:cs typeface="Arial MT"/>
              </a:rPr>
              <a:t>perso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nes</a:t>
            </a:r>
            <a:r>
              <a:rPr lang="ca-ES" sz="1200" spc="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usuàries</a:t>
            </a:r>
            <a:r>
              <a:rPr lang="ca-ES" sz="1200" spc="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tinguin</a:t>
            </a:r>
            <a:r>
              <a:rPr lang="ca-ES" sz="1200" spc="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la</a:t>
            </a:r>
            <a:r>
              <a:rPr lang="ca-ES" sz="1200" spc="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informació</a:t>
            </a:r>
            <a:r>
              <a:rPr lang="ca-ES" sz="1200" spc="32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del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tall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disponible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a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partir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del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12 juny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i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així  </a:t>
            </a:r>
            <a:r>
              <a:rPr lang="ca-ES" sz="1200" spc="14" dirty="0">
                <a:solidFill>
                  <a:srgbClr val="231F20"/>
                </a:solidFill>
                <a:latin typeface="Arial MT"/>
                <a:cs typeface="Arial MT"/>
              </a:rPr>
              <a:t>poder</a:t>
            </a:r>
            <a:r>
              <a:rPr lang="ca-ES" sz="1200" spc="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planificar</a:t>
            </a:r>
            <a:r>
              <a:rPr lang="ca-ES" sz="1200" spc="32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lang="ca-ES" sz="1200" spc="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seu</a:t>
            </a:r>
            <a:r>
              <a:rPr lang="ca-ES" sz="1200" spc="32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viatge.</a:t>
            </a:r>
            <a:r>
              <a:rPr lang="ca-ES" sz="1200" spc="32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lang="ca-ES" sz="1200" spc="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partir de </a:t>
            </a:r>
            <a:r>
              <a:rPr lang="ca-ES" sz="1200" spc="14" dirty="0">
                <a:solidFill>
                  <a:srgbClr val="231F20"/>
                </a:solidFill>
                <a:latin typeface="Arial MT"/>
                <a:cs typeface="Arial MT"/>
              </a:rPr>
              <a:t>l’inici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del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tall, aquesta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informació </a:t>
            </a:r>
            <a:r>
              <a:rPr lang="ca-ES" sz="1200" spc="14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alimentarà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també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altres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planificadors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de </a:t>
            </a:r>
            <a:r>
              <a:rPr lang="ca-ES" sz="1200" spc="-29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viatge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23" dirty="0">
                <a:solidFill>
                  <a:srgbClr val="231F20"/>
                </a:solidFill>
                <a:latin typeface="Arial MT"/>
                <a:cs typeface="Arial MT"/>
              </a:rPr>
              <a:t>com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dirty="0" err="1">
                <a:solidFill>
                  <a:srgbClr val="231F20"/>
                </a:solidFill>
                <a:latin typeface="Arial MT"/>
                <a:cs typeface="Arial MT"/>
              </a:rPr>
              <a:t>Google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9" dirty="0" err="1">
                <a:solidFill>
                  <a:srgbClr val="231F20"/>
                </a:solidFill>
                <a:latin typeface="Arial MT"/>
                <a:cs typeface="Arial MT"/>
              </a:rPr>
              <a:t>Maps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,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14" dirty="0">
                <a:solidFill>
                  <a:srgbClr val="231F20"/>
                </a:solidFill>
                <a:latin typeface="Arial MT"/>
                <a:cs typeface="Arial MT"/>
              </a:rPr>
              <a:t>etc.</a:t>
            </a:r>
            <a:endParaRPr lang="ca-ES" sz="12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11131" y="1901902"/>
            <a:ext cx="3955746" cy="68129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algn="just">
              <a:lnSpc>
                <a:spcPct val="111100"/>
              </a:lnSpc>
              <a:spcBef>
                <a:spcPts val="91"/>
              </a:spcBef>
            </a:pPr>
            <a:r>
              <a:rPr sz="1200" b="1" spc="9" dirty="0">
                <a:latin typeface="Arial"/>
                <a:cs typeface="Arial"/>
              </a:rPr>
              <a:t>Megafonia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100" dirty="0">
                <a:latin typeface="Arial"/>
                <a:cs typeface="Arial"/>
              </a:rPr>
              <a:t>/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Pantalles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d’informació </a:t>
            </a:r>
            <a:r>
              <a:rPr sz="1200" b="1" spc="-29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d’estacions </a:t>
            </a:r>
            <a:r>
              <a:rPr sz="1200" b="1" spc="-23" dirty="0">
                <a:latin typeface="Arial"/>
                <a:cs typeface="Arial"/>
              </a:rPr>
              <a:t>i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9" dirty="0">
                <a:latin typeface="Arial"/>
                <a:cs typeface="Arial"/>
              </a:rPr>
              <a:t>trens</a:t>
            </a:r>
            <a:endParaRPr sz="1200" dirty="0">
              <a:latin typeface="Arial"/>
              <a:cs typeface="Arial"/>
            </a:endParaRPr>
          </a:p>
          <a:p>
            <a:pPr marL="182966" marR="42611" indent="-171450" algn="just">
              <a:lnSpc>
                <a:spcPct val="125000"/>
              </a:lnSpc>
              <a:spcBef>
                <a:spcPts val="181"/>
              </a:spcBef>
              <a:buFont typeface="Arial" panose="020B0604020202020204" pitchFamily="34" charset="0"/>
              <a:buChar char="•"/>
            </a:pPr>
            <a:r>
              <a:rPr sz="1200" spc="-36" dirty="0">
                <a:solidFill>
                  <a:srgbClr val="231F20"/>
                </a:solidFill>
                <a:latin typeface="Arial MT"/>
                <a:cs typeface="Arial MT"/>
              </a:rPr>
              <a:t>Es </a:t>
            </a:r>
            <a:r>
              <a:rPr sz="1200" spc="-9" dirty="0">
                <a:solidFill>
                  <a:srgbClr val="231F20"/>
                </a:solidFill>
                <a:latin typeface="Arial MT"/>
                <a:cs typeface="Arial MT"/>
              </a:rPr>
              <a:t>donaran </a:t>
            </a:r>
            <a:r>
              <a:rPr sz="1200" spc="-18" dirty="0">
                <a:solidFill>
                  <a:srgbClr val="231F20"/>
                </a:solidFill>
                <a:latin typeface="Arial MT"/>
                <a:cs typeface="Arial MT"/>
              </a:rPr>
              <a:t>al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passatge informacions </a:t>
            </a:r>
            <a:r>
              <a:rPr sz="1200" spc="-29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sobre </a:t>
            </a:r>
            <a:r>
              <a:rPr sz="1200" spc="-14" dirty="0">
                <a:solidFill>
                  <a:srgbClr val="231F20"/>
                </a:solidFill>
                <a:latin typeface="Arial MT"/>
                <a:cs typeface="Arial MT"/>
              </a:rPr>
              <a:t>les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afectacions </a:t>
            </a:r>
            <a:r>
              <a:rPr sz="1200" spc="-18" dirty="0">
                <a:solidFill>
                  <a:srgbClr val="231F20"/>
                </a:solidFill>
                <a:latin typeface="Arial MT"/>
                <a:cs typeface="Arial MT"/>
              </a:rPr>
              <a:t>al servei en els </a:t>
            </a:r>
            <a:r>
              <a:rPr sz="1200" spc="-14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dies</a:t>
            </a:r>
            <a:r>
              <a:rPr sz="1200" spc="-18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9" dirty="0">
                <a:solidFill>
                  <a:srgbClr val="231F20"/>
                </a:solidFill>
                <a:latin typeface="Arial MT"/>
                <a:cs typeface="Arial MT"/>
              </a:rPr>
              <a:t>previs</a:t>
            </a:r>
            <a:r>
              <a:rPr sz="1200" spc="-14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i</a:t>
            </a:r>
            <a:r>
              <a:rPr sz="1200" spc="-14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durant</a:t>
            </a:r>
            <a:r>
              <a:rPr sz="1200" spc="-14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18" dirty="0">
                <a:solidFill>
                  <a:srgbClr val="231F20"/>
                </a:solidFill>
                <a:latin typeface="Arial MT"/>
                <a:cs typeface="Arial MT"/>
              </a:rPr>
              <a:t>el </a:t>
            </a:r>
            <a:r>
              <a:rPr sz="1200" spc="-9" dirty="0">
                <a:solidFill>
                  <a:srgbClr val="231F20"/>
                </a:solidFill>
                <a:latin typeface="Arial MT"/>
                <a:cs typeface="Arial MT"/>
              </a:rPr>
              <a:t>tall.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11131" y="2795635"/>
            <a:ext cx="4139300" cy="2508618"/>
          </a:xfrm>
          <a:prstGeom prst="rect">
            <a:avLst/>
          </a:prstGeom>
        </p:spPr>
        <p:txBody>
          <a:bodyPr vert="horz" wrap="square" lIns="0" tIns="23033" rIns="0" bIns="0" rtlCol="0">
            <a:spAutoFit/>
          </a:bodyPr>
          <a:lstStyle/>
          <a:p>
            <a:pPr marL="11516" marR="4607">
              <a:lnSpc>
                <a:spcPct val="132000"/>
              </a:lnSpc>
              <a:spcBef>
                <a:spcPts val="181"/>
              </a:spcBef>
            </a:pPr>
            <a:r>
              <a:rPr sz="1200" b="1" spc="-18" dirty="0">
                <a:latin typeface="Arial"/>
                <a:cs typeface="Arial"/>
              </a:rPr>
              <a:t>Web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14" dirty="0">
                <a:latin typeface="Arial"/>
                <a:cs typeface="Arial"/>
              </a:rPr>
              <a:t>/Xarxes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9" dirty="0">
                <a:latin typeface="Arial"/>
                <a:cs typeface="Arial"/>
              </a:rPr>
              <a:t>Socials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100" dirty="0">
                <a:latin typeface="Arial"/>
                <a:cs typeface="Arial"/>
              </a:rPr>
              <a:t>/</a:t>
            </a:r>
            <a:r>
              <a:rPr sz="1200" b="1" spc="-5" dirty="0">
                <a:latin typeface="Arial"/>
                <a:cs typeface="Arial"/>
              </a:rPr>
              <a:t> Pla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9" dirty="0">
                <a:latin typeface="Arial"/>
                <a:cs typeface="Arial"/>
              </a:rPr>
              <a:t>de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lang="ca-ES" sz="1200" b="1" spc="-5" dirty="0">
                <a:latin typeface="Arial"/>
                <a:cs typeface="Arial"/>
              </a:rPr>
              <a:t>mitjans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290" dirty="0">
                <a:latin typeface="Arial"/>
                <a:cs typeface="Arial"/>
              </a:rPr>
              <a:t> </a:t>
            </a:r>
            <a:endParaRPr lang="es-ES" sz="1200" b="1" spc="-290" dirty="0">
              <a:latin typeface="Arial"/>
              <a:cs typeface="Arial"/>
            </a:endParaRPr>
          </a:p>
          <a:p>
            <a:pPr marL="182966" marR="4607" indent="-171450">
              <a:lnSpc>
                <a:spcPct val="132000"/>
              </a:lnSpc>
              <a:spcBef>
                <a:spcPts val="181"/>
              </a:spcBef>
              <a:buFont typeface="Arial" panose="020B0604020202020204" pitchFamily="34" charset="0"/>
              <a:buChar char="•"/>
            </a:pP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Creació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d’elements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específics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als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canals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digitals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per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acompanyar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32" dirty="0">
                <a:solidFill>
                  <a:srgbClr val="231F20"/>
                </a:solidFill>
                <a:latin typeface="Arial MT"/>
                <a:cs typeface="Arial MT"/>
              </a:rPr>
              <a:t>tot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pla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14" dirty="0">
                <a:solidFill>
                  <a:srgbClr val="231F20"/>
                </a:solidFill>
                <a:latin typeface="Arial MT"/>
                <a:cs typeface="Arial MT"/>
              </a:rPr>
              <a:t>d’informació/campanya.</a:t>
            </a:r>
            <a:endParaRPr lang="ca-ES" sz="1200" spc="-18" dirty="0">
              <a:solidFill>
                <a:srgbClr val="231F20"/>
              </a:solidFill>
              <a:latin typeface="Arial MT"/>
              <a:cs typeface="Arial MT"/>
            </a:endParaRPr>
          </a:p>
          <a:p>
            <a:pPr marL="182966" marR="4607" indent="-171450">
              <a:lnSpc>
                <a:spcPct val="132000"/>
              </a:lnSpc>
              <a:spcBef>
                <a:spcPts val="181"/>
              </a:spcBef>
              <a:buFont typeface="Arial" panose="020B0604020202020204" pitchFamily="34" charset="0"/>
              <a:buChar char="•"/>
            </a:pP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Pla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de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mitjans per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aconseguir màxima </a:t>
            </a:r>
            <a:r>
              <a:rPr lang="ca-ES" sz="1200" spc="-29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difusió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i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notorietat.</a:t>
            </a:r>
            <a:endParaRPr lang="ca-ES" sz="1200" i="1" spc="9" dirty="0">
              <a:solidFill>
                <a:srgbClr val="231F20"/>
              </a:solidFill>
              <a:latin typeface="Arial MT"/>
              <a:cs typeface="Arial"/>
            </a:endParaRPr>
          </a:p>
          <a:p>
            <a:pPr marL="182966" marR="4607" indent="-171450">
              <a:lnSpc>
                <a:spcPct val="132000"/>
              </a:lnSpc>
              <a:spcBef>
                <a:spcPts val="181"/>
              </a:spcBef>
              <a:buFont typeface="Arial" panose="020B0604020202020204" pitchFamily="34" charset="0"/>
              <a:buChar char="•"/>
            </a:pPr>
            <a:r>
              <a:rPr lang="ca-ES" sz="1200" i="1" dirty="0" err="1">
                <a:solidFill>
                  <a:srgbClr val="231F20"/>
                </a:solidFill>
                <a:latin typeface="Arial"/>
                <a:cs typeface="Arial"/>
              </a:rPr>
              <a:t>Landing</a:t>
            </a:r>
            <a:r>
              <a:rPr lang="ca-ES" sz="1200" i="1" spc="-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específica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18" dirty="0">
                <a:solidFill>
                  <a:srgbClr val="231F20"/>
                </a:solidFill>
                <a:latin typeface="Arial MT"/>
                <a:cs typeface="Arial MT"/>
              </a:rPr>
              <a:t>web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14" dirty="0">
                <a:solidFill>
                  <a:srgbClr val="231F20"/>
                </a:solidFill>
                <a:latin typeface="Arial MT"/>
                <a:cs typeface="Arial MT"/>
              </a:rPr>
              <a:t>amb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32" dirty="0">
                <a:solidFill>
                  <a:srgbClr val="231F20"/>
                </a:solidFill>
                <a:latin typeface="Arial MT"/>
                <a:cs typeface="Arial MT"/>
              </a:rPr>
              <a:t>tot </a:t>
            </a:r>
            <a:r>
              <a:rPr lang="ca-ES" sz="1200" spc="-29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el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14" dirty="0">
                <a:solidFill>
                  <a:srgbClr val="231F20"/>
                </a:solidFill>
                <a:latin typeface="Arial MT"/>
                <a:cs typeface="Arial MT"/>
              </a:rPr>
              <a:t>contingut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del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tall.</a:t>
            </a:r>
            <a:endParaRPr lang="ca-ES" sz="1200" dirty="0">
              <a:solidFill>
                <a:srgbClr val="231F20"/>
              </a:solidFill>
              <a:latin typeface="Arial MT"/>
              <a:cs typeface="Arial" panose="020B0604020202020204" pitchFamily="34" charset="0"/>
            </a:endParaRPr>
          </a:p>
          <a:p>
            <a:pPr marL="182966" marR="4607" indent="-171450">
              <a:lnSpc>
                <a:spcPct val="132000"/>
              </a:lnSpc>
              <a:spcBef>
                <a:spcPts val="181"/>
              </a:spcBef>
              <a:buFont typeface="Arial" panose="020B0604020202020204" pitchFamily="34" charset="0"/>
              <a:buChar char="•"/>
            </a:pPr>
            <a:r>
              <a:rPr lang="ca-ES" sz="1200" dirty="0">
                <a:latin typeface="Arial" panose="020B0604020202020204" pitchFamily="34" charset="0"/>
                <a:cs typeface="Arial" panose="020B0604020202020204" pitchFamily="34" charset="0"/>
              </a:rPr>
              <a:t>Difusió de missatges de compte enrere a mesura que s’apropa a la data d’inici del tall perquè sigui més visible pel passatge i pugui provar els desplaçaments alternatius en metro.</a:t>
            </a:r>
          </a:p>
          <a:p>
            <a:pPr marL="11516" marR="323034">
              <a:lnSpc>
                <a:spcPct val="125000"/>
              </a:lnSpc>
            </a:pPr>
            <a:endParaRPr sz="1088" dirty="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81927" y="1326476"/>
            <a:ext cx="1698088" cy="1698088"/>
            <a:chOff x="903287" y="2843999"/>
            <a:chExt cx="1872614" cy="1872614"/>
          </a:xfrm>
        </p:grpSpPr>
        <p:sp>
          <p:nvSpPr>
            <p:cNvPr id="7" name="object 7"/>
            <p:cNvSpPr/>
            <p:nvPr/>
          </p:nvSpPr>
          <p:spPr>
            <a:xfrm>
              <a:off x="903287" y="2843999"/>
              <a:ext cx="1872614" cy="1872614"/>
            </a:xfrm>
            <a:custGeom>
              <a:avLst/>
              <a:gdLst/>
              <a:ahLst/>
              <a:cxnLst/>
              <a:rect l="l" t="t" r="r" b="b"/>
              <a:pathLst>
                <a:path w="1872614" h="1872614">
                  <a:moveTo>
                    <a:pt x="1872005" y="0"/>
                  </a:moveTo>
                  <a:lnTo>
                    <a:pt x="0" y="0"/>
                  </a:lnTo>
                  <a:lnTo>
                    <a:pt x="0" y="1872005"/>
                  </a:lnTo>
                  <a:lnTo>
                    <a:pt x="1872005" y="1872005"/>
                  </a:lnTo>
                  <a:lnTo>
                    <a:pt x="1872005" y="0"/>
                  </a:lnTo>
                  <a:close/>
                </a:path>
              </a:pathLst>
            </a:custGeom>
            <a:solidFill>
              <a:srgbClr val="0073C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" name="object 8"/>
            <p:cNvSpPr/>
            <p:nvPr/>
          </p:nvSpPr>
          <p:spPr>
            <a:xfrm>
              <a:off x="1044067" y="2940443"/>
              <a:ext cx="1262380" cy="1644014"/>
            </a:xfrm>
            <a:custGeom>
              <a:avLst/>
              <a:gdLst/>
              <a:ahLst/>
              <a:cxnLst/>
              <a:rect l="l" t="t" r="r" b="b"/>
              <a:pathLst>
                <a:path w="1262380" h="1644014">
                  <a:moveTo>
                    <a:pt x="240195" y="1280223"/>
                  </a:moveTo>
                  <a:lnTo>
                    <a:pt x="232714" y="1227099"/>
                  </a:lnTo>
                  <a:lnTo>
                    <a:pt x="206057" y="1177594"/>
                  </a:lnTo>
                  <a:lnTo>
                    <a:pt x="174345" y="1133729"/>
                  </a:lnTo>
                  <a:lnTo>
                    <a:pt x="143903" y="1088898"/>
                  </a:lnTo>
                  <a:lnTo>
                    <a:pt x="114236" y="1043508"/>
                  </a:lnTo>
                  <a:lnTo>
                    <a:pt x="84836" y="997953"/>
                  </a:lnTo>
                  <a:lnTo>
                    <a:pt x="72618" y="956970"/>
                  </a:lnTo>
                  <a:lnTo>
                    <a:pt x="74498" y="908685"/>
                  </a:lnTo>
                  <a:lnTo>
                    <a:pt x="76923" y="860412"/>
                  </a:lnTo>
                  <a:lnTo>
                    <a:pt x="79794" y="812165"/>
                  </a:lnTo>
                  <a:lnTo>
                    <a:pt x="83032" y="763930"/>
                  </a:lnTo>
                  <a:lnTo>
                    <a:pt x="99695" y="725284"/>
                  </a:lnTo>
                  <a:lnTo>
                    <a:pt x="138074" y="713320"/>
                  </a:lnTo>
                  <a:lnTo>
                    <a:pt x="157988" y="717867"/>
                  </a:lnTo>
                  <a:lnTo>
                    <a:pt x="173291" y="728802"/>
                  </a:lnTo>
                  <a:lnTo>
                    <a:pt x="182994" y="745515"/>
                  </a:lnTo>
                  <a:lnTo>
                    <a:pt x="186093" y="767372"/>
                  </a:lnTo>
                  <a:lnTo>
                    <a:pt x="184886" y="807237"/>
                  </a:lnTo>
                  <a:lnTo>
                    <a:pt x="179679" y="926757"/>
                  </a:lnTo>
                  <a:lnTo>
                    <a:pt x="179844" y="934262"/>
                  </a:lnTo>
                  <a:lnTo>
                    <a:pt x="206883" y="853795"/>
                  </a:lnTo>
                  <a:lnTo>
                    <a:pt x="216103" y="802627"/>
                  </a:lnTo>
                  <a:lnTo>
                    <a:pt x="223862" y="751268"/>
                  </a:lnTo>
                  <a:lnTo>
                    <a:pt x="224510" y="724890"/>
                  </a:lnTo>
                  <a:lnTo>
                    <a:pt x="218732" y="699846"/>
                  </a:lnTo>
                  <a:lnTo>
                    <a:pt x="205447" y="677824"/>
                  </a:lnTo>
                  <a:lnTo>
                    <a:pt x="183578" y="660565"/>
                  </a:lnTo>
                  <a:lnTo>
                    <a:pt x="158635" y="651725"/>
                  </a:lnTo>
                  <a:lnTo>
                    <a:pt x="134010" y="651421"/>
                  </a:lnTo>
                  <a:lnTo>
                    <a:pt x="110401" y="658710"/>
                  </a:lnTo>
                  <a:lnTo>
                    <a:pt x="74764" y="684885"/>
                  </a:lnTo>
                  <a:lnTo>
                    <a:pt x="42405" y="729424"/>
                  </a:lnTo>
                  <a:lnTo>
                    <a:pt x="24003" y="779348"/>
                  </a:lnTo>
                  <a:lnTo>
                    <a:pt x="10833" y="829995"/>
                  </a:lnTo>
                  <a:lnTo>
                    <a:pt x="2857" y="881265"/>
                  </a:lnTo>
                  <a:lnTo>
                    <a:pt x="0" y="933094"/>
                  </a:lnTo>
                  <a:lnTo>
                    <a:pt x="2209" y="985354"/>
                  </a:lnTo>
                  <a:lnTo>
                    <a:pt x="9410" y="1037983"/>
                  </a:lnTo>
                  <a:lnTo>
                    <a:pt x="33159" y="1087704"/>
                  </a:lnTo>
                  <a:lnTo>
                    <a:pt x="60032" y="1112647"/>
                  </a:lnTo>
                  <a:lnTo>
                    <a:pt x="69926" y="1126871"/>
                  </a:lnTo>
                  <a:lnTo>
                    <a:pt x="97243" y="1208278"/>
                  </a:lnTo>
                  <a:lnTo>
                    <a:pt x="104851" y="1257452"/>
                  </a:lnTo>
                  <a:lnTo>
                    <a:pt x="107480" y="1306741"/>
                  </a:lnTo>
                  <a:lnTo>
                    <a:pt x="106476" y="1356131"/>
                  </a:lnTo>
                  <a:lnTo>
                    <a:pt x="103136" y="1405585"/>
                  </a:lnTo>
                  <a:lnTo>
                    <a:pt x="98780" y="1455077"/>
                  </a:lnTo>
                  <a:lnTo>
                    <a:pt x="91986" y="1540103"/>
                  </a:lnTo>
                  <a:lnTo>
                    <a:pt x="90868" y="1557870"/>
                  </a:lnTo>
                  <a:lnTo>
                    <a:pt x="90322" y="1575650"/>
                  </a:lnTo>
                  <a:lnTo>
                    <a:pt x="94602" y="1601990"/>
                  </a:lnTo>
                  <a:lnTo>
                    <a:pt x="107086" y="1622945"/>
                  </a:lnTo>
                  <a:lnTo>
                    <a:pt x="126466" y="1637322"/>
                  </a:lnTo>
                  <a:lnTo>
                    <a:pt x="151422" y="1643875"/>
                  </a:lnTo>
                  <a:lnTo>
                    <a:pt x="174701" y="1640624"/>
                  </a:lnTo>
                  <a:lnTo>
                    <a:pt x="211543" y="1609039"/>
                  </a:lnTo>
                  <a:lnTo>
                    <a:pt x="227215" y="1483283"/>
                  </a:lnTo>
                  <a:lnTo>
                    <a:pt x="231025" y="1432547"/>
                  </a:lnTo>
                  <a:lnTo>
                    <a:pt x="234518" y="1381798"/>
                  </a:lnTo>
                  <a:lnTo>
                    <a:pt x="237604" y="1331023"/>
                  </a:lnTo>
                  <a:lnTo>
                    <a:pt x="240195" y="1280223"/>
                  </a:lnTo>
                  <a:close/>
                </a:path>
                <a:path w="1262380" h="1644014">
                  <a:moveTo>
                    <a:pt x="962012" y="965974"/>
                  </a:moveTo>
                  <a:lnTo>
                    <a:pt x="958240" y="914692"/>
                  </a:lnTo>
                  <a:lnTo>
                    <a:pt x="952982" y="863663"/>
                  </a:lnTo>
                  <a:lnTo>
                    <a:pt x="945934" y="812977"/>
                  </a:lnTo>
                  <a:lnTo>
                    <a:pt x="936828" y="762711"/>
                  </a:lnTo>
                  <a:lnTo>
                    <a:pt x="925334" y="712901"/>
                  </a:lnTo>
                  <a:lnTo>
                    <a:pt x="911161" y="663638"/>
                  </a:lnTo>
                  <a:lnTo>
                    <a:pt x="894003" y="614984"/>
                  </a:lnTo>
                  <a:lnTo>
                    <a:pt x="863828" y="581456"/>
                  </a:lnTo>
                  <a:lnTo>
                    <a:pt x="821537" y="562724"/>
                  </a:lnTo>
                  <a:lnTo>
                    <a:pt x="777557" y="552183"/>
                  </a:lnTo>
                  <a:lnTo>
                    <a:pt x="732345" y="548411"/>
                  </a:lnTo>
                  <a:lnTo>
                    <a:pt x="686384" y="549935"/>
                  </a:lnTo>
                  <a:lnTo>
                    <a:pt x="660704" y="609092"/>
                  </a:lnTo>
                  <a:lnTo>
                    <a:pt x="649300" y="637832"/>
                  </a:lnTo>
                  <a:lnTo>
                    <a:pt x="631228" y="660869"/>
                  </a:lnTo>
                  <a:lnTo>
                    <a:pt x="606793" y="677875"/>
                  </a:lnTo>
                  <a:lnTo>
                    <a:pt x="608037" y="714502"/>
                  </a:lnTo>
                  <a:lnTo>
                    <a:pt x="609511" y="749096"/>
                  </a:lnTo>
                  <a:lnTo>
                    <a:pt x="610019" y="782218"/>
                  </a:lnTo>
                  <a:lnTo>
                    <a:pt x="608342" y="814451"/>
                  </a:lnTo>
                  <a:lnTo>
                    <a:pt x="603351" y="845896"/>
                  </a:lnTo>
                  <a:lnTo>
                    <a:pt x="595972" y="877087"/>
                  </a:lnTo>
                  <a:lnTo>
                    <a:pt x="588289" y="908278"/>
                  </a:lnTo>
                  <a:lnTo>
                    <a:pt x="582358" y="939685"/>
                  </a:lnTo>
                  <a:lnTo>
                    <a:pt x="576453" y="985431"/>
                  </a:lnTo>
                  <a:lnTo>
                    <a:pt x="571157" y="1031240"/>
                  </a:lnTo>
                  <a:lnTo>
                    <a:pt x="545401" y="1275499"/>
                  </a:lnTo>
                  <a:lnTo>
                    <a:pt x="528942" y="1435442"/>
                  </a:lnTo>
                  <a:lnTo>
                    <a:pt x="530720" y="1456804"/>
                  </a:lnTo>
                  <a:lnTo>
                    <a:pt x="539635" y="1474558"/>
                  </a:lnTo>
                  <a:lnTo>
                    <a:pt x="554316" y="1487297"/>
                  </a:lnTo>
                  <a:lnTo>
                    <a:pt x="573405" y="1493608"/>
                  </a:lnTo>
                  <a:lnTo>
                    <a:pt x="594664" y="1493100"/>
                  </a:lnTo>
                  <a:lnTo>
                    <a:pt x="631431" y="1450543"/>
                  </a:lnTo>
                  <a:lnTo>
                    <a:pt x="638048" y="1401864"/>
                  </a:lnTo>
                  <a:lnTo>
                    <a:pt x="675182" y="1052703"/>
                  </a:lnTo>
                  <a:lnTo>
                    <a:pt x="679792" y="1032649"/>
                  </a:lnTo>
                  <a:lnTo>
                    <a:pt x="688911" y="1015631"/>
                  </a:lnTo>
                  <a:lnTo>
                    <a:pt x="702043" y="1004404"/>
                  </a:lnTo>
                  <a:lnTo>
                    <a:pt x="718743" y="1001674"/>
                  </a:lnTo>
                  <a:lnTo>
                    <a:pt x="732345" y="1007833"/>
                  </a:lnTo>
                  <a:lnTo>
                    <a:pt x="762990" y="1053160"/>
                  </a:lnTo>
                  <a:lnTo>
                    <a:pt x="773112" y="1126820"/>
                  </a:lnTo>
                  <a:lnTo>
                    <a:pt x="776033" y="1164120"/>
                  </a:lnTo>
                  <a:lnTo>
                    <a:pt x="779322" y="1201343"/>
                  </a:lnTo>
                  <a:lnTo>
                    <a:pt x="795261" y="1351140"/>
                  </a:lnTo>
                  <a:lnTo>
                    <a:pt x="806640" y="1450911"/>
                  </a:lnTo>
                  <a:lnTo>
                    <a:pt x="841527" y="1492186"/>
                  </a:lnTo>
                  <a:lnTo>
                    <a:pt x="861961" y="1493443"/>
                  </a:lnTo>
                  <a:lnTo>
                    <a:pt x="881113" y="1488655"/>
                  </a:lnTo>
                  <a:lnTo>
                    <a:pt x="895337" y="1478851"/>
                  </a:lnTo>
                  <a:lnTo>
                    <a:pt x="904367" y="1464132"/>
                  </a:lnTo>
                  <a:lnTo>
                    <a:pt x="907884" y="1444536"/>
                  </a:lnTo>
                  <a:lnTo>
                    <a:pt x="907897" y="1434401"/>
                  </a:lnTo>
                  <a:lnTo>
                    <a:pt x="907402" y="1424228"/>
                  </a:lnTo>
                  <a:lnTo>
                    <a:pt x="906576" y="1414068"/>
                  </a:lnTo>
                  <a:lnTo>
                    <a:pt x="890346" y="1255433"/>
                  </a:lnTo>
                  <a:lnTo>
                    <a:pt x="879767" y="1156474"/>
                  </a:lnTo>
                  <a:lnTo>
                    <a:pt x="874102" y="1107033"/>
                  </a:lnTo>
                  <a:lnTo>
                    <a:pt x="869213" y="1059383"/>
                  </a:lnTo>
                  <a:lnTo>
                    <a:pt x="864958" y="1011631"/>
                  </a:lnTo>
                  <a:lnTo>
                    <a:pt x="860158" y="963955"/>
                  </a:lnTo>
                  <a:lnTo>
                    <a:pt x="853655" y="916508"/>
                  </a:lnTo>
                  <a:lnTo>
                    <a:pt x="844245" y="869454"/>
                  </a:lnTo>
                  <a:lnTo>
                    <a:pt x="830783" y="822960"/>
                  </a:lnTo>
                  <a:lnTo>
                    <a:pt x="823353" y="787603"/>
                  </a:lnTo>
                  <a:lnTo>
                    <a:pt x="824039" y="751598"/>
                  </a:lnTo>
                  <a:lnTo>
                    <a:pt x="831938" y="717118"/>
                  </a:lnTo>
                  <a:lnTo>
                    <a:pt x="846112" y="686358"/>
                  </a:lnTo>
                  <a:lnTo>
                    <a:pt x="859751" y="732650"/>
                  </a:lnTo>
                  <a:lnTo>
                    <a:pt x="870648" y="779170"/>
                  </a:lnTo>
                  <a:lnTo>
                    <a:pt x="879132" y="825919"/>
                  </a:lnTo>
                  <a:lnTo>
                    <a:pt x="885545" y="872883"/>
                  </a:lnTo>
                  <a:lnTo>
                    <a:pt x="890257" y="920038"/>
                  </a:lnTo>
                  <a:lnTo>
                    <a:pt x="893584" y="967346"/>
                  </a:lnTo>
                  <a:lnTo>
                    <a:pt x="895756" y="983818"/>
                  </a:lnTo>
                  <a:lnTo>
                    <a:pt x="901077" y="997254"/>
                  </a:lnTo>
                  <a:lnTo>
                    <a:pt x="910882" y="1006348"/>
                  </a:lnTo>
                  <a:lnTo>
                    <a:pt x="926477" y="1009751"/>
                  </a:lnTo>
                  <a:lnTo>
                    <a:pt x="943444" y="1006475"/>
                  </a:lnTo>
                  <a:lnTo>
                    <a:pt x="954773" y="997229"/>
                  </a:lnTo>
                  <a:lnTo>
                    <a:pt x="960831" y="983297"/>
                  </a:lnTo>
                  <a:lnTo>
                    <a:pt x="962012" y="965974"/>
                  </a:lnTo>
                  <a:close/>
                </a:path>
                <a:path w="1262380" h="1644014">
                  <a:moveTo>
                    <a:pt x="1262176" y="199567"/>
                  </a:moveTo>
                  <a:lnTo>
                    <a:pt x="1259713" y="155473"/>
                  </a:lnTo>
                  <a:lnTo>
                    <a:pt x="1244447" y="107111"/>
                  </a:lnTo>
                  <a:lnTo>
                    <a:pt x="1217891" y="65925"/>
                  </a:lnTo>
                  <a:lnTo>
                    <a:pt x="1182128" y="33362"/>
                  </a:lnTo>
                  <a:lnTo>
                    <a:pt x="1139253" y="10909"/>
                  </a:lnTo>
                  <a:lnTo>
                    <a:pt x="1091349" y="0"/>
                  </a:lnTo>
                  <a:lnTo>
                    <a:pt x="1040511" y="2108"/>
                  </a:lnTo>
                  <a:lnTo>
                    <a:pt x="996899" y="15341"/>
                  </a:lnTo>
                  <a:lnTo>
                    <a:pt x="959269" y="37642"/>
                  </a:lnTo>
                  <a:lnTo>
                    <a:pt x="928420" y="67411"/>
                  </a:lnTo>
                  <a:lnTo>
                    <a:pt x="905167" y="103022"/>
                  </a:lnTo>
                  <a:lnTo>
                    <a:pt x="890320" y="142887"/>
                  </a:lnTo>
                  <a:lnTo>
                    <a:pt x="884682" y="185381"/>
                  </a:lnTo>
                  <a:lnTo>
                    <a:pt x="889050" y="228930"/>
                  </a:lnTo>
                  <a:lnTo>
                    <a:pt x="904252" y="271907"/>
                  </a:lnTo>
                  <a:lnTo>
                    <a:pt x="905979" y="275386"/>
                  </a:lnTo>
                  <a:lnTo>
                    <a:pt x="906754" y="280149"/>
                  </a:lnTo>
                  <a:lnTo>
                    <a:pt x="902474" y="300024"/>
                  </a:lnTo>
                  <a:lnTo>
                    <a:pt x="882523" y="387845"/>
                  </a:lnTo>
                  <a:lnTo>
                    <a:pt x="984618" y="356641"/>
                  </a:lnTo>
                  <a:lnTo>
                    <a:pt x="988568" y="356984"/>
                  </a:lnTo>
                  <a:lnTo>
                    <a:pt x="991323" y="358267"/>
                  </a:lnTo>
                  <a:lnTo>
                    <a:pt x="1018362" y="368668"/>
                  </a:lnTo>
                  <a:lnTo>
                    <a:pt x="1045997" y="374904"/>
                  </a:lnTo>
                  <a:lnTo>
                    <a:pt x="1074254" y="376872"/>
                  </a:lnTo>
                  <a:lnTo>
                    <a:pt x="1103147" y="374548"/>
                  </a:lnTo>
                  <a:lnTo>
                    <a:pt x="1145489" y="362826"/>
                  </a:lnTo>
                  <a:lnTo>
                    <a:pt x="1182789" y="342328"/>
                  </a:lnTo>
                  <a:lnTo>
                    <a:pt x="1214081" y="314388"/>
                  </a:lnTo>
                  <a:lnTo>
                    <a:pt x="1238389" y="280377"/>
                  </a:lnTo>
                  <a:lnTo>
                    <a:pt x="1254747" y="241655"/>
                  </a:lnTo>
                  <a:lnTo>
                    <a:pt x="1262176" y="1995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1543" y="3353696"/>
              <a:ext cx="232321" cy="2324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26223" y="3594214"/>
              <a:ext cx="1469390" cy="990600"/>
            </a:xfrm>
            <a:custGeom>
              <a:avLst/>
              <a:gdLst/>
              <a:ahLst/>
              <a:cxnLst/>
              <a:rect l="l" t="t" r="r" b="b"/>
              <a:pathLst>
                <a:path w="1469389" h="990600">
                  <a:moveTo>
                    <a:pt x="211836" y="505688"/>
                  </a:moveTo>
                  <a:lnTo>
                    <a:pt x="208864" y="487375"/>
                  </a:lnTo>
                  <a:lnTo>
                    <a:pt x="197637" y="465747"/>
                  </a:lnTo>
                  <a:lnTo>
                    <a:pt x="172720" y="428332"/>
                  </a:lnTo>
                  <a:lnTo>
                    <a:pt x="122516" y="353733"/>
                  </a:lnTo>
                  <a:lnTo>
                    <a:pt x="97878" y="316128"/>
                  </a:lnTo>
                  <a:lnTo>
                    <a:pt x="93446" y="307695"/>
                  </a:lnTo>
                  <a:lnTo>
                    <a:pt x="90208" y="298335"/>
                  </a:lnTo>
                  <a:lnTo>
                    <a:pt x="88252" y="288594"/>
                  </a:lnTo>
                  <a:lnTo>
                    <a:pt x="87680" y="279019"/>
                  </a:lnTo>
                  <a:lnTo>
                    <a:pt x="88696" y="239153"/>
                  </a:lnTo>
                  <a:lnTo>
                    <a:pt x="93535" y="119583"/>
                  </a:lnTo>
                  <a:lnTo>
                    <a:pt x="91986" y="100609"/>
                  </a:lnTo>
                  <a:lnTo>
                    <a:pt x="85318" y="85623"/>
                  </a:lnTo>
                  <a:lnTo>
                    <a:pt x="72872" y="75565"/>
                  </a:lnTo>
                  <a:lnTo>
                    <a:pt x="53911" y="71374"/>
                  </a:lnTo>
                  <a:lnTo>
                    <a:pt x="34429" y="74142"/>
                  </a:lnTo>
                  <a:lnTo>
                    <a:pt x="9779" y="116268"/>
                  </a:lnTo>
                  <a:lnTo>
                    <a:pt x="7327" y="156616"/>
                  </a:lnTo>
                  <a:lnTo>
                    <a:pt x="3771" y="234213"/>
                  </a:lnTo>
                  <a:lnTo>
                    <a:pt x="215" y="286778"/>
                  </a:lnTo>
                  <a:lnTo>
                    <a:pt x="6883" y="327456"/>
                  </a:lnTo>
                  <a:lnTo>
                    <a:pt x="47447" y="392290"/>
                  </a:lnTo>
                  <a:lnTo>
                    <a:pt x="74333" y="432409"/>
                  </a:lnTo>
                  <a:lnTo>
                    <a:pt x="128866" y="512165"/>
                  </a:lnTo>
                  <a:lnTo>
                    <a:pt x="160693" y="539800"/>
                  </a:lnTo>
                  <a:lnTo>
                    <a:pt x="177241" y="541096"/>
                  </a:lnTo>
                  <a:lnTo>
                    <a:pt x="193700" y="533984"/>
                  </a:lnTo>
                  <a:lnTo>
                    <a:pt x="206730" y="521093"/>
                  </a:lnTo>
                  <a:lnTo>
                    <a:pt x="211836" y="505688"/>
                  </a:lnTo>
                  <a:close/>
                </a:path>
                <a:path w="1469389" h="990600">
                  <a:moveTo>
                    <a:pt x="1468805" y="271106"/>
                  </a:moveTo>
                  <a:lnTo>
                    <a:pt x="1465732" y="224688"/>
                  </a:lnTo>
                  <a:lnTo>
                    <a:pt x="1458772" y="178625"/>
                  </a:lnTo>
                  <a:lnTo>
                    <a:pt x="1447825" y="132994"/>
                  </a:lnTo>
                  <a:lnTo>
                    <a:pt x="1432750" y="87845"/>
                  </a:lnTo>
                  <a:lnTo>
                    <a:pt x="1413319" y="50533"/>
                  </a:lnTo>
                  <a:lnTo>
                    <a:pt x="1387284" y="21920"/>
                  </a:lnTo>
                  <a:lnTo>
                    <a:pt x="1321003" y="0"/>
                  </a:lnTo>
                  <a:lnTo>
                    <a:pt x="1305001" y="3289"/>
                  </a:lnTo>
                  <a:lnTo>
                    <a:pt x="1261529" y="29972"/>
                  </a:lnTo>
                  <a:lnTo>
                    <a:pt x="1220901" y="77711"/>
                  </a:lnTo>
                  <a:lnTo>
                    <a:pt x="1183728" y="128524"/>
                  </a:lnTo>
                  <a:lnTo>
                    <a:pt x="1173365" y="139750"/>
                  </a:lnTo>
                  <a:lnTo>
                    <a:pt x="1161859" y="146202"/>
                  </a:lnTo>
                  <a:lnTo>
                    <a:pt x="1148918" y="148691"/>
                  </a:lnTo>
                  <a:lnTo>
                    <a:pt x="1134237" y="148031"/>
                  </a:lnTo>
                  <a:lnTo>
                    <a:pt x="1098816" y="143814"/>
                  </a:lnTo>
                  <a:lnTo>
                    <a:pt x="992378" y="132575"/>
                  </a:lnTo>
                  <a:lnTo>
                    <a:pt x="970216" y="132791"/>
                  </a:lnTo>
                  <a:lnTo>
                    <a:pt x="953135" y="138645"/>
                  </a:lnTo>
                  <a:lnTo>
                    <a:pt x="941489" y="149936"/>
                  </a:lnTo>
                  <a:lnTo>
                    <a:pt x="935583" y="166471"/>
                  </a:lnTo>
                  <a:lnTo>
                    <a:pt x="936320" y="183845"/>
                  </a:lnTo>
                  <a:lnTo>
                    <a:pt x="981417" y="213169"/>
                  </a:lnTo>
                  <a:lnTo>
                    <a:pt x="1080960" y="224751"/>
                  </a:lnTo>
                  <a:lnTo>
                    <a:pt x="1130808" y="229489"/>
                  </a:lnTo>
                  <a:lnTo>
                    <a:pt x="1180719" y="232600"/>
                  </a:lnTo>
                  <a:lnTo>
                    <a:pt x="1208036" y="226618"/>
                  </a:lnTo>
                  <a:lnTo>
                    <a:pt x="1242098" y="186563"/>
                  </a:lnTo>
                  <a:lnTo>
                    <a:pt x="1264196" y="145910"/>
                  </a:lnTo>
                  <a:lnTo>
                    <a:pt x="1278191" y="109562"/>
                  </a:lnTo>
                  <a:lnTo>
                    <a:pt x="1285697" y="91630"/>
                  </a:lnTo>
                  <a:lnTo>
                    <a:pt x="1298143" y="73596"/>
                  </a:lnTo>
                  <a:lnTo>
                    <a:pt x="1314475" y="62306"/>
                  </a:lnTo>
                  <a:lnTo>
                    <a:pt x="1333284" y="58153"/>
                  </a:lnTo>
                  <a:lnTo>
                    <a:pt x="1353159" y="61544"/>
                  </a:lnTo>
                  <a:lnTo>
                    <a:pt x="1370076" y="71882"/>
                  </a:lnTo>
                  <a:lnTo>
                    <a:pt x="1381861" y="87795"/>
                  </a:lnTo>
                  <a:lnTo>
                    <a:pt x="1386928" y="107340"/>
                  </a:lnTo>
                  <a:lnTo>
                    <a:pt x="1383715" y="128574"/>
                  </a:lnTo>
                  <a:lnTo>
                    <a:pt x="1350276" y="225323"/>
                  </a:lnTo>
                  <a:lnTo>
                    <a:pt x="1330871" y="272084"/>
                  </a:lnTo>
                  <a:lnTo>
                    <a:pt x="1306258" y="315239"/>
                  </a:lnTo>
                  <a:lnTo>
                    <a:pt x="1286408" y="354939"/>
                  </a:lnTo>
                  <a:lnTo>
                    <a:pt x="1276502" y="395592"/>
                  </a:lnTo>
                  <a:lnTo>
                    <a:pt x="1270317" y="436448"/>
                  </a:lnTo>
                  <a:lnTo>
                    <a:pt x="1261630" y="476796"/>
                  </a:lnTo>
                  <a:lnTo>
                    <a:pt x="1249870" y="517474"/>
                  </a:lnTo>
                  <a:lnTo>
                    <a:pt x="1239735" y="558838"/>
                  </a:lnTo>
                  <a:lnTo>
                    <a:pt x="1232611" y="600494"/>
                  </a:lnTo>
                  <a:lnTo>
                    <a:pt x="1229906" y="642086"/>
                  </a:lnTo>
                  <a:lnTo>
                    <a:pt x="1230769" y="689483"/>
                  </a:lnTo>
                  <a:lnTo>
                    <a:pt x="1233157" y="736904"/>
                  </a:lnTo>
                  <a:lnTo>
                    <a:pt x="1236624" y="784313"/>
                  </a:lnTo>
                  <a:lnTo>
                    <a:pt x="1249349" y="926503"/>
                  </a:lnTo>
                  <a:lnTo>
                    <a:pt x="1271841" y="972972"/>
                  </a:lnTo>
                  <a:lnTo>
                    <a:pt x="1316685" y="990003"/>
                  </a:lnTo>
                  <a:lnTo>
                    <a:pt x="1342072" y="983729"/>
                  </a:lnTo>
                  <a:lnTo>
                    <a:pt x="1361732" y="968870"/>
                  </a:lnTo>
                  <a:lnTo>
                    <a:pt x="1374394" y="946835"/>
                  </a:lnTo>
                  <a:lnTo>
                    <a:pt x="1378788" y="919048"/>
                  </a:lnTo>
                  <a:lnTo>
                    <a:pt x="1378737" y="911136"/>
                  </a:lnTo>
                  <a:lnTo>
                    <a:pt x="1377924" y="903224"/>
                  </a:lnTo>
                  <a:lnTo>
                    <a:pt x="1377467" y="895311"/>
                  </a:lnTo>
                  <a:lnTo>
                    <a:pt x="1378419" y="895235"/>
                  </a:lnTo>
                  <a:lnTo>
                    <a:pt x="1374178" y="849223"/>
                  </a:lnTo>
                  <a:lnTo>
                    <a:pt x="1369542" y="803211"/>
                  </a:lnTo>
                  <a:lnTo>
                    <a:pt x="1365300" y="757212"/>
                  </a:lnTo>
                  <a:lnTo>
                    <a:pt x="1362278" y="711212"/>
                  </a:lnTo>
                  <a:lnTo>
                    <a:pt x="1361274" y="665226"/>
                  </a:lnTo>
                  <a:lnTo>
                    <a:pt x="1364183" y="624598"/>
                  </a:lnTo>
                  <a:lnTo>
                    <a:pt x="1370914" y="583996"/>
                  </a:lnTo>
                  <a:lnTo>
                    <a:pt x="1379232" y="543382"/>
                  </a:lnTo>
                  <a:lnTo>
                    <a:pt x="1386878" y="502754"/>
                  </a:lnTo>
                  <a:lnTo>
                    <a:pt x="1391627" y="486029"/>
                  </a:lnTo>
                  <a:lnTo>
                    <a:pt x="1399578" y="471817"/>
                  </a:lnTo>
                  <a:lnTo>
                    <a:pt x="1410131" y="458927"/>
                  </a:lnTo>
                  <a:lnTo>
                    <a:pt x="1422730" y="446189"/>
                  </a:lnTo>
                  <a:lnTo>
                    <a:pt x="1437386" y="428993"/>
                  </a:lnTo>
                  <a:lnTo>
                    <a:pt x="1449628" y="408736"/>
                  </a:lnTo>
                  <a:lnTo>
                    <a:pt x="1458671" y="386854"/>
                  </a:lnTo>
                  <a:lnTo>
                    <a:pt x="1463751" y="364782"/>
                  </a:lnTo>
                  <a:lnTo>
                    <a:pt x="1468107" y="317830"/>
                  </a:lnTo>
                  <a:lnTo>
                    <a:pt x="1468805" y="2711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5117" y="3353701"/>
              <a:ext cx="232371" cy="23096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92034" y="3240417"/>
              <a:ext cx="1110615" cy="767715"/>
            </a:xfrm>
            <a:custGeom>
              <a:avLst/>
              <a:gdLst/>
              <a:ahLst/>
              <a:cxnLst/>
              <a:rect l="l" t="t" r="r" b="b"/>
              <a:pathLst>
                <a:path w="1110614" h="767714">
                  <a:moveTo>
                    <a:pt x="233184" y="279463"/>
                  </a:moveTo>
                  <a:lnTo>
                    <a:pt x="210108" y="291973"/>
                  </a:lnTo>
                  <a:lnTo>
                    <a:pt x="197662" y="309105"/>
                  </a:lnTo>
                  <a:lnTo>
                    <a:pt x="190792" y="329057"/>
                  </a:lnTo>
                  <a:lnTo>
                    <a:pt x="184429" y="350037"/>
                  </a:lnTo>
                  <a:lnTo>
                    <a:pt x="210108" y="341299"/>
                  </a:lnTo>
                  <a:lnTo>
                    <a:pt x="223024" y="325120"/>
                  </a:lnTo>
                  <a:lnTo>
                    <a:pt x="228841" y="303758"/>
                  </a:lnTo>
                  <a:lnTo>
                    <a:pt x="233184" y="279463"/>
                  </a:lnTo>
                  <a:close/>
                </a:path>
                <a:path w="1110614" h="767714">
                  <a:moveTo>
                    <a:pt x="240322" y="389102"/>
                  </a:moveTo>
                  <a:lnTo>
                    <a:pt x="174713" y="375729"/>
                  </a:lnTo>
                  <a:lnTo>
                    <a:pt x="166306" y="413308"/>
                  </a:lnTo>
                  <a:lnTo>
                    <a:pt x="161493" y="432562"/>
                  </a:lnTo>
                  <a:lnTo>
                    <a:pt x="136918" y="471627"/>
                  </a:lnTo>
                  <a:lnTo>
                    <a:pt x="129476" y="473824"/>
                  </a:lnTo>
                  <a:lnTo>
                    <a:pt x="107696" y="473456"/>
                  </a:lnTo>
                  <a:lnTo>
                    <a:pt x="85902" y="471855"/>
                  </a:lnTo>
                  <a:lnTo>
                    <a:pt x="42316" y="467067"/>
                  </a:lnTo>
                  <a:lnTo>
                    <a:pt x="27736" y="467029"/>
                  </a:lnTo>
                  <a:lnTo>
                    <a:pt x="15557" y="470750"/>
                  </a:lnTo>
                  <a:lnTo>
                    <a:pt x="6413" y="478904"/>
                  </a:lnTo>
                  <a:lnTo>
                    <a:pt x="952" y="492150"/>
                  </a:lnTo>
                  <a:lnTo>
                    <a:pt x="0" y="507504"/>
                  </a:lnTo>
                  <a:lnTo>
                    <a:pt x="4203" y="520293"/>
                  </a:lnTo>
                  <a:lnTo>
                    <a:pt x="60375" y="536486"/>
                  </a:lnTo>
                  <a:lnTo>
                    <a:pt x="124256" y="539800"/>
                  </a:lnTo>
                  <a:lnTo>
                    <a:pt x="156083" y="539127"/>
                  </a:lnTo>
                  <a:lnTo>
                    <a:pt x="195986" y="523570"/>
                  </a:lnTo>
                  <a:lnTo>
                    <a:pt x="219049" y="485546"/>
                  </a:lnTo>
                  <a:lnTo>
                    <a:pt x="230085" y="437934"/>
                  </a:lnTo>
                  <a:lnTo>
                    <a:pt x="240322" y="389102"/>
                  </a:lnTo>
                  <a:close/>
                </a:path>
                <a:path w="1110614" h="767714">
                  <a:moveTo>
                    <a:pt x="305981" y="228244"/>
                  </a:moveTo>
                  <a:lnTo>
                    <a:pt x="301053" y="214452"/>
                  </a:lnTo>
                  <a:lnTo>
                    <a:pt x="289902" y="200774"/>
                  </a:lnTo>
                  <a:lnTo>
                    <a:pt x="275831" y="186867"/>
                  </a:lnTo>
                  <a:lnTo>
                    <a:pt x="262166" y="172364"/>
                  </a:lnTo>
                  <a:lnTo>
                    <a:pt x="247891" y="203758"/>
                  </a:lnTo>
                  <a:lnTo>
                    <a:pt x="242265" y="235242"/>
                  </a:lnTo>
                  <a:lnTo>
                    <a:pt x="241274" y="266611"/>
                  </a:lnTo>
                  <a:lnTo>
                    <a:pt x="240957" y="297624"/>
                  </a:lnTo>
                  <a:lnTo>
                    <a:pt x="237972" y="320230"/>
                  </a:lnTo>
                  <a:lnTo>
                    <a:pt x="229527" y="339217"/>
                  </a:lnTo>
                  <a:lnTo>
                    <a:pt x="213220" y="353288"/>
                  </a:lnTo>
                  <a:lnTo>
                    <a:pt x="186664" y="361073"/>
                  </a:lnTo>
                  <a:lnTo>
                    <a:pt x="217830" y="371322"/>
                  </a:lnTo>
                  <a:lnTo>
                    <a:pt x="270141" y="358749"/>
                  </a:lnTo>
                  <a:lnTo>
                    <a:pt x="296125" y="310261"/>
                  </a:lnTo>
                  <a:lnTo>
                    <a:pt x="305765" y="255536"/>
                  </a:lnTo>
                  <a:lnTo>
                    <a:pt x="305981" y="228244"/>
                  </a:lnTo>
                  <a:close/>
                </a:path>
                <a:path w="1110614" h="767714">
                  <a:moveTo>
                    <a:pt x="483425" y="112115"/>
                  </a:moveTo>
                  <a:lnTo>
                    <a:pt x="474649" y="68961"/>
                  </a:lnTo>
                  <a:lnTo>
                    <a:pt x="450456" y="33362"/>
                  </a:lnTo>
                  <a:lnTo>
                    <a:pt x="414604" y="9118"/>
                  </a:lnTo>
                  <a:lnTo>
                    <a:pt x="370916" y="0"/>
                  </a:lnTo>
                  <a:lnTo>
                    <a:pt x="328206" y="8343"/>
                  </a:lnTo>
                  <a:lnTo>
                    <a:pt x="293243" y="31661"/>
                  </a:lnTo>
                  <a:lnTo>
                    <a:pt x="269506" y="66522"/>
                  </a:lnTo>
                  <a:lnTo>
                    <a:pt x="260438" y="109499"/>
                  </a:lnTo>
                  <a:lnTo>
                    <a:pt x="268058" y="153504"/>
                  </a:lnTo>
                  <a:lnTo>
                    <a:pt x="290195" y="188950"/>
                  </a:lnTo>
                  <a:lnTo>
                    <a:pt x="323964" y="212788"/>
                  </a:lnTo>
                  <a:lnTo>
                    <a:pt x="366471" y="221970"/>
                  </a:lnTo>
                  <a:lnTo>
                    <a:pt x="412661" y="214261"/>
                  </a:lnTo>
                  <a:lnTo>
                    <a:pt x="449694" y="191376"/>
                  </a:lnTo>
                  <a:lnTo>
                    <a:pt x="474345" y="156324"/>
                  </a:lnTo>
                  <a:lnTo>
                    <a:pt x="483425" y="112115"/>
                  </a:lnTo>
                  <a:close/>
                </a:path>
                <a:path w="1110614" h="767714">
                  <a:moveTo>
                    <a:pt x="1110373" y="466636"/>
                  </a:moveTo>
                  <a:lnTo>
                    <a:pt x="1108519" y="450888"/>
                  </a:lnTo>
                  <a:lnTo>
                    <a:pt x="1100289" y="438035"/>
                  </a:lnTo>
                  <a:lnTo>
                    <a:pt x="1085951" y="428434"/>
                  </a:lnTo>
                  <a:lnTo>
                    <a:pt x="1068044" y="423697"/>
                  </a:lnTo>
                  <a:lnTo>
                    <a:pt x="1052195" y="426377"/>
                  </a:lnTo>
                  <a:lnTo>
                    <a:pt x="1039012" y="436295"/>
                  </a:lnTo>
                  <a:lnTo>
                    <a:pt x="1029081" y="453237"/>
                  </a:lnTo>
                  <a:lnTo>
                    <a:pt x="1002004" y="522262"/>
                  </a:lnTo>
                  <a:lnTo>
                    <a:pt x="988072" y="556602"/>
                  </a:lnTo>
                  <a:lnTo>
                    <a:pt x="967397" y="600494"/>
                  </a:lnTo>
                  <a:lnTo>
                    <a:pt x="902614" y="639445"/>
                  </a:lnTo>
                  <a:lnTo>
                    <a:pt x="827493" y="669937"/>
                  </a:lnTo>
                  <a:lnTo>
                    <a:pt x="790359" y="686092"/>
                  </a:lnTo>
                  <a:lnTo>
                    <a:pt x="779881" y="692734"/>
                  </a:lnTo>
                  <a:lnTo>
                    <a:pt x="770978" y="701128"/>
                  </a:lnTo>
                  <a:lnTo>
                    <a:pt x="757770" y="715873"/>
                  </a:lnTo>
                  <a:lnTo>
                    <a:pt x="762901" y="741870"/>
                  </a:lnTo>
                  <a:lnTo>
                    <a:pt x="775258" y="759472"/>
                  </a:lnTo>
                  <a:lnTo>
                    <a:pt x="792657" y="767651"/>
                  </a:lnTo>
                  <a:lnTo>
                    <a:pt x="812939" y="765352"/>
                  </a:lnTo>
                  <a:lnTo>
                    <a:pt x="863409" y="745934"/>
                  </a:lnTo>
                  <a:lnTo>
                    <a:pt x="913599" y="725792"/>
                  </a:lnTo>
                  <a:lnTo>
                    <a:pt x="963536" y="705027"/>
                  </a:lnTo>
                  <a:lnTo>
                    <a:pt x="1013256" y="683742"/>
                  </a:lnTo>
                  <a:lnTo>
                    <a:pt x="1037526" y="653719"/>
                  </a:lnTo>
                  <a:lnTo>
                    <a:pt x="1054798" y="611632"/>
                  </a:lnTo>
                  <a:lnTo>
                    <a:pt x="1088440" y="527075"/>
                  </a:lnTo>
                  <a:lnTo>
                    <a:pt x="1105636" y="484962"/>
                  </a:lnTo>
                  <a:lnTo>
                    <a:pt x="1110373" y="4666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" name="object 13"/>
            <p:cNvSpPr/>
            <p:nvPr/>
          </p:nvSpPr>
          <p:spPr>
            <a:xfrm>
              <a:off x="1733779" y="3387293"/>
              <a:ext cx="93345" cy="37465"/>
            </a:xfrm>
            <a:custGeom>
              <a:avLst/>
              <a:gdLst/>
              <a:ahLst/>
              <a:cxnLst/>
              <a:rect l="l" t="t" r="r" b="b"/>
              <a:pathLst>
                <a:path w="93344" h="37464">
                  <a:moveTo>
                    <a:pt x="92887" y="0"/>
                  </a:moveTo>
                  <a:lnTo>
                    <a:pt x="0" y="14427"/>
                  </a:lnTo>
                  <a:lnTo>
                    <a:pt x="29683" y="33525"/>
                  </a:lnTo>
                  <a:lnTo>
                    <a:pt x="55540" y="37274"/>
                  </a:lnTo>
                  <a:lnTo>
                    <a:pt x="76848" y="25992"/>
                  </a:lnTo>
                  <a:lnTo>
                    <a:pt x="92887" y="0"/>
                  </a:lnTo>
                  <a:close/>
                </a:path>
              </a:pathLst>
            </a:custGeom>
            <a:solidFill>
              <a:srgbClr val="0073CD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3089" y="2997617"/>
              <a:ext cx="127025" cy="243133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830300" y="678829"/>
            <a:ext cx="2744927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s-ES" sz="1995" spc="-18" dirty="0" err="1">
                <a:solidFill>
                  <a:srgbClr val="FFC000"/>
                </a:solidFill>
              </a:rPr>
              <a:t>Tall</a:t>
            </a:r>
            <a:r>
              <a:rPr lang="es-ES" sz="1995" spc="-18" dirty="0">
                <a:solidFill>
                  <a:srgbClr val="FFC000"/>
                </a:solidFill>
              </a:rPr>
              <a:t> L4 Metro</a:t>
            </a:r>
            <a:endParaRPr sz="1995" dirty="0">
              <a:solidFill>
                <a:srgbClr val="FFC000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84197" y="1268867"/>
            <a:ext cx="7786365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000" b="1" spc="-18" dirty="0">
                <a:solidFill>
                  <a:srgbClr val="FFC000"/>
                </a:solidFill>
                <a:latin typeface="Arial"/>
                <a:cs typeface="Arial"/>
              </a:rPr>
              <a:t>INFORMACIÓ</a:t>
            </a:r>
            <a:r>
              <a:rPr sz="2000" b="1" spc="-63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18" dirty="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sz="2000" b="1" spc="-63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-45" dirty="0">
                <a:solidFill>
                  <a:srgbClr val="FFC000"/>
                </a:solidFill>
                <a:latin typeface="Arial"/>
                <a:cs typeface="Arial"/>
              </a:rPr>
              <a:t>ATENCIÓ</a:t>
            </a:r>
            <a:r>
              <a:rPr sz="2000" b="1" spc="-63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-54" dirty="0">
                <a:solidFill>
                  <a:srgbClr val="FFC000"/>
                </a:solidFill>
                <a:latin typeface="Arial"/>
                <a:cs typeface="Arial"/>
              </a:rPr>
              <a:t>AL</a:t>
            </a:r>
            <a:r>
              <a:rPr sz="2000" b="1" spc="-63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-18" dirty="0">
                <a:solidFill>
                  <a:srgbClr val="FFC000"/>
                </a:solidFill>
                <a:latin typeface="Arial"/>
                <a:cs typeface="Arial"/>
              </a:rPr>
              <a:t>CLIENT/A</a:t>
            </a:r>
            <a:r>
              <a:rPr sz="2000" b="1" spc="-59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endParaRPr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94EAC44-CFD5-7A9C-0025-9973F43BD2E7}"/>
              </a:ext>
            </a:extLst>
          </p:cNvPr>
          <p:cNvSpPr txBox="1">
            <a:spLocks/>
          </p:cNvSpPr>
          <p:nvPr/>
        </p:nvSpPr>
        <p:spPr>
          <a:xfrm>
            <a:off x="522942" y="495671"/>
            <a:ext cx="1618799" cy="554025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i="0" kern="120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a-ES" sz="4400" b="0" dirty="0">
                <a:solidFill>
                  <a:schemeClr val="bg1">
                    <a:lumMod val="85000"/>
                  </a:schemeClr>
                </a:solidFill>
              </a:rPr>
              <a:t>TMB</a:t>
            </a:r>
            <a:endParaRPr lang="es-ES" sz="4400" b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C7E60B08-6196-5733-7B3A-EED0604AB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7419" y="1859674"/>
            <a:ext cx="2529120" cy="3316548"/>
          </a:xfrm>
          <a:prstGeom prst="rect">
            <a:avLst/>
          </a:prstGeom>
        </p:spPr>
        <p:txBody>
          <a:bodyPr vert="horz" wrap="square" lIns="0" tIns="76008" rIns="0" bIns="0" rtlCol="0">
            <a:spAutoFit/>
          </a:bodyPr>
          <a:lstStyle/>
          <a:p>
            <a:pPr marL="11516">
              <a:spcBef>
                <a:spcPts val="598"/>
              </a:spcBef>
            </a:pPr>
            <a:r>
              <a:rPr lang="ca-ES" sz="1200" b="1" spc="5" dirty="0" err="1">
                <a:latin typeface="Arial"/>
                <a:cs typeface="Arial"/>
              </a:rPr>
              <a:t>Quadriptics</a:t>
            </a:r>
            <a:r>
              <a:rPr lang="ca-ES" sz="1200" b="1" spc="5" dirty="0">
                <a:latin typeface="Arial"/>
                <a:cs typeface="Arial"/>
              </a:rPr>
              <a:t> informatius</a:t>
            </a:r>
            <a:endParaRPr lang="ca-ES" sz="1200" dirty="0">
              <a:latin typeface="Arial"/>
              <a:cs typeface="Arial"/>
            </a:endParaRPr>
          </a:p>
          <a:p>
            <a:pPr marL="182966" marR="4607" indent="-171450">
              <a:lnSpc>
                <a:spcPct val="125000"/>
              </a:lnSpc>
              <a:spcBef>
                <a:spcPts val="181"/>
              </a:spcBef>
              <a:buFont typeface="Arial" panose="020B0604020202020204" pitchFamily="34" charset="0"/>
              <a:buChar char="•"/>
            </a:pPr>
            <a:r>
              <a:rPr lang="ca-ES" sz="1200" spc="-9" dirty="0">
                <a:latin typeface="Arial MT"/>
                <a:cs typeface="Arial MT"/>
              </a:rPr>
              <a:t>Es lliurarà un genèric amb visió global del tall i un altre específic amb solucions per estació. A més, es disposarà d’una versió en </a:t>
            </a:r>
            <a:r>
              <a:rPr lang="ca-ES" sz="1200" spc="-9" dirty="0" err="1">
                <a:latin typeface="Arial MT"/>
                <a:cs typeface="Arial MT"/>
              </a:rPr>
              <a:t>anglés</a:t>
            </a:r>
            <a:r>
              <a:rPr lang="ca-ES" sz="1200" spc="-9" dirty="0">
                <a:latin typeface="Arial MT"/>
                <a:cs typeface="Arial MT"/>
              </a:rPr>
              <a:t>.</a:t>
            </a:r>
          </a:p>
          <a:p>
            <a:pPr marL="182966" marR="4607" indent="-171450">
              <a:lnSpc>
                <a:spcPct val="125000"/>
              </a:lnSpc>
              <a:spcBef>
                <a:spcPts val="181"/>
              </a:spcBef>
              <a:buFont typeface="Arial" panose="020B0604020202020204" pitchFamily="34" charset="0"/>
              <a:buChar char="•"/>
            </a:pPr>
            <a:r>
              <a:rPr lang="ca-ES" sz="1200" spc="-9" dirty="0">
                <a:latin typeface="Arial MT"/>
                <a:cs typeface="Arial MT"/>
              </a:rPr>
              <a:t>Hi haurà informadors a les entrades de les estacions de metro i parades llançadores de bus  en un volum de més de 6000 hores, a més dels propis Agents d’Atenció al Client a l’interior de les estacions.</a:t>
            </a:r>
          </a:p>
          <a:p>
            <a:pPr marL="11516" marR="4607">
              <a:lnSpc>
                <a:spcPct val="125000"/>
              </a:lnSpc>
              <a:spcBef>
                <a:spcPts val="181"/>
              </a:spcBef>
            </a:pPr>
            <a:endParaRPr lang="ca-ES" sz="1200" dirty="0">
              <a:latin typeface="Arial MT"/>
              <a:cs typeface="Arial M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830300" y="678829"/>
            <a:ext cx="2744927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s-ES" sz="1995" spc="-18" dirty="0" err="1">
                <a:solidFill>
                  <a:srgbClr val="FFC000"/>
                </a:solidFill>
              </a:rPr>
              <a:t>Tall</a:t>
            </a:r>
            <a:r>
              <a:rPr lang="es-ES" sz="1995" spc="-18" dirty="0">
                <a:solidFill>
                  <a:srgbClr val="FFC000"/>
                </a:solidFill>
              </a:rPr>
              <a:t> L4 Metro</a:t>
            </a:r>
            <a:endParaRPr sz="1995" dirty="0">
              <a:solidFill>
                <a:srgbClr val="FFC000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84197" y="1268867"/>
            <a:ext cx="7786365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000" b="1" spc="-18" dirty="0">
                <a:solidFill>
                  <a:srgbClr val="FFC000"/>
                </a:solidFill>
                <a:latin typeface="Arial"/>
                <a:cs typeface="Arial"/>
              </a:rPr>
              <a:t>INFORMACIÓ</a:t>
            </a:r>
            <a:r>
              <a:rPr sz="2000" b="1" spc="-63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18" dirty="0">
                <a:solidFill>
                  <a:srgbClr val="FFC000"/>
                </a:solidFill>
                <a:latin typeface="Arial"/>
                <a:cs typeface="Arial"/>
              </a:rPr>
              <a:t>I</a:t>
            </a:r>
            <a:r>
              <a:rPr sz="2000" b="1" spc="-63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-45" dirty="0">
                <a:solidFill>
                  <a:srgbClr val="FFC000"/>
                </a:solidFill>
                <a:latin typeface="Arial"/>
                <a:cs typeface="Arial"/>
              </a:rPr>
              <a:t>ATENCIÓ</a:t>
            </a:r>
            <a:r>
              <a:rPr sz="2000" b="1" spc="-63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-54" dirty="0">
                <a:solidFill>
                  <a:srgbClr val="FFC000"/>
                </a:solidFill>
                <a:latin typeface="Arial"/>
                <a:cs typeface="Arial"/>
              </a:rPr>
              <a:t>AL</a:t>
            </a:r>
            <a:r>
              <a:rPr sz="2000" b="1" spc="-63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-18" dirty="0">
                <a:solidFill>
                  <a:srgbClr val="FFC000"/>
                </a:solidFill>
                <a:latin typeface="Arial"/>
                <a:cs typeface="Arial"/>
              </a:rPr>
              <a:t>CLIENT/A</a:t>
            </a:r>
            <a:r>
              <a:rPr sz="2000" b="1" spc="-59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endParaRPr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94EAC44-CFD5-7A9C-0025-9973F43BD2E7}"/>
              </a:ext>
            </a:extLst>
          </p:cNvPr>
          <p:cNvSpPr txBox="1">
            <a:spLocks/>
          </p:cNvSpPr>
          <p:nvPr/>
        </p:nvSpPr>
        <p:spPr>
          <a:xfrm>
            <a:off x="522942" y="495671"/>
            <a:ext cx="1618799" cy="554025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i="0" kern="120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a-ES" sz="4400" b="0" dirty="0">
                <a:solidFill>
                  <a:schemeClr val="bg1">
                    <a:lumMod val="85000"/>
                  </a:schemeClr>
                </a:solidFill>
              </a:rPr>
              <a:t>TMB</a:t>
            </a:r>
            <a:endParaRPr lang="es-ES" sz="4400" b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C7E60B08-6196-5733-7B3A-EED0604AB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CFBEB21-DD35-49EC-94E8-A9001CC4C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105" y="1851961"/>
            <a:ext cx="7090263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35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EE89949-3A67-A3DA-11E5-819B3EED8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dirty="0"/>
              <a:t>Afectació per Obres del tramvia a Glòries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D98467-F6E9-1364-B705-C37C637F68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a-ES" dirty="0"/>
              <a:t>Connexió dels tramvies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F1D6F7-C58E-3B6F-E067-C48F71DA39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3009" y="3138063"/>
            <a:ext cx="4885055" cy="366713"/>
          </a:xfrm>
        </p:spPr>
        <p:txBody>
          <a:bodyPr/>
          <a:lstStyle/>
          <a:p>
            <a:r>
              <a:rPr lang="ca-ES" dirty="0"/>
              <a:t>Fase 1: Glòries - Verdaguer</a:t>
            </a:r>
          </a:p>
        </p:txBody>
      </p:sp>
      <p:pic>
        <p:nvPicPr>
          <p:cNvPr id="5" name="Imagen 4" descr="Un grupo de personas caminando en una calle&#10;&#10;Descripción generada automáticamente">
            <a:extLst>
              <a:ext uri="{FF2B5EF4-FFF2-40B4-BE49-F238E27FC236}">
                <a16:creationId xmlns:a16="http://schemas.microsoft.com/office/drawing/2014/main" id="{D332B5F5-C126-A113-D024-9C22B42EE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90" t="-6" r="26690" b="6"/>
          <a:stretch/>
        </p:blipFill>
        <p:spPr>
          <a:xfrm>
            <a:off x="6703622" y="-424"/>
            <a:ext cx="5488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2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6B87160-C9AD-5E25-71EA-AD1014E60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431081"/>
            <a:ext cx="11209337" cy="554025"/>
          </a:xfrm>
        </p:spPr>
        <p:txBody>
          <a:bodyPr/>
          <a:lstStyle/>
          <a:p>
            <a:r>
              <a:rPr lang="ca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Afectació de les obres al tramvia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46B928-175C-F733-96E4-E40EBF4B01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1822" y="1284535"/>
            <a:ext cx="5361149" cy="455020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a-ES" sz="1800" b="1" dirty="0"/>
              <a:t>Reubicació de la parada de Glòries </a:t>
            </a:r>
            <a:r>
              <a:rPr lang="ca-ES" sz="1800" dirty="0"/>
              <a:t>al davant del museu HUB, generant un nou intercanviador de transport públic, amb la L1 de Metro i autobusos.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a-ES" sz="1800" dirty="0"/>
              <a:t>Entre el </a:t>
            </a:r>
            <a:r>
              <a:rPr lang="ca-ES" sz="1800" b="1" dirty="0"/>
              <a:t>26 de juny i el 31 d’agost</a:t>
            </a:r>
            <a:r>
              <a:rPr lang="ca-ES" sz="1800" dirty="0"/>
              <a:t>, període de menor demanda en la xarxa de tramvia, </a:t>
            </a:r>
            <a:r>
              <a:rPr lang="ca-ES" sz="1800" b="1" dirty="0"/>
              <a:t>cal connectar les vies noves a les existents</a:t>
            </a:r>
            <a:r>
              <a:rPr lang="ca-ES" sz="1800" dirty="0"/>
              <a:t>, impossibilitant el pas de tramvies per la zona de Glòries.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a-ES" sz="1800" b="1" dirty="0"/>
              <a:t>Treballs necessaris </a:t>
            </a:r>
            <a:r>
              <a:rPr lang="ca-ES" sz="1800" dirty="0"/>
              <a:t>tant per complir amb els </a:t>
            </a:r>
            <a:r>
              <a:rPr lang="ca-ES" sz="1800" b="1" dirty="0"/>
              <a:t>terminis de l’obra </a:t>
            </a:r>
            <a:r>
              <a:rPr lang="ca-ES" sz="1800" dirty="0"/>
              <a:t>com l’alliberament de l’espai ocupat per les vies actuals per a l’execució de la </a:t>
            </a:r>
            <a:r>
              <a:rPr lang="ca-ES" sz="1800" b="1" dirty="0"/>
              <a:t>Fase 2 de l’ampliació del vestíbul de Metro </a:t>
            </a:r>
            <a:r>
              <a:rPr lang="ca-ES" sz="1800" dirty="0"/>
              <a:t>i així permetre pas de busos pel seu itinerari definitiu.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1A3888-9DC6-CAEE-6F2F-2BF80E778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6" t="4920" r="17126" b="-572"/>
          <a:stretch/>
        </p:blipFill>
        <p:spPr>
          <a:xfrm>
            <a:off x="6236938" y="1284535"/>
            <a:ext cx="5503240" cy="455020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48FDDED-26A6-39B7-1A6D-74FEFAED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26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3">
            <a:extLst>
              <a:ext uri="{FF2B5EF4-FFF2-40B4-BE49-F238E27FC236}">
                <a16:creationId xmlns:a16="http://schemas.microsoft.com/office/drawing/2014/main" id="{2D3BD559-13FD-5162-DC39-D6E60F9359F5}"/>
              </a:ext>
            </a:extLst>
          </p:cNvPr>
          <p:cNvSpPr/>
          <p:nvPr/>
        </p:nvSpPr>
        <p:spPr>
          <a:xfrm>
            <a:off x="904239" y="1183540"/>
            <a:ext cx="824530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Renovació integral de la via a la L4 de Metro:</a:t>
            </a:r>
          </a:p>
          <a:p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Fase 1 (26 juny-31 juliol)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a-ES" sz="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Fase 2 (01 agost-25 agost)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106475F-BC73-BD88-A607-710376EDC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CE7B414-AAA9-616C-4DB3-A86FEAA27355}"/>
              </a:ext>
            </a:extLst>
          </p:cNvPr>
          <p:cNvSpPr/>
          <p:nvPr/>
        </p:nvSpPr>
        <p:spPr>
          <a:xfrm>
            <a:off x="277798" y="414099"/>
            <a:ext cx="95686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4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Obres a Metro i tramvia. </a:t>
            </a:r>
            <a:r>
              <a:rPr lang="ca-E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Estiu 2023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FCFF27D-EC52-8A3A-79FE-FF9E29A1AE1E}"/>
              </a:ext>
            </a:extLst>
          </p:cNvPr>
          <p:cNvSpPr/>
          <p:nvPr/>
        </p:nvSpPr>
        <p:spPr>
          <a:xfrm>
            <a:off x="904240" y="4328350"/>
            <a:ext cx="6391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a-ES" b="1" dirty="0">
                <a:latin typeface="Arial" panose="020B0604020202020204" pitchFamily="34" charset="0"/>
                <a:cs typeface="Arial" panose="020B0604020202020204" pitchFamily="34" charset="0"/>
              </a:rPr>
              <a:t>Obres per la connexió de tramvies (26 juny -31 agost)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a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 descr="Una captura de pantalla de un celular con texto e imagen&#10;&#10;Descripción generada automáticamente con confianza media">
            <a:extLst>
              <a:ext uri="{FF2B5EF4-FFF2-40B4-BE49-F238E27FC236}">
                <a16:creationId xmlns:a16="http://schemas.microsoft.com/office/drawing/2014/main" id="{D95A18BD-075E-BCB1-685E-8E247B39DD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0" t="22318" r="6808" b="46124"/>
          <a:stretch/>
        </p:blipFill>
        <p:spPr>
          <a:xfrm>
            <a:off x="1067724" y="2359890"/>
            <a:ext cx="7547342" cy="1968460"/>
          </a:xfrm>
          <a:prstGeom prst="rect">
            <a:avLst/>
          </a:prstGeom>
        </p:spPr>
      </p:pic>
      <p:pic>
        <p:nvPicPr>
          <p:cNvPr id="11" name="Imagen 10" descr="Una captura de pantalla de un celular con texto e imagen&#10;&#10;Descripción generada automáticamente con confianza media">
            <a:extLst>
              <a:ext uri="{FF2B5EF4-FFF2-40B4-BE49-F238E27FC236}">
                <a16:creationId xmlns:a16="http://schemas.microsoft.com/office/drawing/2014/main" id="{8E369177-C557-3CB2-9C54-39DBB84CF3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0" t="61300" r="6808" b="16821"/>
          <a:stretch/>
        </p:blipFill>
        <p:spPr>
          <a:xfrm>
            <a:off x="1288449" y="4779715"/>
            <a:ext cx="7547341" cy="136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800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6B87160-C9AD-5E25-71EA-AD1014E60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>
                <a:solidFill>
                  <a:schemeClr val="bg1">
                    <a:lumMod val="85000"/>
                  </a:schemeClr>
                </a:solidFill>
              </a:rPr>
              <a:t>Afectació de les obres al tramvia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24251BD-FB50-2187-2257-8FA8A19C1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9" b="8752"/>
          <a:stretch/>
        </p:blipFill>
        <p:spPr>
          <a:xfrm>
            <a:off x="530841" y="1172422"/>
            <a:ext cx="10724988" cy="45861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48FDDED-26A6-39B7-1A6D-74FEFAED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12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64234CC4-9918-D0CD-238A-BF7C1F877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256" y="1550434"/>
            <a:ext cx="7508759" cy="4098255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56B87160-C9AD-5E25-71EA-AD1014E60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Tall T4 tramvia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EC7C49-7893-7A48-86F9-948B6ADB00A1}"/>
              </a:ext>
            </a:extLst>
          </p:cNvPr>
          <p:cNvSpPr txBox="1">
            <a:spLocks/>
          </p:cNvSpPr>
          <p:nvPr/>
        </p:nvSpPr>
        <p:spPr>
          <a:xfrm>
            <a:off x="511113" y="1209311"/>
            <a:ext cx="8252038" cy="4009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altLang="ca-ES" b="1" dirty="0">
                <a:solidFill>
                  <a:schemeClr val="tx2"/>
                </a:solidFill>
              </a:rPr>
              <a:t>Viatges afectats 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9D30BDD2-00F5-5917-F0D0-B87E19F0AC7D}"/>
              </a:ext>
            </a:extLst>
          </p:cNvPr>
          <p:cNvSpPr txBox="1">
            <a:spLocks/>
          </p:cNvSpPr>
          <p:nvPr/>
        </p:nvSpPr>
        <p:spPr>
          <a:xfrm>
            <a:off x="550566" y="1624228"/>
            <a:ext cx="5925670" cy="2963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>
                <a:solidFill>
                  <a:schemeClr val="accent5"/>
                </a:solidFill>
              </a:rPr>
              <a:t>900.000 viatges </a:t>
            </a:r>
            <a:r>
              <a:rPr lang="ca-ES" sz="1400" dirty="0"/>
              <a:t>(viatges T4 mateix període 2022)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98CD0FF-CE67-A897-54C6-09A568E3A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5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F9D52A83-462D-B5FB-7B6F-0B7FFE4A7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359" y="702836"/>
            <a:ext cx="5257800" cy="5452328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56B87160-C9AD-5E25-71EA-AD1014E60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Tall T4 tramvia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46B928-175C-F733-96E4-E40EBF4B01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840" y="1782468"/>
            <a:ext cx="5925670" cy="3784281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ca-ES" sz="1800" dirty="0">
                <a:solidFill>
                  <a:schemeClr val="accent5"/>
                </a:solidFill>
              </a:rPr>
              <a:t>Línies T5 i T6 sense gaire afectació (La Farinera)</a:t>
            </a:r>
          </a:p>
          <a:p>
            <a:r>
              <a:rPr lang="ca-ES" sz="1400" dirty="0"/>
              <a:t>200 m (3 min) a peu fins a Metro Glòries</a:t>
            </a:r>
          </a:p>
          <a:p>
            <a:endParaRPr lang="ca-ES" sz="1400" dirty="0"/>
          </a:p>
          <a:p>
            <a:r>
              <a:rPr lang="ca-ES" sz="1800" dirty="0">
                <a:solidFill>
                  <a:schemeClr val="accent5"/>
                </a:solidFill>
              </a:rPr>
              <a:t>2.  T4 Sant Adrià – Glòries: llançadora BUS. </a:t>
            </a:r>
          </a:p>
          <a:p>
            <a:r>
              <a:rPr lang="ca-ES" sz="1400" dirty="0"/>
              <a:t>Flota necessària: 6 vehicles 15 m</a:t>
            </a:r>
          </a:p>
          <a:p>
            <a:r>
              <a:rPr lang="ca-ES" sz="1400" dirty="0"/>
              <a:t>Interval </a:t>
            </a:r>
            <a:r>
              <a:rPr lang="ca-ES" sz="1400" dirty="0" err="1"/>
              <a:t>hp</a:t>
            </a:r>
            <a:r>
              <a:rPr lang="ca-ES" sz="1400" dirty="0"/>
              <a:t> feiner: 8 minuts</a:t>
            </a:r>
          </a:p>
          <a:p>
            <a:r>
              <a:rPr lang="ca-ES" sz="1400" dirty="0"/>
              <a:t>Horari de funcionament mateix que el servei de TRAM</a:t>
            </a:r>
          </a:p>
          <a:p>
            <a:endParaRPr lang="ca-ES" sz="1400" dirty="0"/>
          </a:p>
          <a:p>
            <a:pPr marL="342900" indent="-342900">
              <a:buAutoNum type="arabicPeriod" startAt="3"/>
            </a:pPr>
            <a:r>
              <a:rPr lang="ca-ES" sz="1800" dirty="0">
                <a:solidFill>
                  <a:schemeClr val="accent5"/>
                </a:solidFill>
              </a:rPr>
              <a:t>T4 Meridiana - Wellington. </a:t>
            </a:r>
          </a:p>
          <a:p>
            <a:r>
              <a:rPr lang="ca-ES" sz="1400" dirty="0"/>
              <a:t>Metro L1 Glòries – Marina</a:t>
            </a:r>
          </a:p>
          <a:p>
            <a:r>
              <a:rPr lang="ca-ES" sz="1400" dirty="0"/>
              <a:t>Bus V21</a:t>
            </a:r>
            <a:endParaRPr lang="ca-ES" sz="1800" dirty="0">
              <a:solidFill>
                <a:schemeClr val="accent5"/>
              </a:solidFill>
            </a:endParaRPr>
          </a:p>
          <a:p>
            <a:endParaRPr lang="ca-ES" sz="1400" dirty="0">
              <a:solidFill>
                <a:schemeClr val="accent5"/>
              </a:solidFill>
            </a:endParaRPr>
          </a:p>
          <a:p>
            <a:endParaRPr lang="ca-ES" sz="1800" dirty="0"/>
          </a:p>
          <a:p>
            <a:endParaRPr lang="ca-ES" sz="1800" dirty="0"/>
          </a:p>
          <a:p>
            <a:endParaRPr lang="ca-ES" sz="1800" dirty="0"/>
          </a:p>
          <a:p>
            <a:endParaRPr lang="ca-ES" sz="1800" dirty="0"/>
          </a:p>
          <a:p>
            <a:endParaRPr lang="ca-ES" sz="1800" dirty="0"/>
          </a:p>
        </p:txBody>
      </p:sp>
      <p:sp>
        <p:nvSpPr>
          <p:cNvPr id="2" name="Marcador de contenido 3">
            <a:extLst>
              <a:ext uri="{FF2B5EF4-FFF2-40B4-BE49-F238E27FC236}">
                <a16:creationId xmlns:a16="http://schemas.microsoft.com/office/drawing/2014/main" id="{E0A2F533-CC7B-EA10-78D2-B80B59C32793}"/>
              </a:ext>
            </a:extLst>
          </p:cNvPr>
          <p:cNvSpPr txBox="1">
            <a:spLocks/>
          </p:cNvSpPr>
          <p:nvPr/>
        </p:nvSpPr>
        <p:spPr>
          <a:xfrm>
            <a:off x="510497" y="1227004"/>
            <a:ext cx="8252038" cy="4009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altLang="ca-ES" b="1" dirty="0">
                <a:solidFill>
                  <a:schemeClr val="tx2"/>
                </a:solidFill>
              </a:rPr>
              <a:t>Alternatives al tramvia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98CD0FF-CE67-A897-54C6-09A568E3A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76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6E38F580-A11A-621D-6F6F-1D193CB6D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395" y="1183014"/>
            <a:ext cx="8590259" cy="4839077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56B87160-C9AD-5E25-71EA-AD1014E60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Tall T4 tramvia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EC7C49-7893-7A48-86F9-948B6ADB00A1}"/>
              </a:ext>
            </a:extLst>
          </p:cNvPr>
          <p:cNvSpPr txBox="1">
            <a:spLocks/>
          </p:cNvSpPr>
          <p:nvPr/>
        </p:nvSpPr>
        <p:spPr>
          <a:xfrm>
            <a:off x="452438" y="1187540"/>
            <a:ext cx="8252038" cy="4009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altLang="ca-ES" b="1" dirty="0">
                <a:solidFill>
                  <a:schemeClr val="tx2"/>
                </a:solidFill>
              </a:rPr>
              <a:t>Altres alternatives</a:t>
            </a:r>
          </a:p>
        </p:txBody>
      </p:sp>
      <p:sp>
        <p:nvSpPr>
          <p:cNvPr id="15" name="Marcador de contenido 14">
            <a:extLst>
              <a:ext uri="{FF2B5EF4-FFF2-40B4-BE49-F238E27FC236}">
                <a16:creationId xmlns:a16="http://schemas.microsoft.com/office/drawing/2014/main" id="{331CFE34-AB87-D1C4-A1C5-E7AC9AF9DCD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a-ES" sz="1800" dirty="0">
                <a:solidFill>
                  <a:schemeClr val="accent5"/>
                </a:solidFill>
              </a:rPr>
              <a:t>4. Xarxa de Metro</a:t>
            </a:r>
          </a:p>
          <a:p>
            <a:r>
              <a:rPr lang="ca-ES" sz="1400" dirty="0"/>
              <a:t>L1 (Glòries, Marina, Clot) + L2 (Clot – La Pau) + L4 (La Pau, Besòs, El Maresme, Selva de Mar)</a:t>
            </a:r>
          </a:p>
          <a:p>
            <a:endParaRPr lang="ca-ES" sz="1400" dirty="0"/>
          </a:p>
          <a:p>
            <a:r>
              <a:rPr lang="ca-ES" sz="1800" dirty="0">
                <a:solidFill>
                  <a:schemeClr val="accent5"/>
                </a:solidFill>
              </a:rPr>
              <a:t>5. Línies regulars TMB </a:t>
            </a:r>
          </a:p>
          <a:p>
            <a:r>
              <a:rPr lang="ca-ES" sz="1400" dirty="0"/>
              <a:t>7 (Diagonal), </a:t>
            </a:r>
          </a:p>
          <a:p>
            <a:r>
              <a:rPr lang="ca-ES" sz="1400" dirty="0"/>
              <a:t>H14 (Sant Adrià – Diagonal – Meridiana), </a:t>
            </a:r>
          </a:p>
          <a:p>
            <a:r>
              <a:rPr lang="ca-ES" sz="1400" dirty="0"/>
              <a:t>H16 (Fòrum – Ciutadella),</a:t>
            </a:r>
          </a:p>
          <a:p>
            <a:r>
              <a:rPr lang="ca-ES" sz="1400" dirty="0"/>
              <a:t>V21 (Marina – Ciutadella).</a:t>
            </a:r>
          </a:p>
          <a:p>
            <a:endParaRPr lang="ca-ES" sz="1400" dirty="0"/>
          </a:p>
          <a:p>
            <a:r>
              <a:rPr lang="ca-ES" sz="1800" dirty="0">
                <a:solidFill>
                  <a:schemeClr val="accent5"/>
                </a:solidFill>
              </a:rPr>
              <a:t>6. Rodalies R1</a:t>
            </a:r>
          </a:p>
          <a:p>
            <a:r>
              <a:rPr lang="ca-ES" sz="1400" dirty="0"/>
              <a:t>Estació de Sant Adrià – El Clot</a:t>
            </a:r>
            <a:endParaRPr lang="ca-ES" sz="1400" b="1" dirty="0"/>
          </a:p>
          <a:p>
            <a:endParaRPr lang="ca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BF1F896-F775-A266-5953-5081710D4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7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8C203D-52A7-EEB7-34A1-FAB64F497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Tall T4 tramvia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15ABB-02CA-B63D-784E-C8542F6DB1B2}"/>
              </a:ext>
            </a:extLst>
          </p:cNvPr>
          <p:cNvSpPr txBox="1"/>
          <p:nvPr/>
        </p:nvSpPr>
        <p:spPr>
          <a:xfrm>
            <a:off x="452438" y="1823143"/>
            <a:ext cx="9439275" cy="743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a-ES" sz="1800" b="1" u="none" strike="noStrike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es-E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3">
            <a:extLst>
              <a:ext uri="{FF2B5EF4-FFF2-40B4-BE49-F238E27FC236}">
                <a16:creationId xmlns:a16="http://schemas.microsoft.com/office/drawing/2014/main" id="{B85F7BDE-D2FF-2D5D-AE4F-F9DBAB1D10B3}"/>
              </a:ext>
            </a:extLst>
          </p:cNvPr>
          <p:cNvSpPr txBox="1">
            <a:spLocks/>
          </p:cNvSpPr>
          <p:nvPr/>
        </p:nvSpPr>
        <p:spPr>
          <a:xfrm>
            <a:off x="452438" y="1187540"/>
            <a:ext cx="8252038" cy="4009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altLang="ca-ES" b="1" dirty="0">
                <a:solidFill>
                  <a:schemeClr val="tx2"/>
                </a:solidFill>
              </a:rPr>
              <a:t>Pla d’informació al ciutadà</a:t>
            </a:r>
          </a:p>
          <a:p>
            <a:endParaRPr lang="ca-ES" altLang="ca-ES" b="1" dirty="0">
              <a:solidFill>
                <a:schemeClr val="tx2"/>
              </a:solidFill>
            </a:endParaRPr>
          </a:p>
        </p:txBody>
      </p:sp>
      <p:sp>
        <p:nvSpPr>
          <p:cNvPr id="5" name="Marcador de contenido 14">
            <a:extLst>
              <a:ext uri="{FF2B5EF4-FFF2-40B4-BE49-F238E27FC236}">
                <a16:creationId xmlns:a16="http://schemas.microsoft.com/office/drawing/2014/main" id="{DA08A326-B0F1-EFF9-AA5A-D9546ECA65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38" y="1731963"/>
            <a:ext cx="5442753" cy="4400550"/>
          </a:xfrm>
        </p:spPr>
        <p:txBody>
          <a:bodyPr/>
          <a:lstStyle/>
          <a:p>
            <a:pPr algn="just"/>
            <a:r>
              <a:rPr lang="ca-ES" sz="1800" dirty="0">
                <a:solidFill>
                  <a:schemeClr val="accent5"/>
                </a:solidFill>
              </a:rPr>
              <a:t>Objectius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a-ES" sz="1400" b="1" i="0" u="none" strike="noStrike" baseline="0" dirty="0">
                <a:latin typeface="Arial" panose="020B0604020202020204" pitchFamily="34" charset="0"/>
              </a:rPr>
              <a:t>D</a:t>
            </a:r>
            <a:r>
              <a:rPr lang="ca-ES" sz="1400" b="1" i="0" u="none" strike="noStrike" baseline="0" dirty="0">
                <a:latin typeface="ArialMT"/>
              </a:rPr>
              <a:t>onar a conèixer l’abast de l’afectació</a:t>
            </a:r>
            <a:r>
              <a:rPr lang="ca-ES" sz="1400" b="0" i="0" u="none" strike="noStrike" baseline="0" dirty="0">
                <a:latin typeface="ArialMT"/>
              </a:rPr>
              <a:t> (potencials viatgers no habituals).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a-ES" sz="1400" b="1" i="0" u="none" strike="noStrike" baseline="0" dirty="0">
                <a:latin typeface="Arial" panose="020B0604020202020204" pitchFamily="34" charset="0"/>
              </a:rPr>
              <a:t>Agilitzar les operacions de transbordament de passatgers </a:t>
            </a:r>
            <a:r>
              <a:rPr lang="ca-ES" sz="1400" b="0" i="0" u="none" strike="noStrike" baseline="0" dirty="0">
                <a:latin typeface="Arial" panose="020B0604020202020204" pitchFamily="34" charset="0"/>
              </a:rPr>
              <a:t>gràcies a la informació prèvia i a la senyalització dels espais.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a-ES" sz="1400" b="1" i="0" u="none" strike="noStrike" baseline="0" dirty="0">
                <a:latin typeface="Arial" panose="020B0604020202020204" pitchFamily="34" charset="0"/>
              </a:rPr>
              <a:t>Acompanyar</a:t>
            </a:r>
            <a:r>
              <a:rPr lang="ca-ES" sz="1400" b="0" i="0" u="none" strike="noStrike" baseline="0" dirty="0">
                <a:latin typeface="Arial" panose="020B0604020202020204" pitchFamily="34" charset="0"/>
              </a:rPr>
              <a:t>, especialment durant els primers dies del tall, al viatger en el trajecte</a:t>
            </a:r>
            <a:r>
              <a:rPr lang="ca-ES" sz="1400" dirty="0">
                <a:latin typeface="Arial" panose="020B0604020202020204" pitchFamily="34" charset="0"/>
              </a:rPr>
              <a:t> </a:t>
            </a:r>
            <a:r>
              <a:rPr lang="ca-ES" sz="1400" b="0" i="0" u="none" strike="noStrike" baseline="0" dirty="0">
                <a:latin typeface="Arial" panose="020B0604020202020204" pitchFamily="34" charset="0"/>
              </a:rPr>
              <a:t>alternatiu evitant situacions de desemparament o desinformació. Aquesta tasca serà desenvolupada pels </a:t>
            </a:r>
            <a:r>
              <a:rPr lang="ca-ES" sz="1400" b="1" i="0" u="none" strike="noStrike" baseline="0" dirty="0">
                <a:latin typeface="Arial" panose="020B0604020202020204" pitchFamily="34" charset="0"/>
              </a:rPr>
              <a:t>informadors.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a-ES" sz="1400" b="1" i="0" u="none" strike="noStrike" baseline="0" dirty="0">
                <a:latin typeface="Arial" panose="020B0604020202020204" pitchFamily="34" charset="0"/>
              </a:rPr>
              <a:t>Presentar de forma clara i ordenada els motius, condicions i solucions adoptades</a:t>
            </a:r>
            <a:r>
              <a:rPr lang="ca-ES" sz="1400" b="0" i="0" u="none" strike="noStrike" baseline="0" dirty="0">
                <a:latin typeface="Arial" panose="020B0604020202020204" pitchFamily="34" charset="0"/>
              </a:rPr>
              <a:t> amb el PAT per tal d’aconseguir una percepció favorable de la situació per part dels usuaris de TRAM afectats.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a-ES" sz="1400" b="1" i="0" u="none" strike="noStrike" baseline="0" dirty="0">
                <a:latin typeface="Arial" panose="020B0604020202020204" pitchFamily="34" charset="0"/>
              </a:rPr>
              <a:t>Incloure informació per explicar canvis operatius al final de les obres </a:t>
            </a:r>
            <a:r>
              <a:rPr lang="ca-ES" sz="1400" b="0" i="0" u="none" strike="noStrike" baseline="0" dirty="0">
                <a:latin typeface="Arial" panose="020B0604020202020204" pitchFamily="34" charset="0"/>
              </a:rPr>
              <a:t>(nova ubicació Glòries i eliminació de La Farinera).</a:t>
            </a:r>
            <a:endParaRPr lang="ca-ES" dirty="0"/>
          </a:p>
        </p:txBody>
      </p:sp>
      <p:sp>
        <p:nvSpPr>
          <p:cNvPr id="6" name="Marcador de contenido 14">
            <a:extLst>
              <a:ext uri="{FF2B5EF4-FFF2-40B4-BE49-F238E27FC236}">
                <a16:creationId xmlns:a16="http://schemas.microsoft.com/office/drawing/2014/main" id="{A9133170-6EC3-963B-14C2-49FB5CA3CE04}"/>
              </a:ext>
            </a:extLst>
          </p:cNvPr>
          <p:cNvSpPr txBox="1">
            <a:spLocks/>
          </p:cNvSpPr>
          <p:nvPr/>
        </p:nvSpPr>
        <p:spPr>
          <a:xfrm>
            <a:off x="6218406" y="1744275"/>
            <a:ext cx="5442753" cy="37062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a-ES" sz="1800" dirty="0">
                <a:solidFill>
                  <a:schemeClr val="accent5"/>
                </a:solidFill>
              </a:rPr>
              <a:t>Cronograma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a-ES" sz="1400" dirty="0">
                <a:latin typeface="Arial" panose="020B0604020202020204" pitchFamily="34" charset="0"/>
              </a:rPr>
              <a:t>Fase </a:t>
            </a:r>
            <a:r>
              <a:rPr lang="ca-ES" sz="1400" b="1" dirty="0">
                <a:latin typeface="Arial" panose="020B0604020202020204" pitchFamily="34" charset="0"/>
              </a:rPr>
              <a:t>informació prèvia</a:t>
            </a:r>
            <a:r>
              <a:rPr lang="ca-ES" sz="1400" dirty="0">
                <a:latin typeface="ArialMT"/>
              </a:rPr>
              <a:t>. Avís de tall i descripció de les alternatives.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a-ES" sz="1400" b="1" dirty="0">
                <a:latin typeface="Arial" panose="020B0604020202020204" pitchFamily="34" charset="0"/>
              </a:rPr>
              <a:t>Primeres jornades del tall de servei</a:t>
            </a:r>
            <a:r>
              <a:rPr lang="ca-ES" sz="1400" dirty="0">
                <a:latin typeface="Arial" panose="020B0604020202020204" pitchFamily="34" charset="0"/>
              </a:rPr>
              <a:t>. Atenció als usuaris en cada una de les parades i en els trajectes alternatius mitjançant informadors i informació editada en fulletons.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a-ES" sz="1400" b="1" dirty="0">
                <a:latin typeface="Arial" panose="020B0604020202020204" pitchFamily="34" charset="0"/>
              </a:rPr>
              <a:t>Període de manteniment</a:t>
            </a:r>
            <a:r>
              <a:rPr lang="ca-ES" sz="1400" dirty="0">
                <a:latin typeface="Arial" panose="020B0604020202020204" pitchFamily="34" charset="0"/>
              </a:rPr>
              <a:t>. Major importància de la senyalització i la informació.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a-ES" sz="1400" b="1" dirty="0">
                <a:latin typeface="Arial" panose="020B0604020202020204" pitchFamily="34" charset="0"/>
              </a:rPr>
              <a:t>Període final del tall</a:t>
            </a:r>
            <a:r>
              <a:rPr lang="ca-ES" sz="1400" dirty="0">
                <a:latin typeface="Arial" panose="020B0604020202020204" pitchFamily="34" charset="0"/>
              </a:rPr>
              <a:t>. Excepte en els dies amb esdeveniments esportius i culturals programats, seran exclusivament els viatgers no habituals els objectius de la campanya d’informació.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a-ES" sz="1400" b="1" dirty="0">
                <a:latin typeface="Arial" panose="020B0604020202020204" pitchFamily="34" charset="0"/>
              </a:rPr>
              <a:t>Avís del restabliment del servei i inici de la nova operació </a:t>
            </a:r>
            <a:r>
              <a:rPr lang="ca-ES" sz="1400" dirty="0">
                <a:latin typeface="Arial" panose="020B0604020202020204" pitchFamily="34" charset="0"/>
              </a:rPr>
              <a:t>(modificacions de Glòries i La Farinera). El públic objectiu és sobretot l'habitual.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FE4E04-8A10-D501-87F3-E2131067B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16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8C203D-52A7-EEB7-34A1-FAB64F497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441967"/>
            <a:ext cx="11209337" cy="554025"/>
          </a:xfrm>
        </p:spPr>
        <p:txBody>
          <a:bodyPr/>
          <a:lstStyle/>
          <a:p>
            <a:r>
              <a:rPr lang="ca-ES" dirty="0"/>
              <a:t>Tall T4 tramvia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15ABB-02CA-B63D-784E-C8542F6DB1B2}"/>
              </a:ext>
            </a:extLst>
          </p:cNvPr>
          <p:cNvSpPr txBox="1"/>
          <p:nvPr/>
        </p:nvSpPr>
        <p:spPr>
          <a:xfrm>
            <a:off x="452438" y="1823143"/>
            <a:ext cx="5306105" cy="743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a-ES" sz="1800" b="1" u="none" strike="noStrike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es-E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3">
            <a:extLst>
              <a:ext uri="{FF2B5EF4-FFF2-40B4-BE49-F238E27FC236}">
                <a16:creationId xmlns:a16="http://schemas.microsoft.com/office/drawing/2014/main" id="{B85F7BDE-D2FF-2D5D-AE4F-F9DBAB1D10B3}"/>
              </a:ext>
            </a:extLst>
          </p:cNvPr>
          <p:cNvSpPr txBox="1">
            <a:spLocks/>
          </p:cNvSpPr>
          <p:nvPr/>
        </p:nvSpPr>
        <p:spPr>
          <a:xfrm>
            <a:off x="452438" y="1143996"/>
            <a:ext cx="8252038" cy="4009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altLang="ca-ES" b="1" dirty="0">
                <a:solidFill>
                  <a:schemeClr val="tx2"/>
                </a:solidFill>
              </a:rPr>
              <a:t>Pla d’informació al ciutadà</a:t>
            </a:r>
          </a:p>
          <a:p>
            <a:endParaRPr lang="ca-ES" altLang="ca-ES" b="1" dirty="0">
              <a:solidFill>
                <a:schemeClr val="tx2"/>
              </a:solidFill>
            </a:endParaRPr>
          </a:p>
        </p:txBody>
      </p:sp>
      <p:sp>
        <p:nvSpPr>
          <p:cNvPr id="5" name="Marcador de contenido 14">
            <a:extLst>
              <a:ext uri="{FF2B5EF4-FFF2-40B4-BE49-F238E27FC236}">
                <a16:creationId xmlns:a16="http://schemas.microsoft.com/office/drawing/2014/main" id="{DA08A326-B0F1-EFF9-AA5A-D9546ECA65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1822" y="1552533"/>
            <a:ext cx="5708342" cy="5055094"/>
          </a:xfrm>
        </p:spPr>
        <p:txBody>
          <a:bodyPr/>
          <a:lstStyle/>
          <a:p>
            <a:pPr algn="just"/>
            <a:r>
              <a:rPr lang="ca-ES" sz="1800" dirty="0">
                <a:solidFill>
                  <a:schemeClr val="accent5"/>
                </a:solidFill>
              </a:rPr>
              <a:t>Elements informatius</a:t>
            </a:r>
            <a:endParaRPr lang="ca-ES" sz="1400" dirty="0">
              <a:solidFill>
                <a:schemeClr val="accent5"/>
              </a:solidFill>
            </a:endParaRPr>
          </a:p>
          <a:p>
            <a:pPr algn="just"/>
            <a:r>
              <a:rPr lang="ca-ES" sz="1200" dirty="0">
                <a:latin typeface="Arial" panose="020B0604020202020204" pitchFamily="34" charset="0"/>
              </a:rPr>
              <a:t>Segons els següents paràmetres:</a:t>
            </a:r>
          </a:p>
          <a:p>
            <a:pPr algn="just"/>
            <a:r>
              <a:rPr lang="ca-ES" sz="1200" b="1" i="0" u="none" strike="noStrike" baseline="0" dirty="0">
                <a:latin typeface="Arial" panose="020B0604020202020204" pitchFamily="34" charset="0"/>
              </a:rPr>
              <a:t>1. Contingut del fulletó, desplegable o element multimèdia</a:t>
            </a:r>
          </a:p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ca-ES" sz="1200" dirty="0">
              <a:latin typeface="Arial" charset="0"/>
              <a:cs typeface="Arial" charset="0"/>
            </a:endParaRPr>
          </a:p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ca-ES" sz="1200" dirty="0">
                <a:latin typeface="Arial" charset="0"/>
                <a:cs typeface="Arial" charset="0"/>
              </a:rPr>
              <a:t>Avís del tall</a:t>
            </a: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ca-ES" sz="1200" b="0" i="0" u="none" strike="noStrike" baseline="0" dirty="0">
                <a:latin typeface="Arial" panose="020B0604020202020204" pitchFamily="34" charset="0"/>
              </a:rPr>
              <a:t>Plànol de la xarxa alternativa.</a:t>
            </a: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ca-ES" sz="1200" b="0" i="0" u="none" strike="noStrike" baseline="0" dirty="0">
                <a:latin typeface="Arial" panose="020B0604020202020204" pitchFamily="34" charset="0"/>
              </a:rPr>
              <a:t>Trajectes alternatius segons origen-destí</a:t>
            </a: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ca-ES" sz="1200" b="0" i="0" u="none" strike="noStrike" baseline="0" dirty="0">
                <a:latin typeface="Arial" panose="020B0604020202020204" pitchFamily="34" charset="0"/>
              </a:rPr>
              <a:t>Horaris dels serveis afectats i alternatius.</a:t>
            </a: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ca-ES" sz="1200" b="0" i="0" u="none" strike="noStrike" baseline="0" dirty="0">
                <a:latin typeface="Arial" panose="020B0604020202020204" pitchFamily="34" charset="0"/>
              </a:rPr>
              <a:t>Comunicació d’incidències.</a:t>
            </a: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ca-ES" sz="1200" b="0" i="0" u="none" strike="noStrike" baseline="0" dirty="0">
                <a:latin typeface="Arial" panose="020B0604020202020204" pitchFamily="34" charset="0"/>
              </a:rPr>
              <a:t>Canals d’Atenció de TRAM</a:t>
            </a: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ca-ES" sz="1200" b="0" i="0" u="none" strike="noStrike" baseline="0" dirty="0">
                <a:latin typeface="Arial" panose="020B0604020202020204" pitchFamily="34" charset="0"/>
              </a:rPr>
              <a:t>Llengües: català, castellà i anglès.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7B69ADD-9745-EBBC-D74A-EBD98FD28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534" y="533531"/>
            <a:ext cx="3807883" cy="57657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A556E58-5AC2-C1B1-8443-23A8CACFE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  <p:sp>
        <p:nvSpPr>
          <p:cNvPr id="8" name="Marcador de contenido 14">
            <a:extLst>
              <a:ext uri="{FF2B5EF4-FFF2-40B4-BE49-F238E27FC236}">
                <a16:creationId xmlns:a16="http://schemas.microsoft.com/office/drawing/2014/main" id="{57ACC20E-7556-6DDE-732B-DEA940D3993A}"/>
              </a:ext>
            </a:extLst>
          </p:cNvPr>
          <p:cNvSpPr txBox="1">
            <a:spLocks/>
          </p:cNvSpPr>
          <p:nvPr/>
        </p:nvSpPr>
        <p:spPr>
          <a:xfrm>
            <a:off x="451822" y="4291834"/>
            <a:ext cx="5708342" cy="18764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50000"/>
              </a:lnSpc>
            </a:pPr>
            <a:endParaRPr lang="ca-ES" sz="1200" dirty="0">
              <a:latin typeface="Arial" panose="020B0604020202020204" pitchFamily="34" charset="0"/>
            </a:endParaRPr>
          </a:p>
          <a:p>
            <a:pPr algn="just">
              <a:lnSpc>
                <a:spcPct val="50000"/>
              </a:lnSpc>
            </a:pPr>
            <a:r>
              <a:rPr lang="ca-ES" sz="1200" b="1" dirty="0">
                <a:latin typeface="Arial" panose="020B0604020202020204" pitchFamily="34" charset="0"/>
              </a:rPr>
              <a:t>2. Fase per a la que està pensat l’element gràfic a distribuir.</a:t>
            </a: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ca-ES" sz="1200" b="1" dirty="0">
              <a:latin typeface="Arial" panose="020B0604020202020204" pitchFamily="34" charset="0"/>
            </a:endParaRP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ca-ES" sz="1200" dirty="0">
                <a:latin typeface="Arial" panose="020B0604020202020204" pitchFamily="34" charset="0"/>
              </a:rPr>
              <a:t>Fase prèvia d’inici del tall</a:t>
            </a: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ca-ES" sz="1200" dirty="0">
                <a:latin typeface="Arial" panose="020B0604020202020204" pitchFamily="34" charset="0"/>
              </a:rPr>
              <a:t>Fase de manteniment</a:t>
            </a:r>
          </a:p>
          <a:p>
            <a:pPr marL="285750" indent="-285750" algn="just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ca-ES" sz="1200" dirty="0">
                <a:latin typeface="Arial" panose="020B0604020202020204" pitchFamily="34" charset="0"/>
              </a:rPr>
              <a:t>Fase de finalització i normalització del servei i de canvi operatiu.</a:t>
            </a:r>
          </a:p>
          <a:p>
            <a:pPr marL="285750" indent="-285750" algn="just">
              <a:lnSpc>
                <a:spcPct val="50000"/>
              </a:lnSpc>
              <a:buFont typeface="Wingdings" panose="05000000000000000000" pitchFamily="2" charset="2"/>
              <a:buChar char="§"/>
            </a:pPr>
            <a:endParaRPr lang="ca-ES" sz="1400" dirty="0">
              <a:latin typeface="Arial" panose="020B0604020202020204" pitchFamily="34" charset="0"/>
            </a:endParaRPr>
          </a:p>
          <a:p>
            <a:pPr algn="just">
              <a:lnSpc>
                <a:spcPct val="50000"/>
              </a:lnSpc>
            </a:pP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827156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8C203D-52A7-EEB7-34A1-FAB64F497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441967"/>
            <a:ext cx="11209337" cy="554025"/>
          </a:xfrm>
        </p:spPr>
        <p:txBody>
          <a:bodyPr/>
          <a:lstStyle/>
          <a:p>
            <a:r>
              <a:rPr lang="ca-ES" dirty="0"/>
              <a:t>Tall T4 tramvia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15ABB-02CA-B63D-784E-C8542F6DB1B2}"/>
              </a:ext>
            </a:extLst>
          </p:cNvPr>
          <p:cNvSpPr txBox="1"/>
          <p:nvPr/>
        </p:nvSpPr>
        <p:spPr>
          <a:xfrm>
            <a:off x="452438" y="1823143"/>
            <a:ext cx="9439275" cy="743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a-ES" sz="1800" b="1" u="none" strike="noStrike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es-E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3">
            <a:extLst>
              <a:ext uri="{FF2B5EF4-FFF2-40B4-BE49-F238E27FC236}">
                <a16:creationId xmlns:a16="http://schemas.microsoft.com/office/drawing/2014/main" id="{B85F7BDE-D2FF-2D5D-AE4F-F9DBAB1D10B3}"/>
              </a:ext>
            </a:extLst>
          </p:cNvPr>
          <p:cNvSpPr txBox="1">
            <a:spLocks/>
          </p:cNvSpPr>
          <p:nvPr/>
        </p:nvSpPr>
        <p:spPr>
          <a:xfrm>
            <a:off x="452438" y="1143324"/>
            <a:ext cx="8252038" cy="4009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altLang="ca-ES" b="1" dirty="0">
                <a:solidFill>
                  <a:schemeClr val="tx2"/>
                </a:solidFill>
              </a:rPr>
              <a:t>Pla d’informació al ciutadà</a:t>
            </a:r>
          </a:p>
          <a:p>
            <a:endParaRPr lang="ca-ES" altLang="ca-ES" b="1" dirty="0">
              <a:solidFill>
                <a:schemeClr val="tx2"/>
              </a:solidFill>
            </a:endParaRPr>
          </a:p>
        </p:txBody>
      </p:sp>
      <p:sp>
        <p:nvSpPr>
          <p:cNvPr id="5" name="Marcador de contenido 14">
            <a:extLst>
              <a:ext uri="{FF2B5EF4-FFF2-40B4-BE49-F238E27FC236}">
                <a16:creationId xmlns:a16="http://schemas.microsoft.com/office/drawing/2014/main" id="{DA08A326-B0F1-EFF9-AA5A-D9546ECA65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1822" y="1551861"/>
            <a:ext cx="5708342" cy="743024"/>
          </a:xfrm>
        </p:spPr>
        <p:txBody>
          <a:bodyPr/>
          <a:lstStyle/>
          <a:p>
            <a:pPr algn="just"/>
            <a:r>
              <a:rPr lang="ca-ES" sz="1800" dirty="0">
                <a:solidFill>
                  <a:schemeClr val="accent5"/>
                </a:solidFill>
              </a:rPr>
              <a:t>Elements informatius</a:t>
            </a:r>
            <a:endParaRPr lang="ca-ES" sz="1400" dirty="0">
              <a:solidFill>
                <a:schemeClr val="accent5"/>
              </a:solidFill>
            </a:endParaRPr>
          </a:p>
          <a:p>
            <a:pPr algn="just"/>
            <a:r>
              <a:rPr lang="ca-ES" sz="1400" dirty="0">
                <a:latin typeface="Arial" panose="020B0604020202020204" pitchFamily="34" charset="0"/>
              </a:rPr>
              <a:t>Segons els següents paràmetres: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6245D7F-9971-D090-C146-A7435FA741E6}"/>
              </a:ext>
            </a:extLst>
          </p:cNvPr>
          <p:cNvSpPr txBox="1"/>
          <p:nvPr/>
        </p:nvSpPr>
        <p:spPr>
          <a:xfrm>
            <a:off x="451822" y="2136864"/>
            <a:ext cx="50781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a-E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 algn="l"/>
            <a:r>
              <a:rPr lang="ca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3. Espai físic en el que es distribuirà o instal·larà si és multimèdia</a:t>
            </a:r>
          </a:p>
          <a:p>
            <a:pPr marL="285750" indent="-285750" algn="l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ca-ES" sz="1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Parades afectades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Interior Tramvies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Mitjans de Comunicació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Web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Expenedores</a:t>
            </a:r>
          </a:p>
          <a:p>
            <a:pPr algn="l"/>
            <a:endParaRPr lang="ca-E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cs typeface="Arial" charset="0"/>
            </a:endParaRPr>
          </a:p>
          <a:p>
            <a:pPr algn="l"/>
            <a:r>
              <a:rPr lang="ca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4. </a:t>
            </a:r>
            <a:r>
              <a:rPr lang="ca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Descripció dels espais de distribució </a:t>
            </a:r>
          </a:p>
          <a:p>
            <a:pPr algn="l">
              <a:lnSpc>
                <a:spcPct val="50000"/>
              </a:lnSpc>
            </a:pPr>
            <a:endParaRPr lang="ca-E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Mitjans. Premsa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Panells d’informació d’estacions.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Tramvies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Expenedores.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Web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Xarxes socials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A556E58-5AC2-C1B1-8443-23A8CACFE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B70B101-E93F-0874-3097-4EAD6B97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881" y="532483"/>
            <a:ext cx="3807883" cy="579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81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8C203D-52A7-EEB7-34A1-FAB64F497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376654"/>
            <a:ext cx="11209337" cy="554025"/>
          </a:xfrm>
        </p:spPr>
        <p:txBody>
          <a:bodyPr/>
          <a:lstStyle/>
          <a:p>
            <a:r>
              <a:rPr lang="ca-ES" dirty="0"/>
              <a:t>Tall T4 tramvia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15ABB-02CA-B63D-784E-C8542F6DB1B2}"/>
              </a:ext>
            </a:extLst>
          </p:cNvPr>
          <p:cNvSpPr txBox="1"/>
          <p:nvPr/>
        </p:nvSpPr>
        <p:spPr>
          <a:xfrm>
            <a:off x="452438" y="1823143"/>
            <a:ext cx="9439275" cy="743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a-ES" sz="1800" b="1" u="none" strike="noStrike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es-E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3">
            <a:extLst>
              <a:ext uri="{FF2B5EF4-FFF2-40B4-BE49-F238E27FC236}">
                <a16:creationId xmlns:a16="http://schemas.microsoft.com/office/drawing/2014/main" id="{B85F7BDE-D2FF-2D5D-AE4F-F9DBAB1D10B3}"/>
              </a:ext>
            </a:extLst>
          </p:cNvPr>
          <p:cNvSpPr txBox="1">
            <a:spLocks/>
          </p:cNvSpPr>
          <p:nvPr/>
        </p:nvSpPr>
        <p:spPr>
          <a:xfrm>
            <a:off x="452438" y="1078683"/>
            <a:ext cx="8252038" cy="4009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altLang="ca-ES" b="1" dirty="0">
                <a:solidFill>
                  <a:schemeClr val="tx2"/>
                </a:solidFill>
              </a:rPr>
              <a:t>Pla d’informació al ciutadà</a:t>
            </a:r>
          </a:p>
          <a:p>
            <a:endParaRPr lang="ca-ES" altLang="ca-ES" b="1" dirty="0">
              <a:solidFill>
                <a:schemeClr val="tx2"/>
              </a:solidFill>
            </a:endParaRPr>
          </a:p>
        </p:txBody>
      </p:sp>
      <p:sp>
        <p:nvSpPr>
          <p:cNvPr id="5" name="Marcador de contenido 14">
            <a:extLst>
              <a:ext uri="{FF2B5EF4-FFF2-40B4-BE49-F238E27FC236}">
                <a16:creationId xmlns:a16="http://schemas.microsoft.com/office/drawing/2014/main" id="{DA08A326-B0F1-EFF9-AA5A-D9546ECA65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1822" y="1516957"/>
            <a:ext cx="5708342" cy="479822"/>
          </a:xfrm>
        </p:spPr>
        <p:txBody>
          <a:bodyPr/>
          <a:lstStyle/>
          <a:p>
            <a:pPr algn="just"/>
            <a:r>
              <a:rPr lang="ca-ES" sz="1800" dirty="0">
                <a:solidFill>
                  <a:schemeClr val="accent5"/>
                </a:solidFill>
              </a:rPr>
              <a:t>Elements informatius</a:t>
            </a:r>
            <a:endParaRPr lang="ca-E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151E517-B1E2-A0B1-4BF6-052B24789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402" y="346774"/>
            <a:ext cx="2860045" cy="545045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29D789F-6D7A-9C15-9450-8D46034E6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702" y="376654"/>
            <a:ext cx="2860045" cy="54215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A13F8A8-21BC-B701-75E9-3BE9D1100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E0B98F6-1115-1991-857B-83585BD79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739" y="2015689"/>
            <a:ext cx="2700336" cy="37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47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0984E-85ED-0347-3116-C10ED5271E4D}"/>
              </a:ext>
            </a:extLst>
          </p:cNvPr>
          <p:cNvSpPr txBox="1">
            <a:spLocks/>
          </p:cNvSpPr>
          <p:nvPr/>
        </p:nvSpPr>
        <p:spPr>
          <a:xfrm>
            <a:off x="0" y="5469403"/>
            <a:ext cx="12192000" cy="13885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·····································································</a:t>
            </a:r>
            <a:b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ca-E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Balmes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49 </a:t>
            </a:r>
            <a:r>
              <a:rPr lang="ca-ES" sz="1600" dirty="0">
                <a:solidFill>
                  <a:srgbClr val="808080"/>
                </a:solidFill>
                <a:effectLst/>
                <a:latin typeface="HelveticaNeue-Light"/>
                <a:ea typeface="Times New Roman" panose="02020603050405020304" pitchFamily="18" charset="0"/>
                <a:cs typeface="HelveticaNeue-Light"/>
              </a:rPr>
              <a:t>– 6a planta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Barcelona </a:t>
            </a:r>
            <a:r>
              <a:rPr lang="ca-ES" sz="1600" dirty="0">
                <a:solidFill>
                  <a:srgbClr val="808080"/>
                </a:solidFill>
                <a:effectLst/>
                <a:latin typeface="HelveticaNeue-Light"/>
                <a:ea typeface="Times New Roman" panose="02020603050405020304" pitchFamily="18" charset="0"/>
                <a:cs typeface="HelveticaNeue-Light"/>
              </a:rPr>
              <a:t>08007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+34 933 620 020 – atm.cat – @ATMbcn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·····································································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16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BBC009-4FEE-C1DC-B254-7EEF2364A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485511"/>
            <a:ext cx="1618799" cy="554025"/>
          </a:xfrm>
        </p:spPr>
        <p:txBody>
          <a:bodyPr/>
          <a:lstStyle/>
          <a:p>
            <a:r>
              <a:rPr lang="ca-E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TMB</a:t>
            </a:r>
            <a:endParaRPr lang="es-E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ectangle 33">
            <a:extLst>
              <a:ext uri="{FF2B5EF4-FFF2-40B4-BE49-F238E27FC236}">
                <a16:creationId xmlns:a16="http://schemas.microsoft.com/office/drawing/2014/main" id="{DDD6D1A9-9AE3-C224-1EBB-0279337E4ED0}"/>
              </a:ext>
            </a:extLst>
          </p:cNvPr>
          <p:cNvSpPr/>
          <p:nvPr/>
        </p:nvSpPr>
        <p:spPr>
          <a:xfrm>
            <a:off x="4670539" y="2318519"/>
            <a:ext cx="5000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b="1" dirty="0">
                <a:latin typeface="Arial" panose="020B0604020202020204" pitchFamily="34" charset="0"/>
                <a:cs typeface="Arial" panose="020B0604020202020204" pitchFamily="34" charset="0"/>
              </a:rPr>
              <a:t>Renovació integral de la via </a:t>
            </a:r>
          </a:p>
          <a:p>
            <a:r>
              <a:rPr lang="ca-ES" sz="2800" b="1" dirty="0">
                <a:latin typeface="Arial" panose="020B0604020202020204" pitchFamily="34" charset="0"/>
                <a:cs typeface="Arial" panose="020B0604020202020204" pitchFamily="34" charset="0"/>
              </a:rPr>
              <a:t>a la L4 de Metro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239F20-4FDE-12B0-AF46-3AFFFD14867C}"/>
              </a:ext>
            </a:extLst>
          </p:cNvPr>
          <p:cNvSpPr/>
          <p:nvPr/>
        </p:nvSpPr>
        <p:spPr>
          <a:xfrm>
            <a:off x="2673350" y="3489038"/>
            <a:ext cx="53467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a-ES" sz="800" dirty="0">
              <a:latin typeface="Times New Roman" panose="02020603050405020304" pitchFamily="18" charset="0"/>
            </a:endParaRPr>
          </a:p>
          <a:p>
            <a:endParaRPr lang="ca-ES" sz="2400" dirty="0">
              <a:latin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83C4BD-7FF4-9B75-E3FF-AE993B54F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  <p:pic>
        <p:nvPicPr>
          <p:cNvPr id="1026" name="Picture 2" descr="Obres de millora a la línia 4 del metro | Transports Metropolitans de  Barcelona">
            <a:extLst>
              <a:ext uri="{FF2B5EF4-FFF2-40B4-BE49-F238E27FC236}">
                <a16:creationId xmlns:a16="http://schemas.microsoft.com/office/drawing/2014/main" id="{4D215F7F-9B45-6C9E-9C9A-A189E1D61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6" t="7697" r="24496" b="9152"/>
          <a:stretch/>
        </p:blipFill>
        <p:spPr bwMode="auto">
          <a:xfrm>
            <a:off x="1676338" y="1179606"/>
            <a:ext cx="2392400" cy="215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952EF5B-C33B-4AF7-98A3-62DF7DA1E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28" y="3394548"/>
            <a:ext cx="7547502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87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84279" y="740512"/>
            <a:ext cx="1991461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000" spc="-5" dirty="0">
                <a:solidFill>
                  <a:srgbClr val="FFC000"/>
                </a:solidFill>
              </a:rPr>
              <a:t>Introducció</a:t>
            </a:r>
            <a:endParaRPr sz="2000" dirty="0">
              <a:solidFill>
                <a:srgbClr val="FFC000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54142" y="1299658"/>
            <a:ext cx="7549918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000" b="1" spc="5" dirty="0">
                <a:solidFill>
                  <a:srgbClr val="FFC000"/>
                </a:solidFill>
                <a:latin typeface="Arial"/>
                <a:cs typeface="Arial"/>
              </a:rPr>
              <a:t>INVERTIM</a:t>
            </a:r>
            <a:r>
              <a:rPr sz="2000" b="1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lang="es-ES" sz="2000" b="1" spc="-5" dirty="0">
                <a:solidFill>
                  <a:srgbClr val="FFC000"/>
                </a:solidFill>
                <a:latin typeface="Arial"/>
                <a:cs typeface="Arial"/>
              </a:rPr>
              <a:t>16,4</a:t>
            </a:r>
            <a:r>
              <a:rPr sz="2000" b="1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14" dirty="0">
                <a:solidFill>
                  <a:srgbClr val="FFC000"/>
                </a:solidFill>
                <a:latin typeface="Arial"/>
                <a:cs typeface="Arial"/>
              </a:rPr>
              <a:t>MILIONS</a:t>
            </a:r>
            <a:r>
              <a:rPr sz="2000" b="1" dirty="0">
                <a:solidFill>
                  <a:srgbClr val="FFC000"/>
                </a:solidFill>
                <a:latin typeface="Arial"/>
                <a:cs typeface="Arial"/>
              </a:rPr>
              <a:t> D’EUROS </a:t>
            </a:r>
            <a:r>
              <a:rPr sz="2000" b="1" spc="-9" dirty="0">
                <a:solidFill>
                  <a:srgbClr val="FFC000"/>
                </a:solidFill>
                <a:latin typeface="Arial"/>
                <a:cs typeface="Arial"/>
              </a:rPr>
              <a:t>PER</a:t>
            </a:r>
            <a:r>
              <a:rPr sz="2000" b="1" dirty="0">
                <a:solidFill>
                  <a:srgbClr val="FFC000"/>
                </a:solidFill>
                <a:latin typeface="Arial"/>
                <a:cs typeface="Arial"/>
              </a:rPr>
              <a:t> MILLORAR</a:t>
            </a:r>
            <a:r>
              <a:rPr sz="2000" b="1" spc="-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-36" dirty="0">
                <a:solidFill>
                  <a:srgbClr val="FFC000"/>
                </a:solidFill>
                <a:latin typeface="Arial"/>
                <a:cs typeface="Arial"/>
              </a:rPr>
              <a:t>LA</a:t>
            </a:r>
            <a:r>
              <a:rPr sz="2000" b="1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-14" dirty="0">
                <a:solidFill>
                  <a:srgbClr val="FFC000"/>
                </a:solidFill>
                <a:latin typeface="Arial"/>
                <a:cs typeface="Arial"/>
              </a:rPr>
              <a:t>L</a:t>
            </a:r>
            <a:r>
              <a:rPr lang="es-ES" sz="2000" b="1" spc="-14" dirty="0">
                <a:solidFill>
                  <a:srgbClr val="FFC000"/>
                </a:solidFill>
                <a:latin typeface="Arial"/>
                <a:cs typeface="Arial"/>
              </a:rPr>
              <a:t>4</a:t>
            </a:r>
            <a:endParaRPr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54140" y="1933838"/>
            <a:ext cx="4190500" cy="68149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82966" marR="4607" indent="-171450">
              <a:lnSpc>
                <a:spcPct val="125000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sz="1200" spc="-54" dirty="0">
                <a:solidFill>
                  <a:srgbClr val="231F20"/>
                </a:solidFill>
                <a:latin typeface="Arial MT"/>
                <a:cs typeface="Arial MT"/>
              </a:rPr>
              <a:t>Pe</a:t>
            </a:r>
            <a:r>
              <a:rPr sz="1200" spc="-68" dirty="0">
                <a:solidFill>
                  <a:srgbClr val="231F20"/>
                </a:solidFill>
                <a:latin typeface="Arial MT"/>
                <a:cs typeface="Arial MT"/>
              </a:rPr>
              <a:t>r</a:t>
            </a:r>
            <a:r>
              <a:rPr sz="1200" spc="-32" dirty="0">
                <a:solidFill>
                  <a:srgbClr val="231F20"/>
                </a:solidFill>
                <a:latin typeface="Arial MT"/>
                <a:cs typeface="Arial MT"/>
              </a:rPr>
              <a:t>qu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è</a:t>
            </a:r>
            <a:r>
              <a:rPr sz="1200" spc="-7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Arial MT"/>
                <a:cs typeface="Arial MT"/>
              </a:rPr>
              <a:t>l</a:t>
            </a:r>
            <a:r>
              <a:rPr sz="1200" spc="-18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sz="1200" spc="-7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32" dirty="0">
                <a:solidFill>
                  <a:srgbClr val="231F20"/>
                </a:solidFill>
                <a:latin typeface="Arial MT"/>
                <a:cs typeface="Arial MT"/>
              </a:rPr>
              <a:t>ciutadani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sz="1200" spc="-7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23" dirty="0">
                <a:solidFill>
                  <a:srgbClr val="231F20"/>
                </a:solidFill>
                <a:latin typeface="Arial MT"/>
                <a:cs typeface="Arial MT"/>
              </a:rPr>
              <a:t>dispos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i</a:t>
            </a:r>
            <a:r>
              <a:rPr sz="1200" spc="-7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14" dirty="0">
                <a:solidFill>
                  <a:srgbClr val="231F20"/>
                </a:solidFill>
                <a:latin typeface="Arial MT"/>
                <a:cs typeface="Arial MT"/>
              </a:rPr>
              <a:t>d’u</a:t>
            </a:r>
            <a:r>
              <a:rPr sz="1200" spc="27" dirty="0">
                <a:solidFill>
                  <a:srgbClr val="231F20"/>
                </a:solidFill>
                <a:latin typeface="Arial MT"/>
                <a:cs typeface="Arial MT"/>
              </a:rPr>
              <a:t>n</a:t>
            </a:r>
            <a:r>
              <a:rPr sz="1200" spc="-73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b="1" spc="-45" dirty="0">
                <a:solidFill>
                  <a:srgbClr val="231F20"/>
                </a:solidFill>
                <a:latin typeface="Arial"/>
                <a:cs typeface="Arial"/>
              </a:rPr>
              <a:t>serve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200" b="1" spc="-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32" dirty="0">
                <a:solidFill>
                  <a:srgbClr val="231F20"/>
                </a:solidFill>
                <a:latin typeface="Arial"/>
                <a:cs typeface="Arial"/>
              </a:rPr>
              <a:t>de  </a:t>
            </a:r>
            <a:r>
              <a:rPr sz="1200" b="1" spc="-9" dirty="0">
                <a:solidFill>
                  <a:srgbClr val="231F20"/>
                </a:solidFill>
                <a:latin typeface="Arial"/>
                <a:cs typeface="Arial"/>
              </a:rPr>
              <a:t>metro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b="1" spc="-14" dirty="0">
                <a:solidFill>
                  <a:srgbClr val="231F20"/>
                </a:solidFill>
                <a:latin typeface="Arial"/>
                <a:cs typeface="Arial"/>
              </a:rPr>
              <a:t>la màxima </a:t>
            </a:r>
            <a:r>
              <a:rPr sz="1200" b="1" spc="-18" dirty="0">
                <a:solidFill>
                  <a:srgbClr val="231F20"/>
                </a:solidFill>
                <a:latin typeface="Arial"/>
                <a:cs typeface="Arial"/>
              </a:rPr>
              <a:t>qualitat </a:t>
            </a:r>
            <a:r>
              <a:rPr sz="1200" b="1" spc="-23" dirty="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sz="1200" b="1" spc="-14" dirty="0">
                <a:solidFill>
                  <a:srgbClr val="231F20"/>
                </a:solidFill>
                <a:latin typeface="Arial"/>
                <a:cs typeface="Arial"/>
              </a:rPr>
              <a:t>eficàcia</a:t>
            </a:r>
            <a:r>
              <a:rPr sz="1200" spc="-14" dirty="0">
                <a:solidFill>
                  <a:srgbClr val="231F20"/>
                </a:solidFill>
                <a:latin typeface="Arial MT"/>
                <a:cs typeface="Arial MT"/>
              </a:rPr>
              <a:t>, </a:t>
            </a:r>
            <a:r>
              <a:rPr sz="1200" spc="-9" dirty="0">
                <a:solidFill>
                  <a:srgbClr val="231F20"/>
                </a:solidFill>
                <a:latin typeface="Arial MT"/>
                <a:cs typeface="Arial MT"/>
              </a:rPr>
              <a:t> cal </a:t>
            </a:r>
            <a:r>
              <a:rPr sz="1200" spc="-14" dirty="0">
                <a:solidFill>
                  <a:srgbClr val="231F20"/>
                </a:solidFill>
                <a:latin typeface="Arial MT"/>
                <a:cs typeface="Arial MT"/>
              </a:rPr>
              <a:t>fer </a:t>
            </a:r>
            <a:r>
              <a:rPr sz="1200" spc="-23" dirty="0">
                <a:solidFill>
                  <a:srgbClr val="231F20"/>
                </a:solidFill>
                <a:latin typeface="Arial MT"/>
                <a:cs typeface="Arial MT"/>
              </a:rPr>
              <a:t>les </a:t>
            </a:r>
            <a:r>
              <a:rPr sz="1200" spc="-18" dirty="0">
                <a:solidFill>
                  <a:srgbClr val="231F20"/>
                </a:solidFill>
                <a:latin typeface="Arial MT"/>
                <a:cs typeface="Arial MT"/>
              </a:rPr>
              <a:t>inversions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i </a:t>
            </a:r>
            <a:r>
              <a:rPr sz="1200" spc="-14" dirty="0">
                <a:solidFill>
                  <a:srgbClr val="231F20"/>
                </a:solidFill>
                <a:latin typeface="Arial MT"/>
                <a:cs typeface="Arial MT"/>
              </a:rPr>
              <a:t>obres </a:t>
            </a:r>
            <a:r>
              <a:rPr sz="1200" spc="-23" dirty="0">
                <a:solidFill>
                  <a:srgbClr val="231F20"/>
                </a:solidFill>
                <a:latin typeface="Arial MT"/>
                <a:cs typeface="Arial MT"/>
              </a:rPr>
              <a:t>necessàries </a:t>
            </a:r>
            <a:r>
              <a:rPr sz="1200" spc="-18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9" dirty="0">
                <a:solidFill>
                  <a:srgbClr val="231F20"/>
                </a:solidFill>
                <a:latin typeface="Arial MT"/>
                <a:cs typeface="Arial MT"/>
              </a:rPr>
              <a:t>per</a:t>
            </a:r>
            <a:r>
              <a:rPr sz="1200" spc="-36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14" dirty="0">
                <a:solidFill>
                  <a:srgbClr val="231F20"/>
                </a:solidFill>
                <a:latin typeface="Arial MT"/>
                <a:cs typeface="Arial MT"/>
              </a:rPr>
              <a:t>millorar</a:t>
            </a:r>
            <a:r>
              <a:rPr sz="1200" spc="-32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23" dirty="0">
                <a:solidFill>
                  <a:srgbClr val="231F20"/>
                </a:solidFill>
                <a:latin typeface="Arial MT"/>
                <a:cs typeface="Arial MT"/>
              </a:rPr>
              <a:t>les</a:t>
            </a:r>
            <a:r>
              <a:rPr sz="1200" spc="-32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18" dirty="0">
                <a:solidFill>
                  <a:srgbClr val="231F20"/>
                </a:solidFill>
                <a:latin typeface="Arial MT"/>
                <a:cs typeface="Arial MT"/>
              </a:rPr>
              <a:t>infraestructures.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21877" y="2857759"/>
            <a:ext cx="4190499" cy="68149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82966" marR="4607" indent="-171450">
              <a:lnSpc>
                <a:spcPct val="125000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Durant</a:t>
            </a:r>
            <a:r>
              <a:rPr lang="ca-ES" sz="1200" spc="-4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l’estiu</a:t>
            </a:r>
            <a:r>
              <a:rPr lang="ca-ES" sz="1200" spc="-4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lang="ca-ES" sz="1200" spc="-4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2023, </a:t>
            </a:r>
            <a:r>
              <a:rPr lang="ca-ES" sz="1200" spc="-286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executarem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un projecte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de </a:t>
            </a:r>
            <a:r>
              <a:rPr lang="ca-ES" sz="1200" b="1" spc="-27" dirty="0">
                <a:solidFill>
                  <a:srgbClr val="231F20"/>
                </a:solidFill>
                <a:latin typeface="Arial"/>
                <a:cs typeface="Arial"/>
              </a:rPr>
              <a:t>renovació </a:t>
            </a:r>
            <a:r>
              <a:rPr lang="ca-ES" sz="1200" b="1" spc="-23" dirty="0">
                <a:solidFill>
                  <a:srgbClr val="231F20"/>
                </a:solidFill>
                <a:latin typeface="Arial"/>
                <a:cs typeface="Arial"/>
              </a:rPr>
              <a:t> integral </a:t>
            </a:r>
            <a:r>
              <a:rPr lang="ca-ES" sz="1200" b="1" spc="-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lang="ca-ES" sz="1200" b="1" spc="-14" dirty="0">
                <a:solidFill>
                  <a:srgbClr val="231F20"/>
                </a:solidFill>
                <a:latin typeface="Arial"/>
                <a:cs typeface="Arial"/>
              </a:rPr>
              <a:t>la </a:t>
            </a:r>
            <a:r>
              <a:rPr lang="ca-ES" sz="1200" b="1" spc="-32" dirty="0">
                <a:solidFill>
                  <a:srgbClr val="231F20"/>
                </a:solidFill>
                <a:latin typeface="Arial"/>
                <a:cs typeface="Arial"/>
              </a:rPr>
              <a:t>via </a:t>
            </a:r>
            <a:r>
              <a:rPr lang="ca-ES" sz="1200" b="1" spc="-18" dirty="0">
                <a:solidFill>
                  <a:srgbClr val="231F20"/>
                </a:solidFill>
                <a:latin typeface="Arial"/>
                <a:cs typeface="Arial"/>
              </a:rPr>
              <a:t>del </a:t>
            </a:r>
            <a:r>
              <a:rPr lang="ca-ES" sz="1200" b="1" spc="-5" dirty="0">
                <a:solidFill>
                  <a:srgbClr val="231F20"/>
                </a:solidFill>
                <a:latin typeface="Arial"/>
                <a:cs typeface="Arial"/>
              </a:rPr>
              <a:t>tram </a:t>
            </a:r>
            <a:r>
              <a:rPr lang="ca-ES" sz="1200" b="1" spc="-14" dirty="0">
                <a:solidFill>
                  <a:srgbClr val="231F20"/>
                </a:solidFill>
                <a:latin typeface="Arial"/>
                <a:cs typeface="Arial"/>
              </a:rPr>
              <a:t>Barceloneta </a:t>
            </a:r>
            <a:r>
              <a:rPr lang="ca-ES" sz="1200" b="1" spc="-63" dirty="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lang="ca-ES" sz="1200" b="1" spc="-5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9" dirty="0">
                <a:solidFill>
                  <a:srgbClr val="231F20"/>
                </a:solidFill>
                <a:latin typeface="Arial"/>
                <a:cs typeface="Arial"/>
              </a:rPr>
              <a:t>Verdaguer,</a:t>
            </a:r>
            <a:r>
              <a:rPr lang="ca-ES" sz="12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18" dirty="0">
                <a:solidFill>
                  <a:srgbClr val="231F20"/>
                </a:solidFill>
                <a:latin typeface="Arial"/>
                <a:cs typeface="Arial"/>
              </a:rPr>
              <a:t>que</a:t>
            </a:r>
            <a:r>
              <a:rPr lang="ca-ES" sz="1200" b="1" spc="-4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14" dirty="0">
                <a:solidFill>
                  <a:srgbClr val="231F20"/>
                </a:solidFill>
                <a:latin typeface="Arial"/>
                <a:cs typeface="Arial"/>
              </a:rPr>
              <a:t>es</a:t>
            </a:r>
            <a:r>
              <a:rPr lang="ca-ES" sz="12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23" dirty="0">
                <a:solidFill>
                  <a:srgbClr val="231F20"/>
                </a:solidFill>
                <a:latin typeface="Arial"/>
                <a:cs typeface="Arial"/>
              </a:rPr>
              <a:t>va</a:t>
            </a:r>
            <a:r>
              <a:rPr lang="ca-ES" sz="1200" b="1" spc="-4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27" dirty="0">
                <a:solidFill>
                  <a:srgbClr val="231F20"/>
                </a:solidFill>
                <a:latin typeface="Arial"/>
                <a:cs typeface="Arial"/>
              </a:rPr>
              <a:t>construir</a:t>
            </a:r>
            <a:r>
              <a:rPr lang="ca-ES" sz="12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32" dirty="0">
                <a:solidFill>
                  <a:srgbClr val="231F20"/>
                </a:solidFill>
                <a:latin typeface="Arial"/>
                <a:cs typeface="Arial"/>
              </a:rPr>
              <a:t>els anys 70</a:t>
            </a:r>
            <a:r>
              <a:rPr lang="ca-ES" sz="1200" b="1" spc="-4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21877" y="3787037"/>
            <a:ext cx="4081842" cy="45065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82966" marR="4607" indent="-171450">
              <a:lnSpc>
                <a:spcPct val="125000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ca-ES" sz="1200" spc="-32" dirty="0">
                <a:solidFill>
                  <a:srgbClr val="231F20"/>
                </a:solidFill>
                <a:latin typeface="Arial MT"/>
                <a:cs typeface="Arial MT"/>
              </a:rPr>
              <a:t>El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projecte </a:t>
            </a:r>
            <a:r>
              <a:rPr lang="ca-ES" sz="1200" b="1" spc="5" dirty="0">
                <a:solidFill>
                  <a:srgbClr val="231F20"/>
                </a:solidFill>
                <a:latin typeface="Arial"/>
                <a:cs typeface="Arial"/>
              </a:rPr>
              <a:t>s’executarà </a:t>
            </a:r>
            <a:r>
              <a:rPr lang="ca-ES" sz="1200" b="1" dirty="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lang="ca-ES" sz="1200" b="1" spc="-9" dirty="0">
                <a:solidFill>
                  <a:srgbClr val="231F20"/>
                </a:solidFill>
                <a:latin typeface="Arial"/>
                <a:cs typeface="Arial"/>
              </a:rPr>
              <a:t>dues </a:t>
            </a:r>
            <a:r>
              <a:rPr lang="ca-ES" sz="1200" b="1" spc="-5" dirty="0">
                <a:solidFill>
                  <a:srgbClr val="231F20"/>
                </a:solidFill>
                <a:latin typeface="Arial"/>
                <a:cs typeface="Arial"/>
              </a:rPr>
              <a:t>fases </a:t>
            </a:r>
            <a:r>
              <a:rPr lang="ca-ES" sz="1200" b="1" spc="9" dirty="0">
                <a:solidFill>
                  <a:srgbClr val="231F20"/>
                </a:solidFill>
                <a:latin typeface="Arial"/>
                <a:cs typeface="Arial"/>
              </a:rPr>
              <a:t>amb</a:t>
            </a:r>
            <a:r>
              <a:rPr lang="ca-ES" sz="12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5" dirty="0">
                <a:solidFill>
                  <a:srgbClr val="231F20"/>
                </a:solidFill>
                <a:latin typeface="Arial"/>
                <a:cs typeface="Arial"/>
              </a:rPr>
              <a:t>l’objectiu</a:t>
            </a:r>
            <a:r>
              <a:rPr lang="ca-ES" sz="12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9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lang="ca-ES" sz="1200" b="1" dirty="0">
                <a:solidFill>
                  <a:srgbClr val="231F20"/>
                </a:solidFill>
                <a:latin typeface="Arial"/>
                <a:cs typeface="Arial"/>
              </a:rPr>
              <a:t> minimitzar </a:t>
            </a:r>
            <a:r>
              <a:rPr lang="ca-ES" sz="1200" b="1" spc="-2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5" dirty="0">
                <a:solidFill>
                  <a:srgbClr val="231F20"/>
                </a:solidFill>
                <a:latin typeface="Arial"/>
                <a:cs typeface="Arial"/>
              </a:rPr>
              <a:t>l’impacte</a:t>
            </a:r>
            <a:r>
              <a:rPr lang="ca-ES"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en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les persones usuàries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.</a:t>
            </a:r>
            <a:endParaRPr lang="ca-ES" sz="1200" dirty="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38977" y="1951986"/>
            <a:ext cx="4009744" cy="181154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82966" marR="4607" indent="-171450">
              <a:lnSpc>
                <a:spcPct val="125000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ca-ES" sz="1200" b="1" dirty="0">
                <a:solidFill>
                  <a:srgbClr val="231F20"/>
                </a:solidFill>
                <a:latin typeface="Arial"/>
                <a:cs typeface="Arial"/>
              </a:rPr>
              <a:t>L'ALTERNATIVA DE MOBILITAT MÉS EFICIENT ÉS LA PRÒPIA XARXA DE METRO.</a:t>
            </a:r>
            <a:r>
              <a:rPr lang="ca-ES" sz="1200" spc="14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86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A </a:t>
            </a:r>
            <a:r>
              <a:rPr lang="ca-ES" sz="1200" spc="14" dirty="0">
                <a:solidFill>
                  <a:srgbClr val="231F20"/>
                </a:solidFill>
                <a:latin typeface="Arial MT"/>
                <a:cs typeface="Arial MT"/>
              </a:rPr>
              <a:t>l’entorn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del tall circulen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diferents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línies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 que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garanteixen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 combinacions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per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desplaçar-se.</a:t>
            </a:r>
            <a:r>
              <a:rPr lang="ca-ES" sz="1200" spc="14" dirty="0">
                <a:solidFill>
                  <a:srgbClr val="231F20"/>
                </a:solidFill>
                <a:latin typeface="Arial MT"/>
                <a:cs typeface="Arial MT"/>
              </a:rPr>
              <a:t> La </a:t>
            </a:r>
            <a:r>
              <a:rPr lang="ca-ES" sz="1200" b="1" spc="14" dirty="0">
                <a:solidFill>
                  <a:srgbClr val="231F20"/>
                </a:solidFill>
                <a:latin typeface="Arial MT"/>
                <a:cs typeface="Arial MT"/>
              </a:rPr>
              <a:t>mobilitat a les platges està garantida a través de la L2</a:t>
            </a:r>
            <a:r>
              <a:rPr lang="ca-ES" sz="1200" spc="14" dirty="0">
                <a:solidFill>
                  <a:srgbClr val="231F20"/>
                </a:solidFill>
                <a:latin typeface="Arial MT"/>
                <a:cs typeface="Arial MT"/>
              </a:rPr>
              <a:t>.</a:t>
            </a:r>
          </a:p>
          <a:p>
            <a:pPr marL="11516" marR="4607">
              <a:lnSpc>
                <a:spcPct val="125000"/>
              </a:lnSpc>
              <a:spcBef>
                <a:spcPts val="91"/>
              </a:spcBef>
            </a:pPr>
            <a:endParaRPr lang="ca-ES" sz="1088" spc="14" dirty="0">
              <a:solidFill>
                <a:srgbClr val="231F20"/>
              </a:solidFill>
              <a:latin typeface="Arial MT"/>
              <a:cs typeface="Arial MT"/>
            </a:endParaRPr>
          </a:p>
          <a:p>
            <a:pPr marL="11516" marR="4607">
              <a:lnSpc>
                <a:spcPct val="125000"/>
              </a:lnSpc>
              <a:spcBef>
                <a:spcPts val="91"/>
              </a:spcBef>
            </a:pPr>
            <a:endParaRPr lang="ca-ES" sz="1088" spc="14" dirty="0">
              <a:solidFill>
                <a:srgbClr val="231F20"/>
              </a:solidFill>
              <a:latin typeface="Arial MT"/>
              <a:cs typeface="Arial MT"/>
            </a:endParaRPr>
          </a:p>
          <a:p>
            <a:pPr marL="11516" marR="4607">
              <a:lnSpc>
                <a:spcPct val="125000"/>
              </a:lnSpc>
              <a:spcBef>
                <a:spcPts val="91"/>
              </a:spcBef>
            </a:pPr>
            <a:endParaRPr sz="1088" dirty="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38977" y="3429000"/>
            <a:ext cx="4325791" cy="91232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82966" marR="4607" indent="-171450">
              <a:lnSpc>
                <a:spcPct val="125000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Com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a </a:t>
            </a:r>
            <a:r>
              <a:rPr lang="ca-ES" sz="1200" b="1" dirty="0">
                <a:solidFill>
                  <a:srgbClr val="231F20"/>
                </a:solidFill>
                <a:latin typeface="Arial"/>
                <a:cs typeface="Arial"/>
              </a:rPr>
              <a:t>COMPLEMENT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a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la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xarxa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de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Metro, TMB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posarà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en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funcionament </a:t>
            </a:r>
            <a:r>
              <a:rPr lang="ca-ES" sz="1200" spc="-18" dirty="0">
                <a:solidFill>
                  <a:srgbClr val="231F20"/>
                </a:solidFill>
                <a:latin typeface="Arial MT"/>
                <a:cs typeface="Arial MT"/>
              </a:rPr>
              <a:t>un 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b="1" spc="-23" dirty="0">
                <a:solidFill>
                  <a:srgbClr val="231F20"/>
                </a:solidFill>
                <a:latin typeface="Arial"/>
                <a:cs typeface="Arial"/>
              </a:rPr>
              <a:t>servei</a:t>
            </a:r>
            <a:r>
              <a:rPr lang="ca-ES" sz="1200" b="1" spc="-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dirty="0">
                <a:solidFill>
                  <a:srgbClr val="231F20"/>
                </a:solidFill>
                <a:latin typeface="Arial"/>
                <a:cs typeface="Arial"/>
              </a:rPr>
              <a:t>especial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amb</a:t>
            </a:r>
            <a:r>
              <a:rPr lang="ca-ES" sz="1200" spc="-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autobusos </a:t>
            </a:r>
            <a:r>
              <a:rPr lang="ca-ES" sz="1200" spc="-286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articulats i </a:t>
            </a:r>
            <a:r>
              <a:rPr lang="ca-ES" sz="1200" spc="-9" dirty="0">
                <a:solidFill>
                  <a:srgbClr val="231F20"/>
                </a:solidFill>
                <a:latin typeface="Arial"/>
                <a:cs typeface="Arial"/>
              </a:rPr>
              <a:t>el </a:t>
            </a:r>
            <a:r>
              <a:rPr lang="ca-ES" sz="1200" spc="-14" dirty="0">
                <a:solidFill>
                  <a:srgbClr val="231F20"/>
                </a:solidFill>
                <a:latin typeface="Arial"/>
                <a:cs typeface="Arial"/>
              </a:rPr>
              <a:t>nombre </a:t>
            </a:r>
            <a:r>
              <a:rPr lang="ca-ES" sz="1200" spc="-9" dirty="0">
                <a:solidFill>
                  <a:srgbClr val="231F20"/>
                </a:solidFill>
                <a:latin typeface="Arial"/>
                <a:cs typeface="Arial"/>
              </a:rPr>
              <a:t>màxim que es pot </a:t>
            </a:r>
            <a:r>
              <a:rPr lang="ca-ES" sz="1200" spc="-2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spc="-14" dirty="0">
                <a:solidFill>
                  <a:srgbClr val="231F20"/>
                </a:solidFill>
                <a:latin typeface="Arial"/>
                <a:cs typeface="Arial"/>
              </a:rPr>
              <a:t>posar </a:t>
            </a:r>
            <a:r>
              <a:rPr lang="ca-ES" sz="1200" spc="-9" dirty="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lang="ca-ES" sz="1200" spc="-18" dirty="0">
                <a:solidFill>
                  <a:srgbClr val="231F20"/>
                </a:solidFill>
                <a:latin typeface="Arial"/>
                <a:cs typeface="Arial"/>
              </a:rPr>
              <a:t>circulació </a:t>
            </a:r>
            <a:r>
              <a:rPr lang="ca-ES" sz="1200" spc="-9" dirty="0">
                <a:solidFill>
                  <a:srgbClr val="231F20"/>
                </a:solidFill>
                <a:latin typeface="Arial"/>
                <a:cs typeface="Arial"/>
              </a:rPr>
              <a:t>al carrer </a:t>
            </a:r>
            <a:r>
              <a:rPr lang="ca-ES" sz="1200" spc="-18" dirty="0">
                <a:solidFill>
                  <a:srgbClr val="231F20"/>
                </a:solidFill>
                <a:latin typeface="Arial"/>
                <a:cs typeface="Arial"/>
              </a:rPr>
              <a:t>sense </a:t>
            </a:r>
            <a:r>
              <a:rPr lang="ca-ES" sz="1200" spc="-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spc="-18" dirty="0">
                <a:solidFill>
                  <a:srgbClr val="231F20"/>
                </a:solidFill>
                <a:latin typeface="Arial"/>
                <a:cs typeface="Arial"/>
              </a:rPr>
              <a:t>provocar</a:t>
            </a:r>
            <a:r>
              <a:rPr lang="ca-ES" sz="1200" spc="-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"/>
                <a:cs typeface="Arial"/>
              </a:rPr>
              <a:t>el</a:t>
            </a:r>
            <a:r>
              <a:rPr lang="ca-ES" sz="1200" spc="-23" dirty="0">
                <a:solidFill>
                  <a:srgbClr val="231F20"/>
                </a:solidFill>
                <a:latin typeface="Arial"/>
                <a:cs typeface="Arial"/>
              </a:rPr>
              <a:t> col·lapse </a:t>
            </a:r>
            <a:r>
              <a:rPr lang="ca-ES"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lang="ca-ES" sz="1200" spc="-2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spc="-14" dirty="0">
                <a:solidFill>
                  <a:srgbClr val="231F20"/>
                </a:solidFill>
                <a:latin typeface="Arial"/>
                <a:cs typeface="Arial"/>
              </a:rPr>
              <a:t>trànsit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.</a:t>
            </a:r>
            <a:endParaRPr lang="ca-ES" sz="1200" dirty="0">
              <a:latin typeface="Arial MT"/>
              <a:cs typeface="Arial MT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EA72FA83-D15E-C551-7090-590A30B14134}"/>
              </a:ext>
            </a:extLst>
          </p:cNvPr>
          <p:cNvGrpSpPr/>
          <p:nvPr/>
        </p:nvGrpSpPr>
        <p:grpSpPr>
          <a:xfrm>
            <a:off x="522942" y="1339677"/>
            <a:ext cx="1854669" cy="1842085"/>
            <a:chOff x="1788160" y="2303375"/>
            <a:chExt cx="1973654" cy="1973654"/>
          </a:xfrm>
        </p:grpSpPr>
        <p:sp>
          <p:nvSpPr>
            <p:cNvPr id="2" name="object 2"/>
            <p:cNvSpPr/>
            <p:nvPr/>
          </p:nvSpPr>
          <p:spPr>
            <a:xfrm>
              <a:off x="1788160" y="2303375"/>
              <a:ext cx="1973654" cy="1973654"/>
            </a:xfrm>
            <a:custGeom>
              <a:avLst/>
              <a:gdLst/>
              <a:ahLst/>
              <a:cxnLst/>
              <a:rect l="l" t="t" r="r" b="b"/>
              <a:pathLst>
                <a:path w="1872614" h="1872614">
                  <a:moveTo>
                    <a:pt x="1872005" y="0"/>
                  </a:moveTo>
                  <a:lnTo>
                    <a:pt x="0" y="0"/>
                  </a:lnTo>
                  <a:lnTo>
                    <a:pt x="0" y="1872005"/>
                  </a:lnTo>
                  <a:lnTo>
                    <a:pt x="1872005" y="1872005"/>
                  </a:lnTo>
                  <a:lnTo>
                    <a:pt x="1872005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4" name="object 24"/>
            <p:cNvSpPr/>
            <p:nvPr/>
          </p:nvSpPr>
          <p:spPr>
            <a:xfrm>
              <a:off x="1931207" y="2488419"/>
              <a:ext cx="1698088" cy="1636211"/>
            </a:xfrm>
            <a:custGeom>
              <a:avLst/>
              <a:gdLst/>
              <a:ahLst/>
              <a:cxnLst/>
              <a:rect l="l" t="t" r="r" b="b"/>
              <a:pathLst>
                <a:path w="1360170" h="1501139">
                  <a:moveTo>
                    <a:pt x="1320965" y="1058659"/>
                  </a:moveTo>
                  <a:lnTo>
                    <a:pt x="1318158" y="1022197"/>
                  </a:lnTo>
                  <a:lnTo>
                    <a:pt x="1313713" y="1010424"/>
                  </a:lnTo>
                  <a:lnTo>
                    <a:pt x="1305280" y="988047"/>
                  </a:lnTo>
                  <a:lnTo>
                    <a:pt x="1282509" y="956462"/>
                  </a:lnTo>
                  <a:lnTo>
                    <a:pt x="1255547" y="935558"/>
                  </a:lnTo>
                  <a:lnTo>
                    <a:pt x="1235735" y="929424"/>
                  </a:lnTo>
                  <a:lnTo>
                    <a:pt x="1235735" y="1059256"/>
                  </a:lnTo>
                  <a:lnTo>
                    <a:pt x="1232738" y="1072781"/>
                  </a:lnTo>
                  <a:lnTo>
                    <a:pt x="1208989" y="1109484"/>
                  </a:lnTo>
                  <a:lnTo>
                    <a:pt x="960361" y="1313078"/>
                  </a:lnTo>
                  <a:lnTo>
                    <a:pt x="859485" y="1393494"/>
                  </a:lnTo>
                  <a:lnTo>
                    <a:pt x="819962" y="1413395"/>
                  </a:lnTo>
                  <a:lnTo>
                    <a:pt x="798525" y="1416215"/>
                  </a:lnTo>
                  <a:lnTo>
                    <a:pt x="776160" y="1414399"/>
                  </a:lnTo>
                  <a:lnTo>
                    <a:pt x="723607" y="1404924"/>
                  </a:lnTo>
                  <a:lnTo>
                    <a:pt x="464553" y="1357820"/>
                  </a:lnTo>
                  <a:lnTo>
                    <a:pt x="271589" y="1322578"/>
                  </a:lnTo>
                  <a:lnTo>
                    <a:pt x="268490" y="1321447"/>
                  </a:lnTo>
                  <a:lnTo>
                    <a:pt x="262445" y="1319758"/>
                  </a:lnTo>
                  <a:lnTo>
                    <a:pt x="280149" y="1196390"/>
                  </a:lnTo>
                  <a:lnTo>
                    <a:pt x="285521" y="1159205"/>
                  </a:lnTo>
                  <a:lnTo>
                    <a:pt x="290233" y="1127607"/>
                  </a:lnTo>
                  <a:lnTo>
                    <a:pt x="295021" y="1096010"/>
                  </a:lnTo>
                  <a:lnTo>
                    <a:pt x="299631" y="1064387"/>
                  </a:lnTo>
                  <a:lnTo>
                    <a:pt x="306235" y="1021829"/>
                  </a:lnTo>
                  <a:lnTo>
                    <a:pt x="360108" y="988288"/>
                  </a:lnTo>
                  <a:lnTo>
                    <a:pt x="392163" y="974509"/>
                  </a:lnTo>
                  <a:lnTo>
                    <a:pt x="455942" y="946200"/>
                  </a:lnTo>
                  <a:lnTo>
                    <a:pt x="474154" y="940600"/>
                  </a:lnTo>
                  <a:lnTo>
                    <a:pt x="492442" y="939139"/>
                  </a:lnTo>
                  <a:lnTo>
                    <a:pt x="510743" y="940536"/>
                  </a:lnTo>
                  <a:lnTo>
                    <a:pt x="775957" y="989977"/>
                  </a:lnTo>
                  <a:lnTo>
                    <a:pt x="814844" y="1003134"/>
                  </a:lnTo>
                  <a:lnTo>
                    <a:pt x="844626" y="1030871"/>
                  </a:lnTo>
                  <a:lnTo>
                    <a:pt x="849515" y="1055916"/>
                  </a:lnTo>
                  <a:lnTo>
                    <a:pt x="841590" y="1080541"/>
                  </a:lnTo>
                  <a:lnTo>
                    <a:pt x="821372" y="1100150"/>
                  </a:lnTo>
                  <a:lnTo>
                    <a:pt x="805484" y="1107541"/>
                  </a:lnTo>
                  <a:lnTo>
                    <a:pt x="789025" y="1111440"/>
                  </a:lnTo>
                  <a:lnTo>
                    <a:pt x="772096" y="1112240"/>
                  </a:lnTo>
                  <a:lnTo>
                    <a:pt x="754773" y="1110322"/>
                  </a:lnTo>
                  <a:lnTo>
                    <a:pt x="675487" y="1096010"/>
                  </a:lnTo>
                  <a:lnTo>
                    <a:pt x="582485" y="1079258"/>
                  </a:lnTo>
                  <a:lnTo>
                    <a:pt x="537133" y="1096022"/>
                  </a:lnTo>
                  <a:lnTo>
                    <a:pt x="529996" y="1128191"/>
                  </a:lnTo>
                  <a:lnTo>
                    <a:pt x="536232" y="1143203"/>
                  </a:lnTo>
                  <a:lnTo>
                    <a:pt x="659980" y="1179055"/>
                  </a:lnTo>
                  <a:lnTo>
                    <a:pt x="756005" y="1195171"/>
                  </a:lnTo>
                  <a:lnTo>
                    <a:pt x="783704" y="1196911"/>
                  </a:lnTo>
                  <a:lnTo>
                    <a:pt x="810628" y="1193609"/>
                  </a:lnTo>
                  <a:lnTo>
                    <a:pt x="836803" y="1185887"/>
                  </a:lnTo>
                  <a:lnTo>
                    <a:pt x="862266" y="1174407"/>
                  </a:lnTo>
                  <a:lnTo>
                    <a:pt x="981341" y="1112240"/>
                  </a:lnTo>
                  <a:lnTo>
                    <a:pt x="1012621" y="1096010"/>
                  </a:lnTo>
                  <a:lnTo>
                    <a:pt x="1121956" y="1039990"/>
                  </a:lnTo>
                  <a:lnTo>
                    <a:pt x="1161529" y="1023518"/>
                  </a:lnTo>
                  <a:lnTo>
                    <a:pt x="1198079" y="1011948"/>
                  </a:lnTo>
                  <a:lnTo>
                    <a:pt x="1209586" y="1010424"/>
                  </a:lnTo>
                  <a:lnTo>
                    <a:pt x="1218857" y="1013472"/>
                  </a:lnTo>
                  <a:lnTo>
                    <a:pt x="1226096" y="1020483"/>
                  </a:lnTo>
                  <a:lnTo>
                    <a:pt x="1231480" y="1030871"/>
                  </a:lnTo>
                  <a:lnTo>
                    <a:pt x="1235303" y="1045210"/>
                  </a:lnTo>
                  <a:lnTo>
                    <a:pt x="1235735" y="1059256"/>
                  </a:lnTo>
                  <a:lnTo>
                    <a:pt x="1235735" y="929424"/>
                  </a:lnTo>
                  <a:lnTo>
                    <a:pt x="1225778" y="926325"/>
                  </a:lnTo>
                  <a:lnTo>
                    <a:pt x="1194206" y="926388"/>
                  </a:lnTo>
                  <a:lnTo>
                    <a:pt x="1161859" y="933310"/>
                  </a:lnTo>
                  <a:lnTo>
                    <a:pt x="1117612" y="949286"/>
                  </a:lnTo>
                  <a:lnTo>
                    <a:pt x="1074699" y="968921"/>
                  </a:lnTo>
                  <a:lnTo>
                    <a:pt x="1040028" y="986193"/>
                  </a:lnTo>
                  <a:lnTo>
                    <a:pt x="954176" y="1030871"/>
                  </a:lnTo>
                  <a:lnTo>
                    <a:pt x="936713" y="1039990"/>
                  </a:lnTo>
                  <a:lnTo>
                    <a:pt x="934872" y="1036574"/>
                  </a:lnTo>
                  <a:lnTo>
                    <a:pt x="933488" y="1034973"/>
                  </a:lnTo>
                  <a:lnTo>
                    <a:pt x="933119" y="1033170"/>
                  </a:lnTo>
                  <a:lnTo>
                    <a:pt x="915035" y="983399"/>
                  </a:lnTo>
                  <a:lnTo>
                    <a:pt x="884897" y="946810"/>
                  </a:lnTo>
                  <a:lnTo>
                    <a:pt x="844219" y="921867"/>
                  </a:lnTo>
                  <a:lnTo>
                    <a:pt x="802271" y="909358"/>
                  </a:lnTo>
                  <a:lnTo>
                    <a:pt x="629005" y="877239"/>
                  </a:lnTo>
                  <a:lnTo>
                    <a:pt x="574078" y="866190"/>
                  </a:lnTo>
                  <a:lnTo>
                    <a:pt x="523760" y="858672"/>
                  </a:lnTo>
                  <a:lnTo>
                    <a:pt x="474611" y="858850"/>
                  </a:lnTo>
                  <a:lnTo>
                    <a:pt x="426516" y="867930"/>
                  </a:lnTo>
                  <a:lnTo>
                    <a:pt x="379361" y="887082"/>
                  </a:lnTo>
                  <a:lnTo>
                    <a:pt x="366788" y="893191"/>
                  </a:lnTo>
                  <a:lnTo>
                    <a:pt x="353923" y="898715"/>
                  </a:lnTo>
                  <a:lnTo>
                    <a:pt x="340918" y="903998"/>
                  </a:lnTo>
                  <a:lnTo>
                    <a:pt x="327977" y="909358"/>
                  </a:lnTo>
                  <a:lnTo>
                    <a:pt x="318985" y="889508"/>
                  </a:lnTo>
                  <a:lnTo>
                    <a:pt x="310007" y="877849"/>
                  </a:lnTo>
                  <a:lnTo>
                    <a:pt x="297091" y="871245"/>
                  </a:lnTo>
                  <a:lnTo>
                    <a:pt x="276263" y="866584"/>
                  </a:lnTo>
                  <a:lnTo>
                    <a:pt x="233286" y="859269"/>
                  </a:lnTo>
                  <a:lnTo>
                    <a:pt x="233286" y="943737"/>
                  </a:lnTo>
                  <a:lnTo>
                    <a:pt x="166014" y="1357820"/>
                  </a:lnTo>
                  <a:lnTo>
                    <a:pt x="90398" y="1344739"/>
                  </a:lnTo>
                  <a:lnTo>
                    <a:pt x="157886" y="931125"/>
                  </a:lnTo>
                  <a:lnTo>
                    <a:pt x="233286" y="943737"/>
                  </a:lnTo>
                  <a:lnTo>
                    <a:pt x="233286" y="859269"/>
                  </a:lnTo>
                  <a:lnTo>
                    <a:pt x="140868" y="843508"/>
                  </a:lnTo>
                  <a:lnTo>
                    <a:pt x="116776" y="842479"/>
                  </a:lnTo>
                  <a:lnTo>
                    <a:pt x="98920" y="849185"/>
                  </a:lnTo>
                  <a:lnTo>
                    <a:pt x="86804" y="864044"/>
                  </a:lnTo>
                  <a:lnTo>
                    <a:pt x="79933" y="887476"/>
                  </a:lnTo>
                  <a:lnTo>
                    <a:pt x="77381" y="903998"/>
                  </a:lnTo>
                  <a:lnTo>
                    <a:pt x="72377" y="936955"/>
                  </a:lnTo>
                  <a:lnTo>
                    <a:pt x="69710" y="953427"/>
                  </a:lnTo>
                  <a:lnTo>
                    <a:pt x="26441" y="1210310"/>
                  </a:lnTo>
                  <a:lnTo>
                    <a:pt x="17741" y="1262176"/>
                  </a:lnTo>
                  <a:lnTo>
                    <a:pt x="9245" y="1313078"/>
                  </a:lnTo>
                  <a:lnTo>
                    <a:pt x="711" y="1364475"/>
                  </a:lnTo>
                  <a:lnTo>
                    <a:pt x="0" y="1386903"/>
                  </a:lnTo>
                  <a:lnTo>
                    <a:pt x="6362" y="1403692"/>
                  </a:lnTo>
                  <a:lnTo>
                    <a:pt x="19926" y="1415249"/>
                  </a:lnTo>
                  <a:lnTo>
                    <a:pt x="40805" y="1422031"/>
                  </a:lnTo>
                  <a:lnTo>
                    <a:pt x="189928" y="1448854"/>
                  </a:lnTo>
                  <a:lnTo>
                    <a:pt x="206832" y="1449273"/>
                  </a:lnTo>
                  <a:lnTo>
                    <a:pt x="221056" y="1444282"/>
                  </a:lnTo>
                  <a:lnTo>
                    <a:pt x="232384" y="1434096"/>
                  </a:lnTo>
                  <a:lnTo>
                    <a:pt x="240601" y="1418907"/>
                  </a:lnTo>
                  <a:lnTo>
                    <a:pt x="242303" y="1414399"/>
                  </a:lnTo>
                  <a:lnTo>
                    <a:pt x="243967" y="1410487"/>
                  </a:lnTo>
                  <a:lnTo>
                    <a:pt x="246202" y="1404924"/>
                  </a:lnTo>
                  <a:lnTo>
                    <a:pt x="253873" y="1405928"/>
                  </a:lnTo>
                  <a:lnTo>
                    <a:pt x="259740" y="1406436"/>
                  </a:lnTo>
                  <a:lnTo>
                    <a:pt x="751319" y="1496250"/>
                  </a:lnTo>
                  <a:lnTo>
                    <a:pt x="793508" y="1500619"/>
                  </a:lnTo>
                  <a:lnTo>
                    <a:pt x="833843" y="1497088"/>
                  </a:lnTo>
                  <a:lnTo>
                    <a:pt x="872070" y="1484769"/>
                  </a:lnTo>
                  <a:lnTo>
                    <a:pt x="907884" y="1462735"/>
                  </a:lnTo>
                  <a:lnTo>
                    <a:pt x="966774" y="1416215"/>
                  </a:lnTo>
                  <a:lnTo>
                    <a:pt x="1096352" y="1313040"/>
                  </a:lnTo>
                  <a:lnTo>
                    <a:pt x="1246517" y="1192491"/>
                  </a:lnTo>
                  <a:lnTo>
                    <a:pt x="1287132" y="1149896"/>
                  </a:lnTo>
                  <a:lnTo>
                    <a:pt x="1313561" y="1097178"/>
                  </a:lnTo>
                  <a:lnTo>
                    <a:pt x="1320965" y="1058659"/>
                  </a:lnTo>
                  <a:close/>
                </a:path>
                <a:path w="1360170" h="1501139">
                  <a:moveTo>
                    <a:pt x="1359636" y="580974"/>
                  </a:moveTo>
                  <a:lnTo>
                    <a:pt x="1358811" y="530225"/>
                  </a:lnTo>
                  <a:lnTo>
                    <a:pt x="1353337" y="478574"/>
                  </a:lnTo>
                  <a:lnTo>
                    <a:pt x="1344041" y="428078"/>
                  </a:lnTo>
                  <a:lnTo>
                    <a:pt x="1331683" y="380072"/>
                  </a:lnTo>
                  <a:lnTo>
                    <a:pt x="1316253" y="334568"/>
                  </a:lnTo>
                  <a:lnTo>
                    <a:pt x="1297736" y="291604"/>
                  </a:lnTo>
                  <a:lnTo>
                    <a:pt x="1276146" y="251206"/>
                  </a:lnTo>
                  <a:lnTo>
                    <a:pt x="1251445" y="213398"/>
                  </a:lnTo>
                  <a:lnTo>
                    <a:pt x="1223645" y="178219"/>
                  </a:lnTo>
                  <a:lnTo>
                    <a:pt x="1192733" y="145707"/>
                  </a:lnTo>
                  <a:lnTo>
                    <a:pt x="1158697" y="115862"/>
                  </a:lnTo>
                  <a:lnTo>
                    <a:pt x="1121524" y="88734"/>
                  </a:lnTo>
                  <a:lnTo>
                    <a:pt x="1081214" y="64350"/>
                  </a:lnTo>
                  <a:lnTo>
                    <a:pt x="1037742" y="42748"/>
                  </a:lnTo>
                  <a:lnTo>
                    <a:pt x="992098" y="24739"/>
                  </a:lnTo>
                  <a:lnTo>
                    <a:pt x="946492" y="11633"/>
                  </a:lnTo>
                  <a:lnTo>
                    <a:pt x="900938" y="3403"/>
                  </a:lnTo>
                  <a:lnTo>
                    <a:pt x="855472" y="0"/>
                  </a:lnTo>
                  <a:lnTo>
                    <a:pt x="810107" y="1371"/>
                  </a:lnTo>
                  <a:lnTo>
                    <a:pt x="764857" y="7454"/>
                  </a:lnTo>
                  <a:lnTo>
                    <a:pt x="719759" y="18224"/>
                  </a:lnTo>
                  <a:lnTo>
                    <a:pt x="674839" y="33629"/>
                  </a:lnTo>
                  <a:lnTo>
                    <a:pt x="630097" y="53619"/>
                  </a:lnTo>
                  <a:lnTo>
                    <a:pt x="585190" y="78790"/>
                  </a:lnTo>
                  <a:lnTo>
                    <a:pt x="543572" y="107861"/>
                  </a:lnTo>
                  <a:lnTo>
                    <a:pt x="505320" y="140804"/>
                  </a:lnTo>
                  <a:lnTo>
                    <a:pt x="470509" y="177609"/>
                  </a:lnTo>
                  <a:lnTo>
                    <a:pt x="439216" y="218262"/>
                  </a:lnTo>
                  <a:lnTo>
                    <a:pt x="411518" y="262750"/>
                  </a:lnTo>
                  <a:lnTo>
                    <a:pt x="387477" y="311061"/>
                  </a:lnTo>
                  <a:lnTo>
                    <a:pt x="368160" y="359600"/>
                  </a:lnTo>
                  <a:lnTo>
                    <a:pt x="353047" y="408381"/>
                  </a:lnTo>
                  <a:lnTo>
                    <a:pt x="342188" y="457428"/>
                  </a:lnTo>
                  <a:lnTo>
                    <a:pt x="335661" y="506704"/>
                  </a:lnTo>
                  <a:lnTo>
                    <a:pt x="333502" y="556247"/>
                  </a:lnTo>
                  <a:lnTo>
                    <a:pt x="335775" y="606031"/>
                  </a:lnTo>
                  <a:lnTo>
                    <a:pt x="342557" y="656069"/>
                  </a:lnTo>
                  <a:lnTo>
                    <a:pt x="353885" y="706348"/>
                  </a:lnTo>
                  <a:lnTo>
                    <a:pt x="369836" y="756894"/>
                  </a:lnTo>
                  <a:lnTo>
                    <a:pt x="396506" y="787082"/>
                  </a:lnTo>
                  <a:lnTo>
                    <a:pt x="419303" y="782650"/>
                  </a:lnTo>
                  <a:lnTo>
                    <a:pt x="426669" y="782789"/>
                  </a:lnTo>
                  <a:lnTo>
                    <a:pt x="434238" y="783526"/>
                  </a:lnTo>
                  <a:lnTo>
                    <a:pt x="441731" y="783996"/>
                  </a:lnTo>
                  <a:lnTo>
                    <a:pt x="484505" y="784021"/>
                  </a:lnTo>
                  <a:lnTo>
                    <a:pt x="463804" y="736460"/>
                  </a:lnTo>
                  <a:lnTo>
                    <a:pt x="448233" y="688492"/>
                  </a:lnTo>
                  <a:lnTo>
                    <a:pt x="437642" y="640435"/>
                  </a:lnTo>
                  <a:lnTo>
                    <a:pt x="431838" y="592594"/>
                  </a:lnTo>
                  <a:lnTo>
                    <a:pt x="430669" y="545274"/>
                  </a:lnTo>
                  <a:lnTo>
                    <a:pt x="433946" y="498792"/>
                  </a:lnTo>
                  <a:lnTo>
                    <a:pt x="441502" y="453428"/>
                  </a:lnTo>
                  <a:lnTo>
                    <a:pt x="453186" y="409511"/>
                  </a:lnTo>
                  <a:lnTo>
                    <a:pt x="468795" y="367334"/>
                  </a:lnTo>
                  <a:lnTo>
                    <a:pt x="488175" y="327215"/>
                  </a:lnTo>
                  <a:lnTo>
                    <a:pt x="511149" y="289445"/>
                  </a:lnTo>
                  <a:lnTo>
                    <a:pt x="537552" y="254342"/>
                  </a:lnTo>
                  <a:lnTo>
                    <a:pt x="567194" y="222224"/>
                  </a:lnTo>
                  <a:lnTo>
                    <a:pt x="599922" y="193370"/>
                  </a:lnTo>
                  <a:lnTo>
                    <a:pt x="639254" y="165646"/>
                  </a:lnTo>
                  <a:lnTo>
                    <a:pt x="680339" y="143179"/>
                  </a:lnTo>
                  <a:lnTo>
                    <a:pt x="722795" y="125958"/>
                  </a:lnTo>
                  <a:lnTo>
                    <a:pt x="766241" y="113919"/>
                  </a:lnTo>
                  <a:lnTo>
                    <a:pt x="810285" y="107048"/>
                  </a:lnTo>
                  <a:lnTo>
                    <a:pt x="854544" y="105308"/>
                  </a:lnTo>
                  <a:lnTo>
                    <a:pt x="898626" y="108673"/>
                  </a:lnTo>
                  <a:lnTo>
                    <a:pt x="942136" y="117081"/>
                  </a:lnTo>
                  <a:lnTo>
                    <a:pt x="984719" y="130530"/>
                  </a:lnTo>
                  <a:lnTo>
                    <a:pt x="1025956" y="148958"/>
                  </a:lnTo>
                  <a:lnTo>
                    <a:pt x="1065479" y="172351"/>
                  </a:lnTo>
                  <a:lnTo>
                    <a:pt x="1102893" y="200660"/>
                  </a:lnTo>
                  <a:lnTo>
                    <a:pt x="1137818" y="233870"/>
                  </a:lnTo>
                  <a:lnTo>
                    <a:pt x="1165618" y="266560"/>
                  </a:lnTo>
                  <a:lnTo>
                    <a:pt x="1190269" y="302082"/>
                  </a:lnTo>
                  <a:lnTo>
                    <a:pt x="1211618" y="340106"/>
                  </a:lnTo>
                  <a:lnTo>
                    <a:pt x="1229512" y="380276"/>
                  </a:lnTo>
                  <a:lnTo>
                    <a:pt x="1243774" y="422236"/>
                  </a:lnTo>
                  <a:lnTo>
                    <a:pt x="1254290" y="465658"/>
                  </a:lnTo>
                  <a:lnTo>
                    <a:pt x="1260868" y="510184"/>
                  </a:lnTo>
                  <a:lnTo>
                    <a:pt x="1263370" y="555459"/>
                  </a:lnTo>
                  <a:lnTo>
                    <a:pt x="1261643" y="601154"/>
                  </a:lnTo>
                  <a:lnTo>
                    <a:pt x="1255534" y="646912"/>
                  </a:lnTo>
                  <a:lnTo>
                    <a:pt x="1244879" y="692391"/>
                  </a:lnTo>
                  <a:lnTo>
                    <a:pt x="1229537" y="737235"/>
                  </a:lnTo>
                  <a:lnTo>
                    <a:pt x="1209344" y="781100"/>
                  </a:lnTo>
                  <a:lnTo>
                    <a:pt x="1184148" y="823658"/>
                  </a:lnTo>
                  <a:lnTo>
                    <a:pt x="1153795" y="864539"/>
                  </a:lnTo>
                  <a:lnTo>
                    <a:pt x="1231773" y="874382"/>
                  </a:lnTo>
                  <a:lnTo>
                    <a:pt x="1269847" y="870318"/>
                  </a:lnTo>
                  <a:lnTo>
                    <a:pt x="1297940" y="820064"/>
                  </a:lnTo>
                  <a:lnTo>
                    <a:pt x="1318691" y="774280"/>
                  </a:lnTo>
                  <a:lnTo>
                    <a:pt x="1335354" y="727456"/>
                  </a:lnTo>
                  <a:lnTo>
                    <a:pt x="1347800" y="679602"/>
                  </a:lnTo>
                  <a:lnTo>
                    <a:pt x="1355928" y="630770"/>
                  </a:lnTo>
                  <a:lnTo>
                    <a:pt x="1359636" y="5809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2651100" y="2652864"/>
              <a:ext cx="676090" cy="401796"/>
            </a:xfrm>
            <a:prstGeom prst="rect">
              <a:avLst/>
            </a:prstGeom>
          </p:spPr>
          <p:txBody>
            <a:bodyPr vert="horz" wrap="square" lIns="0" tIns="10941" rIns="0" bIns="0" rtlCol="0">
              <a:spAutoFit/>
            </a:bodyPr>
            <a:lstStyle/>
            <a:p>
              <a:pPr>
                <a:spcBef>
                  <a:spcPts val="86"/>
                </a:spcBef>
              </a:pPr>
              <a:r>
                <a:rPr lang="es-ES" sz="2539" b="1" spc="-5" dirty="0">
                  <a:solidFill>
                    <a:srgbClr val="FFFFFF"/>
                  </a:solidFill>
                  <a:latin typeface="Arial"/>
                  <a:cs typeface="Arial"/>
                </a:rPr>
                <a:t>16,4</a:t>
              </a:r>
              <a:endParaRPr sz="2539" dirty="0">
                <a:latin typeface="Arial"/>
                <a:cs typeface="Arial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2731300" y="3028131"/>
              <a:ext cx="595890" cy="312874"/>
            </a:xfrm>
            <a:prstGeom prst="rect">
              <a:avLst/>
            </a:prstGeom>
          </p:spPr>
          <p:txBody>
            <a:bodyPr vert="horz" wrap="square" lIns="0" tIns="12668" rIns="0" bIns="0" rtlCol="0">
              <a:spAutoFit/>
            </a:bodyPr>
            <a:lstStyle/>
            <a:p>
              <a:pPr>
                <a:spcBef>
                  <a:spcPts val="100"/>
                </a:spcBef>
              </a:pPr>
              <a:r>
                <a:rPr sz="1950" b="1" spc="77" dirty="0">
                  <a:solidFill>
                    <a:srgbClr val="FFFFFF"/>
                  </a:solidFill>
                  <a:latin typeface="Arial"/>
                  <a:cs typeface="Arial"/>
                </a:rPr>
                <a:t>M€</a:t>
              </a:r>
              <a:endParaRPr sz="1950" dirty="0">
                <a:latin typeface="Arial"/>
                <a:cs typeface="Arial"/>
              </a:endParaRPr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06E94FC7-D6E1-2CFA-0E60-DF6F48A3F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0E40470B-3AA5-4664-7BA6-3ABD4FD303CF}"/>
              </a:ext>
            </a:extLst>
          </p:cNvPr>
          <p:cNvSpPr txBox="1">
            <a:spLocks/>
          </p:cNvSpPr>
          <p:nvPr/>
        </p:nvSpPr>
        <p:spPr>
          <a:xfrm>
            <a:off x="522942" y="495671"/>
            <a:ext cx="1618799" cy="554025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i="0" kern="120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a-ES" sz="4400" b="0" dirty="0">
                <a:solidFill>
                  <a:schemeClr val="bg1">
                    <a:lumMod val="85000"/>
                  </a:schemeClr>
                </a:solidFill>
              </a:rPr>
              <a:t>TMB</a:t>
            </a:r>
            <a:endParaRPr lang="es-ES" sz="4400" b="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8240" y="1307519"/>
            <a:ext cx="5889212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000" b="1" dirty="0">
                <a:solidFill>
                  <a:srgbClr val="FFC000"/>
                </a:solidFill>
                <a:latin typeface="Arial"/>
                <a:cs typeface="Arial"/>
              </a:rPr>
              <a:t>UNA</a:t>
            </a:r>
            <a:r>
              <a:rPr sz="2000" b="1" spc="-18" dirty="0">
                <a:solidFill>
                  <a:srgbClr val="FFC000"/>
                </a:solidFill>
                <a:latin typeface="Arial"/>
                <a:cs typeface="Arial"/>
              </a:rPr>
              <a:t> OBRA</a:t>
            </a:r>
            <a:r>
              <a:rPr sz="2000" b="1" spc="-14" dirty="0">
                <a:solidFill>
                  <a:srgbClr val="FFC000"/>
                </a:solidFill>
                <a:latin typeface="Arial"/>
                <a:cs typeface="Arial"/>
              </a:rPr>
              <a:t> NECESSÀRIA </a:t>
            </a:r>
            <a:r>
              <a:rPr sz="2000" b="1" spc="-9" dirty="0">
                <a:solidFill>
                  <a:srgbClr val="FFC000"/>
                </a:solidFill>
                <a:latin typeface="Arial"/>
                <a:cs typeface="Arial"/>
              </a:rPr>
              <a:t>PER</a:t>
            </a:r>
            <a:r>
              <a:rPr sz="2000" b="1" spc="-14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000" b="1" spc="-9" dirty="0">
                <a:solidFill>
                  <a:srgbClr val="FFC000"/>
                </a:solidFill>
                <a:latin typeface="Arial"/>
                <a:cs typeface="Arial"/>
              </a:rPr>
              <a:t>ACONSEGUIR:</a:t>
            </a:r>
            <a:endParaRPr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77968" y="2153220"/>
            <a:ext cx="3877926" cy="91232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82966" marR="4607" indent="-171450">
              <a:lnSpc>
                <a:spcPct val="125000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lang="ca-ES" sz="1200" b="1" dirty="0">
                <a:solidFill>
                  <a:srgbClr val="231F20"/>
                </a:solidFill>
                <a:latin typeface="Arial"/>
                <a:cs typeface="Arial"/>
              </a:rPr>
              <a:t>Millorar </a:t>
            </a:r>
            <a:r>
              <a:rPr lang="ca-ES" sz="1200" b="1" spc="-5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lang="ca-ES" sz="12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5" dirty="0">
                <a:solidFill>
                  <a:srgbClr val="231F20"/>
                </a:solidFill>
                <a:latin typeface="Arial"/>
                <a:cs typeface="Arial"/>
              </a:rPr>
              <a:t>fiabilitat</a:t>
            </a:r>
            <a:r>
              <a:rPr lang="ca-ES" sz="12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9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lang="ca-ES" sz="12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5" dirty="0">
                <a:solidFill>
                  <a:srgbClr val="231F20"/>
                </a:solidFill>
                <a:latin typeface="Arial"/>
                <a:cs typeface="Arial"/>
              </a:rPr>
              <a:t>la</a:t>
            </a:r>
            <a:r>
              <a:rPr lang="ca-ES" sz="12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14" dirty="0">
                <a:solidFill>
                  <a:srgbClr val="231F20"/>
                </a:solidFill>
                <a:latin typeface="Arial"/>
                <a:cs typeface="Arial"/>
              </a:rPr>
              <a:t>línia</a:t>
            </a:r>
            <a:r>
              <a:rPr lang="ca-ES" sz="1200" spc="-14" dirty="0">
                <a:solidFill>
                  <a:srgbClr val="231F20"/>
                </a:solidFill>
                <a:latin typeface="Arial MT"/>
                <a:cs typeface="Arial MT"/>
              </a:rPr>
              <a:t>.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14" dirty="0">
                <a:solidFill>
                  <a:srgbClr val="231F20"/>
                </a:solidFill>
                <a:latin typeface="Arial MT"/>
                <a:cs typeface="Arial MT"/>
              </a:rPr>
              <a:t>Amb </a:t>
            </a:r>
            <a:r>
              <a:rPr lang="ca-ES" sz="1200" spc="18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aquesta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actuació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a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L4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86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s’aconseguirà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b="1" spc="-9" dirty="0">
                <a:solidFill>
                  <a:srgbClr val="231F20"/>
                </a:solidFill>
                <a:latin typeface="Arial"/>
                <a:cs typeface="Arial"/>
              </a:rPr>
              <a:t>reduir</a:t>
            </a:r>
            <a:r>
              <a:rPr lang="ca-ES" sz="1200" b="1" spc="-5" dirty="0">
                <a:solidFill>
                  <a:srgbClr val="231F20"/>
                </a:solidFill>
                <a:latin typeface="Arial"/>
                <a:cs typeface="Arial"/>
              </a:rPr>
              <a:t> el</a:t>
            </a:r>
            <a:r>
              <a:rPr lang="ca-ES" sz="12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5" dirty="0">
                <a:solidFill>
                  <a:srgbClr val="231F20"/>
                </a:solidFill>
                <a:latin typeface="Arial"/>
                <a:cs typeface="Arial"/>
              </a:rPr>
              <a:t>nombre </a:t>
            </a:r>
            <a:r>
              <a:rPr lang="ca-ES" sz="12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b="1" spc="-5" dirty="0">
                <a:solidFill>
                  <a:srgbClr val="231F20"/>
                </a:solidFill>
                <a:latin typeface="Arial"/>
                <a:cs typeface="Arial"/>
              </a:rPr>
              <a:t>d’incidències</a:t>
            </a:r>
            <a:r>
              <a:rPr lang="ca-ES" sz="1200" b="1" spc="-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i,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per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tant,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b="1" spc="-5" dirty="0">
                <a:solidFill>
                  <a:srgbClr val="231F20"/>
                </a:solidFill>
                <a:latin typeface="Arial"/>
                <a:cs typeface="Arial"/>
              </a:rPr>
              <a:t>millorar el</a:t>
            </a:r>
            <a:r>
              <a:rPr lang="ca-ES" sz="1200" b="1" spc="-9" dirty="0">
                <a:solidFill>
                  <a:srgbClr val="231F20"/>
                </a:solidFill>
                <a:latin typeface="Arial"/>
                <a:cs typeface="Arial"/>
              </a:rPr>
              <a:t> servei</a:t>
            </a:r>
            <a:r>
              <a:rPr lang="ca-ES"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que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5" dirty="0">
                <a:solidFill>
                  <a:srgbClr val="231F20"/>
                </a:solidFill>
                <a:latin typeface="Arial MT"/>
                <a:cs typeface="Arial MT"/>
              </a:rPr>
              <a:t>oferim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23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les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persones </a:t>
            </a:r>
            <a:r>
              <a:rPr lang="ca-ES" sz="1200" spc="-286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-9" dirty="0">
                <a:solidFill>
                  <a:srgbClr val="231F20"/>
                </a:solidFill>
                <a:latin typeface="Arial MT"/>
                <a:cs typeface="Arial MT"/>
              </a:rPr>
              <a:t>usuàries</a:t>
            </a:r>
            <a:r>
              <a:rPr lang="ca-ES"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de</a:t>
            </a:r>
            <a:r>
              <a:rPr lang="ca-ES"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lang="ca-ES" sz="1200" spc="9" dirty="0">
                <a:solidFill>
                  <a:srgbClr val="231F20"/>
                </a:solidFill>
                <a:latin typeface="Arial MT"/>
                <a:cs typeface="Arial MT"/>
              </a:rPr>
              <a:t>Metro</a:t>
            </a:r>
            <a:r>
              <a:rPr sz="1088" spc="9" dirty="0">
                <a:solidFill>
                  <a:srgbClr val="231F20"/>
                </a:solidFill>
                <a:latin typeface="Arial MT"/>
                <a:cs typeface="Arial MT"/>
              </a:rPr>
              <a:t>.</a:t>
            </a:r>
            <a:endParaRPr sz="1088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8240" y="3417830"/>
            <a:ext cx="3947654" cy="68149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82966" marR="4607" indent="-171450" algn="just">
              <a:lnSpc>
                <a:spcPct val="125000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sz="1200" b="1" spc="-45" dirty="0">
                <a:solidFill>
                  <a:srgbClr val="231F20"/>
                </a:solidFill>
                <a:latin typeface="Arial"/>
                <a:cs typeface="Arial"/>
              </a:rPr>
              <a:t>Soluciona</a:t>
            </a:r>
            <a:r>
              <a:rPr sz="1200" b="1" spc="-9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200" b="1" spc="-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41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200" b="1" spc="-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36" dirty="0">
                <a:solidFill>
                  <a:srgbClr val="231F20"/>
                </a:solidFill>
                <a:latin typeface="Arial"/>
                <a:cs typeface="Arial"/>
              </a:rPr>
              <a:t>p</a:t>
            </a:r>
            <a:r>
              <a:rPr sz="1200" b="1" spc="-54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200" b="1" spc="-32" dirty="0">
                <a:solidFill>
                  <a:srgbClr val="231F20"/>
                </a:solidFill>
                <a:latin typeface="Arial"/>
                <a:cs typeface="Arial"/>
              </a:rPr>
              <a:t>oblem</a:t>
            </a:r>
            <a:r>
              <a:rPr sz="1200" b="1" spc="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200" b="1" spc="-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27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200" b="1" spc="9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200" b="1" spc="-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45" dirty="0">
                <a:solidFill>
                  <a:srgbClr val="231F20"/>
                </a:solidFill>
                <a:latin typeface="Arial"/>
                <a:cs typeface="Arial"/>
              </a:rPr>
              <a:t>le</a:t>
            </a:r>
            <a:r>
              <a:rPr sz="1200" b="1" spc="-14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200" b="1" spc="-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45" dirty="0">
                <a:solidFill>
                  <a:srgbClr val="231F20"/>
                </a:solidFill>
                <a:latin typeface="Arial"/>
                <a:cs typeface="Arial"/>
              </a:rPr>
              <a:t>vibracions  </a:t>
            </a:r>
            <a:r>
              <a:rPr sz="1200" spc="-23" dirty="0">
                <a:solidFill>
                  <a:srgbClr val="231F20"/>
                </a:solidFill>
                <a:latin typeface="Arial MT"/>
                <a:cs typeface="Arial MT"/>
              </a:rPr>
              <a:t>qu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e</a:t>
            </a:r>
            <a:r>
              <a:rPr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23" dirty="0">
                <a:solidFill>
                  <a:srgbClr val="231F20"/>
                </a:solidFill>
                <a:latin typeface="Arial MT"/>
                <a:cs typeface="Arial MT"/>
              </a:rPr>
              <a:t>afecte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n</a:t>
            </a:r>
            <a:r>
              <a:rPr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23" dirty="0">
                <a:solidFill>
                  <a:srgbClr val="231F20"/>
                </a:solidFill>
                <a:latin typeface="Arial MT"/>
                <a:cs typeface="Arial MT"/>
              </a:rPr>
              <a:t>actualmen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t</a:t>
            </a:r>
            <a:r>
              <a:rPr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23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23" dirty="0">
                <a:solidFill>
                  <a:srgbClr val="231F20"/>
                </a:solidFill>
                <a:latin typeface="Arial MT"/>
                <a:cs typeface="Arial MT"/>
              </a:rPr>
              <a:t>diverso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s</a:t>
            </a:r>
            <a:r>
              <a:rPr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18" dirty="0">
                <a:solidFill>
                  <a:srgbClr val="231F20"/>
                </a:solidFill>
                <a:latin typeface="Arial MT"/>
                <a:cs typeface="Arial MT"/>
              </a:rPr>
              <a:t>sectors  </a:t>
            </a:r>
            <a:r>
              <a:rPr sz="1200" spc="-14" dirty="0">
                <a:solidFill>
                  <a:srgbClr val="231F20"/>
                </a:solidFill>
                <a:latin typeface="Arial MT"/>
                <a:cs typeface="Arial MT"/>
              </a:rPr>
              <a:t>d’aquest</a:t>
            </a:r>
            <a:r>
              <a:rPr sz="1200" spc="14" dirty="0">
                <a:solidFill>
                  <a:srgbClr val="231F20"/>
                </a:solidFill>
                <a:latin typeface="Arial MT"/>
                <a:cs typeface="Arial MT"/>
              </a:rPr>
              <a:t>s</a:t>
            </a:r>
            <a:r>
              <a:rPr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27" dirty="0">
                <a:solidFill>
                  <a:srgbClr val="231F20"/>
                </a:solidFill>
                <a:latin typeface="Arial MT"/>
                <a:cs typeface="Arial MT"/>
              </a:rPr>
              <a:t>barri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s</a:t>
            </a:r>
            <a:r>
              <a:rPr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23" dirty="0">
                <a:solidFill>
                  <a:srgbClr val="231F20"/>
                </a:solidFill>
                <a:latin typeface="Arial MT"/>
                <a:cs typeface="Arial MT"/>
              </a:rPr>
              <a:t>pe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r</a:t>
            </a:r>
            <a:r>
              <a:rPr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18" dirty="0">
                <a:solidFill>
                  <a:srgbClr val="231F20"/>
                </a:solidFill>
                <a:latin typeface="Arial MT"/>
                <a:cs typeface="Arial MT"/>
              </a:rPr>
              <a:t>o</a:t>
            </a:r>
            <a:r>
              <a:rPr sz="1200" spc="9" dirty="0">
                <a:solidFill>
                  <a:srgbClr val="231F20"/>
                </a:solidFill>
                <a:latin typeface="Arial MT"/>
                <a:cs typeface="Arial MT"/>
              </a:rPr>
              <a:t>n</a:t>
            </a:r>
            <a:r>
              <a:rPr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32" dirty="0">
                <a:solidFill>
                  <a:srgbClr val="231F20"/>
                </a:solidFill>
                <a:latin typeface="Arial MT"/>
                <a:cs typeface="Arial MT"/>
              </a:rPr>
              <a:t>pass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36" dirty="0">
                <a:solidFill>
                  <a:srgbClr val="231F20"/>
                </a:solidFill>
                <a:latin typeface="Arial MT"/>
                <a:cs typeface="Arial MT"/>
              </a:rPr>
              <a:t>l</a:t>
            </a:r>
            <a:r>
              <a:rPr sz="1200" spc="-18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sz="12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Arial MT"/>
                <a:cs typeface="Arial MT"/>
              </a:rPr>
              <a:t>línia.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52943" y="2992078"/>
            <a:ext cx="3464030" cy="45065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82966" marR="4607" indent="-171450" algn="just">
              <a:lnSpc>
                <a:spcPct val="125000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sz="1200" spc="-9" dirty="0">
                <a:solidFill>
                  <a:srgbClr val="231F20"/>
                </a:solidFill>
                <a:latin typeface="Arial MT"/>
                <a:cs typeface="Arial MT"/>
              </a:rPr>
              <a:t>Millorar </a:t>
            </a:r>
            <a:r>
              <a:rPr sz="1200" spc="-18" dirty="0">
                <a:solidFill>
                  <a:srgbClr val="231F20"/>
                </a:solidFill>
                <a:latin typeface="Arial MT"/>
                <a:cs typeface="Arial MT"/>
              </a:rPr>
              <a:t>el </a:t>
            </a:r>
            <a:r>
              <a:rPr sz="1200" b="1" spc="-9" dirty="0">
                <a:solidFill>
                  <a:srgbClr val="231F20"/>
                </a:solidFill>
                <a:latin typeface="Arial"/>
                <a:cs typeface="Arial"/>
              </a:rPr>
              <a:t>confort </a:t>
            </a:r>
            <a:r>
              <a:rPr sz="1200" b="1" spc="-14" dirty="0">
                <a:solidFill>
                  <a:srgbClr val="231F20"/>
                </a:solidFill>
                <a:latin typeface="Arial"/>
                <a:cs typeface="Arial"/>
              </a:rPr>
              <a:t>del </a:t>
            </a:r>
            <a:r>
              <a:rPr sz="1200" b="1" spc="-9" dirty="0">
                <a:solidFill>
                  <a:srgbClr val="231F20"/>
                </a:solidFill>
                <a:latin typeface="Arial"/>
                <a:cs typeface="Arial"/>
              </a:rPr>
              <a:t>passatge </a:t>
            </a:r>
            <a:r>
              <a:rPr sz="1200" b="1" spc="-23" dirty="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sz="1200" b="1" spc="-18" dirty="0">
                <a:solidFill>
                  <a:srgbClr val="231F20"/>
                </a:solidFill>
                <a:latin typeface="Arial"/>
                <a:cs typeface="Arial"/>
              </a:rPr>
              <a:t>la </a:t>
            </a:r>
            <a:r>
              <a:rPr sz="1200" b="1" spc="-2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14" dirty="0">
                <a:solidFill>
                  <a:srgbClr val="231F20"/>
                </a:solidFill>
                <a:latin typeface="Arial"/>
                <a:cs typeface="Arial"/>
              </a:rPr>
              <a:t>qualitat del viatge </a:t>
            </a:r>
            <a:r>
              <a:rPr sz="1200" spc="-9" dirty="0">
                <a:solidFill>
                  <a:srgbClr val="231F20"/>
                </a:solidFill>
                <a:latin typeface="Arial MT"/>
                <a:cs typeface="Arial MT"/>
              </a:rPr>
              <a:t>gràcies </a:t>
            </a:r>
            <a:r>
              <a:rPr sz="1200" spc="-23" dirty="0">
                <a:solidFill>
                  <a:srgbClr val="231F20"/>
                </a:solidFill>
                <a:latin typeface="Arial MT"/>
                <a:cs typeface="Arial MT"/>
              </a:rPr>
              <a:t>a </a:t>
            </a:r>
            <a:r>
              <a:rPr sz="1200" spc="-18" dirty="0">
                <a:solidFill>
                  <a:srgbClr val="231F20"/>
                </a:solidFill>
                <a:latin typeface="Arial MT"/>
                <a:cs typeface="Arial MT"/>
              </a:rPr>
              <a:t>la nova </a:t>
            </a:r>
            <a:r>
              <a:rPr sz="1200" spc="-29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18" dirty="0">
                <a:solidFill>
                  <a:srgbClr val="231F20"/>
                </a:solidFill>
                <a:latin typeface="Arial MT"/>
                <a:cs typeface="Arial MT"/>
              </a:rPr>
              <a:t>via</a:t>
            </a:r>
            <a:r>
              <a:rPr sz="1200" spc="-27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18" dirty="0">
                <a:solidFill>
                  <a:srgbClr val="231F20"/>
                </a:solidFill>
                <a:latin typeface="Arial MT"/>
                <a:cs typeface="Arial MT"/>
              </a:rPr>
              <a:t>renovada.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52943" y="2158789"/>
            <a:ext cx="3742937" cy="45065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82966" marR="4607" indent="-171450">
              <a:lnSpc>
                <a:spcPct val="125000"/>
              </a:lnSpc>
              <a:spcBef>
                <a:spcPts val="91"/>
              </a:spcBef>
              <a:buFont typeface="Arial" panose="020B0604020202020204" pitchFamily="34" charset="0"/>
              <a:buChar char="•"/>
            </a:pP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Aconseguir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un </a:t>
            </a:r>
            <a:r>
              <a:rPr sz="1200" b="1" spc="5" dirty="0">
                <a:solidFill>
                  <a:srgbClr val="231F20"/>
                </a:solidFill>
                <a:latin typeface="Arial"/>
                <a:cs typeface="Arial"/>
              </a:rPr>
              <a:t>manteniment més </a:t>
            </a:r>
            <a:r>
              <a:rPr sz="1200" b="1" spc="9" dirty="0">
                <a:solidFill>
                  <a:srgbClr val="231F20"/>
                </a:solidFill>
                <a:latin typeface="Arial"/>
                <a:cs typeface="Arial"/>
              </a:rPr>
              <a:t> eficaç</a:t>
            </a:r>
            <a:r>
              <a:rPr sz="1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i </a:t>
            </a:r>
            <a:r>
              <a:rPr sz="1200" spc="9" dirty="0">
                <a:solidFill>
                  <a:srgbClr val="231F20"/>
                </a:solidFill>
                <a:latin typeface="Arial MT"/>
                <a:cs typeface="Arial MT"/>
              </a:rPr>
              <a:t>optimitzar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9" dirty="0">
                <a:solidFill>
                  <a:srgbClr val="231F20"/>
                </a:solidFill>
                <a:latin typeface="Arial MT"/>
                <a:cs typeface="Arial MT"/>
              </a:rPr>
              <a:t>els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18" dirty="0">
                <a:solidFill>
                  <a:srgbClr val="231F20"/>
                </a:solidFill>
                <a:latin typeface="Arial MT"/>
                <a:cs typeface="Arial MT"/>
              </a:rPr>
              <a:t>costos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associats </a:t>
            </a:r>
            <a:r>
              <a:rPr sz="1200" spc="-29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-23" dirty="0">
                <a:solidFill>
                  <a:srgbClr val="231F20"/>
                </a:solidFill>
                <a:latin typeface="Arial MT"/>
                <a:cs typeface="Arial MT"/>
              </a:rPr>
              <a:t>a</a:t>
            </a:r>
            <a:r>
              <a:rPr sz="1200" spc="-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Arial MT"/>
                <a:cs typeface="Arial MT"/>
              </a:rPr>
              <a:t>aquest</a:t>
            </a:r>
            <a:r>
              <a:rPr sz="120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1200" spc="14" dirty="0">
                <a:solidFill>
                  <a:srgbClr val="231F20"/>
                </a:solidFill>
                <a:latin typeface="Arial MT"/>
                <a:cs typeface="Arial MT"/>
              </a:rPr>
              <a:t>concepte</a:t>
            </a:r>
            <a:r>
              <a:rPr sz="1088" spc="14" dirty="0">
                <a:solidFill>
                  <a:srgbClr val="231F20"/>
                </a:solidFill>
                <a:latin typeface="Arial MT"/>
                <a:cs typeface="Arial MT"/>
              </a:rPr>
              <a:t>.</a:t>
            </a:r>
            <a:endParaRPr sz="1088" dirty="0">
              <a:latin typeface="Arial MT"/>
              <a:cs typeface="Arial MT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818538" y="733271"/>
            <a:ext cx="4563363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1995" spc="-23" dirty="0">
                <a:solidFill>
                  <a:srgbClr val="FFC000"/>
                </a:solidFill>
              </a:rPr>
              <a:t>Objectius</a:t>
            </a:r>
            <a:r>
              <a:rPr sz="1995" spc="-45" dirty="0">
                <a:solidFill>
                  <a:srgbClr val="FFC000"/>
                </a:solidFill>
              </a:rPr>
              <a:t> </a:t>
            </a:r>
            <a:r>
              <a:rPr sz="1995" spc="-41" dirty="0">
                <a:solidFill>
                  <a:srgbClr val="FFC000"/>
                </a:solidFill>
              </a:rPr>
              <a:t>i </a:t>
            </a:r>
            <a:r>
              <a:rPr sz="1995" spc="-27" dirty="0">
                <a:solidFill>
                  <a:srgbClr val="FFC000"/>
                </a:solidFill>
              </a:rPr>
              <a:t>beneficis</a:t>
            </a:r>
            <a:r>
              <a:rPr sz="1995" spc="-45" dirty="0">
                <a:solidFill>
                  <a:srgbClr val="FFC000"/>
                </a:solidFill>
              </a:rPr>
              <a:t> </a:t>
            </a:r>
            <a:r>
              <a:rPr sz="1995" spc="5" dirty="0">
                <a:solidFill>
                  <a:srgbClr val="FFC000"/>
                </a:solidFill>
              </a:rPr>
              <a:t>de</a:t>
            </a:r>
            <a:r>
              <a:rPr sz="1995" spc="-41" dirty="0">
                <a:solidFill>
                  <a:srgbClr val="FFC000"/>
                </a:solidFill>
              </a:rPr>
              <a:t> </a:t>
            </a:r>
            <a:r>
              <a:rPr sz="1995" spc="-32" dirty="0">
                <a:solidFill>
                  <a:srgbClr val="FFC000"/>
                </a:solidFill>
              </a:rPr>
              <a:t>les</a:t>
            </a:r>
            <a:r>
              <a:rPr sz="1995" spc="-41" dirty="0">
                <a:solidFill>
                  <a:srgbClr val="FFC000"/>
                </a:solidFill>
              </a:rPr>
              <a:t> </a:t>
            </a:r>
            <a:r>
              <a:rPr sz="1995" spc="-23" dirty="0">
                <a:solidFill>
                  <a:srgbClr val="FFC000"/>
                </a:solidFill>
              </a:rPr>
              <a:t>actuacions</a:t>
            </a:r>
            <a:endParaRPr sz="1995" dirty="0">
              <a:solidFill>
                <a:srgbClr val="FFC000"/>
              </a:solidFill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A0D54899-78F4-E641-9201-909F67A174DD}"/>
              </a:ext>
            </a:extLst>
          </p:cNvPr>
          <p:cNvGrpSpPr/>
          <p:nvPr/>
        </p:nvGrpSpPr>
        <p:grpSpPr>
          <a:xfrm>
            <a:off x="657364" y="1337465"/>
            <a:ext cx="2043973" cy="2043973"/>
            <a:chOff x="657365" y="1337466"/>
            <a:chExt cx="1698088" cy="1698088"/>
          </a:xfrm>
        </p:grpSpPr>
        <p:grpSp>
          <p:nvGrpSpPr>
            <p:cNvPr id="18" name="object 18"/>
            <p:cNvGrpSpPr/>
            <p:nvPr/>
          </p:nvGrpSpPr>
          <p:grpSpPr>
            <a:xfrm>
              <a:off x="657365" y="1337466"/>
              <a:ext cx="1698088" cy="1698088"/>
              <a:chOff x="899998" y="2843999"/>
              <a:chExt cx="1872614" cy="1872614"/>
            </a:xfrm>
            <a:solidFill>
              <a:srgbClr val="FFC000"/>
            </a:solidFill>
          </p:grpSpPr>
          <p:sp>
            <p:nvSpPr>
              <p:cNvPr id="19" name="object 19"/>
              <p:cNvSpPr/>
              <p:nvPr/>
            </p:nvSpPr>
            <p:spPr>
              <a:xfrm>
                <a:off x="899998" y="2843999"/>
                <a:ext cx="1872614" cy="1872614"/>
              </a:xfrm>
              <a:custGeom>
                <a:avLst/>
                <a:gdLst/>
                <a:ahLst/>
                <a:cxnLst/>
                <a:rect l="l" t="t" r="r" b="b"/>
                <a:pathLst>
                  <a:path w="1872614" h="1872614">
                    <a:moveTo>
                      <a:pt x="1872005" y="0"/>
                    </a:moveTo>
                    <a:lnTo>
                      <a:pt x="0" y="0"/>
                    </a:lnTo>
                    <a:lnTo>
                      <a:pt x="0" y="1872005"/>
                    </a:lnTo>
                    <a:lnTo>
                      <a:pt x="1872005" y="1872005"/>
                    </a:lnTo>
                    <a:lnTo>
                      <a:pt x="1872005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1251051" y="2997961"/>
                <a:ext cx="1265555" cy="1564005"/>
              </a:xfrm>
              <a:custGeom>
                <a:avLst/>
                <a:gdLst/>
                <a:ahLst/>
                <a:cxnLst/>
                <a:rect l="l" t="t" r="r" b="b"/>
                <a:pathLst>
                  <a:path w="1265555" h="1564004">
                    <a:moveTo>
                      <a:pt x="1265428" y="442099"/>
                    </a:moveTo>
                    <a:lnTo>
                      <a:pt x="1265415" y="324802"/>
                    </a:lnTo>
                    <a:lnTo>
                      <a:pt x="1263878" y="321017"/>
                    </a:lnTo>
                    <a:lnTo>
                      <a:pt x="1261122" y="318312"/>
                    </a:lnTo>
                    <a:lnTo>
                      <a:pt x="1258417" y="315569"/>
                    </a:lnTo>
                    <a:lnTo>
                      <a:pt x="1254645" y="314020"/>
                    </a:lnTo>
                    <a:lnTo>
                      <a:pt x="1236103" y="314032"/>
                    </a:lnTo>
                    <a:lnTo>
                      <a:pt x="1236103" y="343344"/>
                    </a:lnTo>
                    <a:lnTo>
                      <a:pt x="1236103" y="442099"/>
                    </a:lnTo>
                    <a:lnTo>
                      <a:pt x="1182154" y="442099"/>
                    </a:lnTo>
                    <a:lnTo>
                      <a:pt x="1182154" y="360870"/>
                    </a:lnTo>
                    <a:lnTo>
                      <a:pt x="1175588" y="354279"/>
                    </a:lnTo>
                    <a:lnTo>
                      <a:pt x="1159421" y="354279"/>
                    </a:lnTo>
                    <a:lnTo>
                      <a:pt x="1152817" y="360870"/>
                    </a:lnTo>
                    <a:lnTo>
                      <a:pt x="1152817" y="442099"/>
                    </a:lnTo>
                    <a:lnTo>
                      <a:pt x="1049642" y="442099"/>
                    </a:lnTo>
                    <a:lnTo>
                      <a:pt x="1049642" y="360870"/>
                    </a:lnTo>
                    <a:lnTo>
                      <a:pt x="1043076" y="354279"/>
                    </a:lnTo>
                    <a:lnTo>
                      <a:pt x="1026871" y="354279"/>
                    </a:lnTo>
                    <a:lnTo>
                      <a:pt x="1024128" y="357035"/>
                    </a:lnTo>
                    <a:lnTo>
                      <a:pt x="1024128" y="471436"/>
                    </a:lnTo>
                    <a:lnTo>
                      <a:pt x="1024128" y="554812"/>
                    </a:lnTo>
                    <a:lnTo>
                      <a:pt x="1024128" y="1534591"/>
                    </a:lnTo>
                    <a:lnTo>
                      <a:pt x="949718" y="1534591"/>
                    </a:lnTo>
                    <a:lnTo>
                      <a:pt x="956310" y="1527200"/>
                    </a:lnTo>
                    <a:lnTo>
                      <a:pt x="1024128" y="1451051"/>
                    </a:lnTo>
                    <a:lnTo>
                      <a:pt x="1024128" y="1374127"/>
                    </a:lnTo>
                    <a:lnTo>
                      <a:pt x="1019136" y="1368539"/>
                    </a:lnTo>
                    <a:lnTo>
                      <a:pt x="1019136" y="1412570"/>
                    </a:lnTo>
                    <a:lnTo>
                      <a:pt x="917054" y="1527200"/>
                    </a:lnTo>
                    <a:lnTo>
                      <a:pt x="884389" y="1490484"/>
                    </a:lnTo>
                    <a:lnTo>
                      <a:pt x="884389" y="1534591"/>
                    </a:lnTo>
                    <a:lnTo>
                      <a:pt x="810171" y="1534591"/>
                    </a:lnTo>
                    <a:lnTo>
                      <a:pt x="810171" y="1527187"/>
                    </a:lnTo>
                    <a:lnTo>
                      <a:pt x="810171" y="1451152"/>
                    </a:lnTo>
                    <a:lnTo>
                      <a:pt x="884389" y="1534591"/>
                    </a:lnTo>
                    <a:lnTo>
                      <a:pt x="884389" y="1490484"/>
                    </a:lnTo>
                    <a:lnTo>
                      <a:pt x="815098" y="1412570"/>
                    </a:lnTo>
                    <a:lnTo>
                      <a:pt x="917054" y="1298130"/>
                    </a:lnTo>
                    <a:lnTo>
                      <a:pt x="1019136" y="1412570"/>
                    </a:lnTo>
                    <a:lnTo>
                      <a:pt x="1019136" y="1368539"/>
                    </a:lnTo>
                    <a:lnTo>
                      <a:pt x="956335" y="1298130"/>
                    </a:lnTo>
                    <a:lnTo>
                      <a:pt x="949718" y="1290726"/>
                    </a:lnTo>
                    <a:lnTo>
                      <a:pt x="1024128" y="1290726"/>
                    </a:lnTo>
                    <a:lnTo>
                      <a:pt x="1024128" y="1261402"/>
                    </a:lnTo>
                    <a:lnTo>
                      <a:pt x="949731" y="1261402"/>
                    </a:lnTo>
                    <a:lnTo>
                      <a:pt x="956335" y="1254010"/>
                    </a:lnTo>
                    <a:lnTo>
                      <a:pt x="1024128" y="1178026"/>
                    </a:lnTo>
                    <a:lnTo>
                      <a:pt x="1024128" y="1101115"/>
                    </a:lnTo>
                    <a:lnTo>
                      <a:pt x="1019124" y="1095502"/>
                    </a:lnTo>
                    <a:lnTo>
                      <a:pt x="1019124" y="1139596"/>
                    </a:lnTo>
                    <a:lnTo>
                      <a:pt x="917041" y="1254010"/>
                    </a:lnTo>
                    <a:lnTo>
                      <a:pt x="884351" y="1217333"/>
                    </a:lnTo>
                    <a:lnTo>
                      <a:pt x="884351" y="1290726"/>
                    </a:lnTo>
                    <a:lnTo>
                      <a:pt x="810171" y="1374013"/>
                    </a:lnTo>
                    <a:lnTo>
                      <a:pt x="810171" y="1290726"/>
                    </a:lnTo>
                    <a:lnTo>
                      <a:pt x="884351" y="1290726"/>
                    </a:lnTo>
                    <a:lnTo>
                      <a:pt x="884351" y="1217333"/>
                    </a:lnTo>
                    <a:lnTo>
                      <a:pt x="884326" y="1261402"/>
                    </a:lnTo>
                    <a:lnTo>
                      <a:pt x="810171" y="1261402"/>
                    </a:lnTo>
                    <a:lnTo>
                      <a:pt x="810171" y="1235443"/>
                    </a:lnTo>
                    <a:lnTo>
                      <a:pt x="809967" y="1219746"/>
                    </a:lnTo>
                    <a:lnTo>
                      <a:pt x="809332" y="1177201"/>
                    </a:lnTo>
                    <a:lnTo>
                      <a:pt x="884326" y="1261402"/>
                    </a:lnTo>
                    <a:lnTo>
                      <a:pt x="884326" y="1217307"/>
                    </a:lnTo>
                    <a:lnTo>
                      <a:pt x="815086" y="1139596"/>
                    </a:lnTo>
                    <a:lnTo>
                      <a:pt x="917041" y="1024966"/>
                    </a:lnTo>
                    <a:lnTo>
                      <a:pt x="1019124" y="1139596"/>
                    </a:lnTo>
                    <a:lnTo>
                      <a:pt x="1019124" y="1095502"/>
                    </a:lnTo>
                    <a:lnTo>
                      <a:pt x="956310" y="1024966"/>
                    </a:lnTo>
                    <a:lnTo>
                      <a:pt x="949718" y="1017587"/>
                    </a:lnTo>
                    <a:lnTo>
                      <a:pt x="1024128" y="1017587"/>
                    </a:lnTo>
                    <a:lnTo>
                      <a:pt x="1024128" y="988263"/>
                    </a:lnTo>
                    <a:lnTo>
                      <a:pt x="949744" y="988263"/>
                    </a:lnTo>
                    <a:lnTo>
                      <a:pt x="956322" y="980897"/>
                    </a:lnTo>
                    <a:lnTo>
                      <a:pt x="1024128" y="904849"/>
                    </a:lnTo>
                    <a:lnTo>
                      <a:pt x="1024128" y="827976"/>
                    </a:lnTo>
                    <a:lnTo>
                      <a:pt x="1019124" y="822375"/>
                    </a:lnTo>
                    <a:lnTo>
                      <a:pt x="1019124" y="866419"/>
                    </a:lnTo>
                    <a:lnTo>
                      <a:pt x="917041" y="980897"/>
                    </a:lnTo>
                    <a:lnTo>
                      <a:pt x="884351" y="944194"/>
                    </a:lnTo>
                    <a:lnTo>
                      <a:pt x="884351" y="1017587"/>
                    </a:lnTo>
                    <a:lnTo>
                      <a:pt x="809993" y="1101178"/>
                    </a:lnTo>
                    <a:lnTo>
                      <a:pt x="810171" y="1088809"/>
                    </a:lnTo>
                    <a:lnTo>
                      <a:pt x="810171" y="1017587"/>
                    </a:lnTo>
                    <a:lnTo>
                      <a:pt x="884351" y="1017587"/>
                    </a:lnTo>
                    <a:lnTo>
                      <a:pt x="884351" y="944194"/>
                    </a:lnTo>
                    <a:lnTo>
                      <a:pt x="884326" y="988263"/>
                    </a:lnTo>
                    <a:lnTo>
                      <a:pt x="810171" y="988263"/>
                    </a:lnTo>
                    <a:lnTo>
                      <a:pt x="810171" y="904963"/>
                    </a:lnTo>
                    <a:lnTo>
                      <a:pt x="884326" y="988263"/>
                    </a:lnTo>
                    <a:lnTo>
                      <a:pt x="884326" y="944168"/>
                    </a:lnTo>
                    <a:lnTo>
                      <a:pt x="815086" y="866419"/>
                    </a:lnTo>
                    <a:lnTo>
                      <a:pt x="917041" y="752005"/>
                    </a:lnTo>
                    <a:lnTo>
                      <a:pt x="1019124" y="866419"/>
                    </a:lnTo>
                    <a:lnTo>
                      <a:pt x="1019124" y="822375"/>
                    </a:lnTo>
                    <a:lnTo>
                      <a:pt x="956335" y="752005"/>
                    </a:lnTo>
                    <a:lnTo>
                      <a:pt x="949756" y="744639"/>
                    </a:lnTo>
                    <a:lnTo>
                      <a:pt x="1024128" y="744639"/>
                    </a:lnTo>
                    <a:lnTo>
                      <a:pt x="1024128" y="715314"/>
                    </a:lnTo>
                    <a:lnTo>
                      <a:pt x="949731" y="715314"/>
                    </a:lnTo>
                    <a:lnTo>
                      <a:pt x="956322" y="707910"/>
                    </a:lnTo>
                    <a:lnTo>
                      <a:pt x="1024128" y="631748"/>
                    </a:lnTo>
                    <a:lnTo>
                      <a:pt x="1024128" y="554812"/>
                    </a:lnTo>
                    <a:lnTo>
                      <a:pt x="1019124" y="549211"/>
                    </a:lnTo>
                    <a:lnTo>
                      <a:pt x="1019124" y="593255"/>
                    </a:lnTo>
                    <a:lnTo>
                      <a:pt x="917041" y="707910"/>
                    </a:lnTo>
                    <a:lnTo>
                      <a:pt x="884364" y="671169"/>
                    </a:lnTo>
                    <a:lnTo>
                      <a:pt x="884364" y="715314"/>
                    </a:lnTo>
                    <a:lnTo>
                      <a:pt x="884313" y="744639"/>
                    </a:lnTo>
                    <a:lnTo>
                      <a:pt x="810171" y="827849"/>
                    </a:lnTo>
                    <a:lnTo>
                      <a:pt x="810171" y="744639"/>
                    </a:lnTo>
                    <a:lnTo>
                      <a:pt x="884313" y="744639"/>
                    </a:lnTo>
                    <a:lnTo>
                      <a:pt x="884313" y="715314"/>
                    </a:lnTo>
                    <a:lnTo>
                      <a:pt x="810171" y="715314"/>
                    </a:lnTo>
                    <a:lnTo>
                      <a:pt x="810171" y="631863"/>
                    </a:lnTo>
                    <a:lnTo>
                      <a:pt x="884364" y="715314"/>
                    </a:lnTo>
                    <a:lnTo>
                      <a:pt x="884364" y="671169"/>
                    </a:lnTo>
                    <a:lnTo>
                      <a:pt x="815086" y="593255"/>
                    </a:lnTo>
                    <a:lnTo>
                      <a:pt x="917041" y="478815"/>
                    </a:lnTo>
                    <a:lnTo>
                      <a:pt x="1019124" y="593255"/>
                    </a:lnTo>
                    <a:lnTo>
                      <a:pt x="1019124" y="549211"/>
                    </a:lnTo>
                    <a:lnTo>
                      <a:pt x="956322" y="478815"/>
                    </a:lnTo>
                    <a:lnTo>
                      <a:pt x="949731" y="471436"/>
                    </a:lnTo>
                    <a:lnTo>
                      <a:pt x="1024128" y="471436"/>
                    </a:lnTo>
                    <a:lnTo>
                      <a:pt x="1024128" y="357035"/>
                    </a:lnTo>
                    <a:lnTo>
                      <a:pt x="1020305" y="360870"/>
                    </a:lnTo>
                    <a:lnTo>
                      <a:pt x="1020305" y="442099"/>
                    </a:lnTo>
                    <a:lnTo>
                      <a:pt x="917194" y="442099"/>
                    </a:lnTo>
                    <a:lnTo>
                      <a:pt x="917194" y="360870"/>
                    </a:lnTo>
                    <a:lnTo>
                      <a:pt x="910628" y="354279"/>
                    </a:lnTo>
                    <a:lnTo>
                      <a:pt x="894461" y="354279"/>
                    </a:lnTo>
                    <a:lnTo>
                      <a:pt x="887857" y="360870"/>
                    </a:lnTo>
                    <a:lnTo>
                      <a:pt x="887857" y="442099"/>
                    </a:lnTo>
                    <a:lnTo>
                      <a:pt x="884351" y="442099"/>
                    </a:lnTo>
                    <a:lnTo>
                      <a:pt x="884351" y="471436"/>
                    </a:lnTo>
                    <a:lnTo>
                      <a:pt x="810171" y="554697"/>
                    </a:lnTo>
                    <a:lnTo>
                      <a:pt x="810171" y="471436"/>
                    </a:lnTo>
                    <a:lnTo>
                      <a:pt x="884351" y="471436"/>
                    </a:lnTo>
                    <a:lnTo>
                      <a:pt x="884351" y="442099"/>
                    </a:lnTo>
                    <a:lnTo>
                      <a:pt x="808697" y="442099"/>
                    </a:lnTo>
                    <a:lnTo>
                      <a:pt x="808697" y="1176489"/>
                    </a:lnTo>
                    <a:lnTo>
                      <a:pt x="808697" y="1176782"/>
                    </a:lnTo>
                    <a:lnTo>
                      <a:pt x="803567" y="1176782"/>
                    </a:lnTo>
                    <a:lnTo>
                      <a:pt x="787400" y="1176782"/>
                    </a:lnTo>
                    <a:lnTo>
                      <a:pt x="782294" y="1176782"/>
                    </a:lnTo>
                    <a:lnTo>
                      <a:pt x="782828" y="1206068"/>
                    </a:lnTo>
                    <a:lnTo>
                      <a:pt x="782193" y="1171587"/>
                    </a:lnTo>
                    <a:lnTo>
                      <a:pt x="804329" y="1171587"/>
                    </a:lnTo>
                    <a:lnTo>
                      <a:pt x="808697" y="1176489"/>
                    </a:lnTo>
                    <a:lnTo>
                      <a:pt x="808697" y="442099"/>
                    </a:lnTo>
                    <a:lnTo>
                      <a:pt x="791629" y="442099"/>
                    </a:lnTo>
                    <a:lnTo>
                      <a:pt x="784809" y="442099"/>
                    </a:lnTo>
                    <a:lnTo>
                      <a:pt x="784809" y="360870"/>
                    </a:lnTo>
                    <a:lnTo>
                      <a:pt x="778205" y="354279"/>
                    </a:lnTo>
                    <a:lnTo>
                      <a:pt x="762038" y="354279"/>
                    </a:lnTo>
                    <a:lnTo>
                      <a:pt x="755472" y="360870"/>
                    </a:lnTo>
                    <a:lnTo>
                      <a:pt x="755472" y="442099"/>
                    </a:lnTo>
                    <a:lnTo>
                      <a:pt x="652208" y="442099"/>
                    </a:lnTo>
                    <a:lnTo>
                      <a:pt x="652208" y="360870"/>
                    </a:lnTo>
                    <a:lnTo>
                      <a:pt x="645655" y="354279"/>
                    </a:lnTo>
                    <a:lnTo>
                      <a:pt x="629488" y="354279"/>
                    </a:lnTo>
                    <a:lnTo>
                      <a:pt x="622884" y="360870"/>
                    </a:lnTo>
                    <a:lnTo>
                      <a:pt x="622884" y="442099"/>
                    </a:lnTo>
                    <a:lnTo>
                      <a:pt x="519874" y="442099"/>
                    </a:lnTo>
                    <a:lnTo>
                      <a:pt x="519874" y="360870"/>
                    </a:lnTo>
                    <a:lnTo>
                      <a:pt x="513270" y="354279"/>
                    </a:lnTo>
                    <a:lnTo>
                      <a:pt x="497103" y="354279"/>
                    </a:lnTo>
                    <a:lnTo>
                      <a:pt x="490537" y="360870"/>
                    </a:lnTo>
                    <a:lnTo>
                      <a:pt x="490537" y="442099"/>
                    </a:lnTo>
                    <a:lnTo>
                      <a:pt x="387426" y="442099"/>
                    </a:lnTo>
                    <a:lnTo>
                      <a:pt x="387426" y="360870"/>
                    </a:lnTo>
                    <a:lnTo>
                      <a:pt x="380860" y="354279"/>
                    </a:lnTo>
                    <a:lnTo>
                      <a:pt x="364693" y="354279"/>
                    </a:lnTo>
                    <a:lnTo>
                      <a:pt x="358089" y="360870"/>
                    </a:lnTo>
                    <a:lnTo>
                      <a:pt x="358089" y="442099"/>
                    </a:lnTo>
                    <a:lnTo>
                      <a:pt x="333654" y="442099"/>
                    </a:lnTo>
                    <a:lnTo>
                      <a:pt x="333654" y="471449"/>
                    </a:lnTo>
                    <a:lnTo>
                      <a:pt x="333654" y="522033"/>
                    </a:lnTo>
                    <a:lnTo>
                      <a:pt x="270332" y="522033"/>
                    </a:lnTo>
                    <a:lnTo>
                      <a:pt x="254165" y="522033"/>
                    </a:lnTo>
                    <a:lnTo>
                      <a:pt x="190627" y="522033"/>
                    </a:lnTo>
                    <a:lnTo>
                      <a:pt x="190627" y="471449"/>
                    </a:lnTo>
                    <a:lnTo>
                      <a:pt x="333654" y="471449"/>
                    </a:lnTo>
                    <a:lnTo>
                      <a:pt x="333654" y="442099"/>
                    </a:lnTo>
                    <a:lnTo>
                      <a:pt x="254914" y="442099"/>
                    </a:lnTo>
                    <a:lnTo>
                      <a:pt x="254914" y="360870"/>
                    </a:lnTo>
                    <a:lnTo>
                      <a:pt x="248310" y="354279"/>
                    </a:lnTo>
                    <a:lnTo>
                      <a:pt x="232143" y="354279"/>
                    </a:lnTo>
                    <a:lnTo>
                      <a:pt x="225577" y="360870"/>
                    </a:lnTo>
                    <a:lnTo>
                      <a:pt x="225577" y="442099"/>
                    </a:lnTo>
                    <a:lnTo>
                      <a:pt x="122529" y="442099"/>
                    </a:lnTo>
                    <a:lnTo>
                      <a:pt x="122529" y="360870"/>
                    </a:lnTo>
                    <a:lnTo>
                      <a:pt x="115963" y="354279"/>
                    </a:lnTo>
                    <a:lnTo>
                      <a:pt x="99796" y="354279"/>
                    </a:lnTo>
                    <a:lnTo>
                      <a:pt x="93192" y="360870"/>
                    </a:lnTo>
                    <a:lnTo>
                      <a:pt x="93192" y="442099"/>
                    </a:lnTo>
                    <a:lnTo>
                      <a:pt x="29337" y="442099"/>
                    </a:lnTo>
                    <a:lnTo>
                      <a:pt x="29337" y="343344"/>
                    </a:lnTo>
                    <a:lnTo>
                      <a:pt x="826871" y="343357"/>
                    </a:lnTo>
                    <a:lnTo>
                      <a:pt x="883983" y="343331"/>
                    </a:lnTo>
                    <a:lnTo>
                      <a:pt x="900163" y="343344"/>
                    </a:lnTo>
                    <a:lnTo>
                      <a:pt x="957300" y="343331"/>
                    </a:lnTo>
                    <a:lnTo>
                      <a:pt x="1236103" y="343344"/>
                    </a:lnTo>
                    <a:lnTo>
                      <a:pt x="1236103" y="314032"/>
                    </a:lnTo>
                    <a:lnTo>
                      <a:pt x="1048118" y="314032"/>
                    </a:lnTo>
                    <a:lnTo>
                      <a:pt x="1016381" y="237096"/>
                    </a:lnTo>
                    <a:lnTo>
                      <a:pt x="1016381" y="314007"/>
                    </a:lnTo>
                    <a:lnTo>
                      <a:pt x="816825" y="314007"/>
                    </a:lnTo>
                    <a:lnTo>
                      <a:pt x="909789" y="55613"/>
                    </a:lnTo>
                    <a:lnTo>
                      <a:pt x="1016381" y="314007"/>
                    </a:lnTo>
                    <a:lnTo>
                      <a:pt x="1016381" y="237096"/>
                    </a:lnTo>
                    <a:lnTo>
                      <a:pt x="941501" y="55613"/>
                    </a:lnTo>
                    <a:lnTo>
                      <a:pt x="920076" y="3670"/>
                    </a:lnTo>
                    <a:lnTo>
                      <a:pt x="914577" y="0"/>
                    </a:lnTo>
                    <a:lnTo>
                      <a:pt x="908494" y="215"/>
                    </a:lnTo>
                    <a:lnTo>
                      <a:pt x="902360" y="368"/>
                    </a:lnTo>
                    <a:lnTo>
                      <a:pt x="897089" y="4191"/>
                    </a:lnTo>
                    <a:lnTo>
                      <a:pt x="785634" y="314032"/>
                    </a:lnTo>
                    <a:lnTo>
                      <a:pt x="10807" y="314032"/>
                    </a:lnTo>
                    <a:lnTo>
                      <a:pt x="7035" y="315582"/>
                    </a:lnTo>
                    <a:lnTo>
                      <a:pt x="1562" y="321043"/>
                    </a:lnTo>
                    <a:lnTo>
                      <a:pt x="0" y="324802"/>
                    </a:lnTo>
                    <a:lnTo>
                      <a:pt x="25" y="460679"/>
                    </a:lnTo>
                    <a:lnTo>
                      <a:pt x="1574" y="464388"/>
                    </a:lnTo>
                    <a:lnTo>
                      <a:pt x="4279" y="467144"/>
                    </a:lnTo>
                    <a:lnTo>
                      <a:pt x="7035" y="469861"/>
                    </a:lnTo>
                    <a:lnTo>
                      <a:pt x="10807" y="471436"/>
                    </a:lnTo>
                    <a:lnTo>
                      <a:pt x="99796" y="471436"/>
                    </a:lnTo>
                    <a:lnTo>
                      <a:pt x="107861" y="471436"/>
                    </a:lnTo>
                    <a:lnTo>
                      <a:pt x="115963" y="471436"/>
                    </a:lnTo>
                    <a:lnTo>
                      <a:pt x="161302" y="471436"/>
                    </a:lnTo>
                    <a:lnTo>
                      <a:pt x="161302" y="540550"/>
                    </a:lnTo>
                    <a:lnTo>
                      <a:pt x="162852" y="544360"/>
                    </a:lnTo>
                    <a:lnTo>
                      <a:pt x="165595" y="547065"/>
                    </a:lnTo>
                    <a:lnTo>
                      <a:pt x="168300" y="549808"/>
                    </a:lnTo>
                    <a:lnTo>
                      <a:pt x="172072" y="551357"/>
                    </a:lnTo>
                    <a:lnTo>
                      <a:pt x="247561" y="551357"/>
                    </a:lnTo>
                    <a:lnTo>
                      <a:pt x="247561" y="622604"/>
                    </a:lnTo>
                    <a:lnTo>
                      <a:pt x="229628" y="622604"/>
                    </a:lnTo>
                    <a:lnTo>
                      <a:pt x="223596" y="627557"/>
                    </a:lnTo>
                    <a:lnTo>
                      <a:pt x="206209" y="711746"/>
                    </a:lnTo>
                    <a:lnTo>
                      <a:pt x="205295" y="716280"/>
                    </a:lnTo>
                    <a:lnTo>
                      <a:pt x="206514" y="720864"/>
                    </a:lnTo>
                    <a:lnTo>
                      <a:pt x="235292" y="753821"/>
                    </a:lnTo>
                    <a:lnTo>
                      <a:pt x="239331" y="755662"/>
                    </a:lnTo>
                    <a:lnTo>
                      <a:pt x="248094" y="755662"/>
                    </a:lnTo>
                    <a:lnTo>
                      <a:pt x="248348" y="758024"/>
                    </a:lnTo>
                    <a:lnTo>
                      <a:pt x="249834" y="763714"/>
                    </a:lnTo>
                    <a:lnTo>
                      <a:pt x="251002" y="767892"/>
                    </a:lnTo>
                    <a:lnTo>
                      <a:pt x="252996" y="773684"/>
                    </a:lnTo>
                    <a:lnTo>
                      <a:pt x="257124" y="779259"/>
                    </a:lnTo>
                    <a:lnTo>
                      <a:pt x="260858" y="784161"/>
                    </a:lnTo>
                    <a:lnTo>
                      <a:pt x="265925" y="788936"/>
                    </a:lnTo>
                    <a:lnTo>
                      <a:pt x="291744" y="815784"/>
                    </a:lnTo>
                    <a:lnTo>
                      <a:pt x="294233" y="820572"/>
                    </a:lnTo>
                    <a:lnTo>
                      <a:pt x="295300" y="824915"/>
                    </a:lnTo>
                    <a:lnTo>
                      <a:pt x="295325" y="830326"/>
                    </a:lnTo>
                    <a:lnTo>
                      <a:pt x="294640" y="837171"/>
                    </a:lnTo>
                    <a:lnTo>
                      <a:pt x="262432" y="863904"/>
                    </a:lnTo>
                    <a:lnTo>
                      <a:pt x="252552" y="864565"/>
                    </a:lnTo>
                    <a:lnTo>
                      <a:pt x="243306" y="863955"/>
                    </a:lnTo>
                    <a:lnTo>
                      <a:pt x="210858" y="834859"/>
                    </a:lnTo>
                    <a:lnTo>
                      <a:pt x="208089" y="817600"/>
                    </a:lnTo>
                    <a:lnTo>
                      <a:pt x="200685" y="811796"/>
                    </a:lnTo>
                    <a:lnTo>
                      <a:pt x="179514" y="825525"/>
                    </a:lnTo>
                    <a:lnTo>
                      <a:pt x="179959" y="829157"/>
                    </a:lnTo>
                    <a:lnTo>
                      <a:pt x="182841" y="843584"/>
                    </a:lnTo>
                    <a:lnTo>
                      <a:pt x="202933" y="877023"/>
                    </a:lnTo>
                    <a:lnTo>
                      <a:pt x="237947" y="892797"/>
                    </a:lnTo>
                    <a:lnTo>
                      <a:pt x="252133" y="893889"/>
                    </a:lnTo>
                    <a:lnTo>
                      <a:pt x="253047" y="893876"/>
                    </a:lnTo>
                    <a:lnTo>
                      <a:pt x="293763" y="883615"/>
                    </a:lnTo>
                    <a:lnTo>
                      <a:pt x="319443" y="854989"/>
                    </a:lnTo>
                    <a:lnTo>
                      <a:pt x="324637" y="830326"/>
                    </a:lnTo>
                    <a:lnTo>
                      <a:pt x="324205" y="822871"/>
                    </a:lnTo>
                    <a:lnTo>
                      <a:pt x="307835" y="788314"/>
                    </a:lnTo>
                    <a:lnTo>
                      <a:pt x="285953" y="767613"/>
                    </a:lnTo>
                    <a:lnTo>
                      <a:pt x="281546" y="763003"/>
                    </a:lnTo>
                    <a:lnTo>
                      <a:pt x="280670" y="761758"/>
                    </a:lnTo>
                    <a:lnTo>
                      <a:pt x="279971" y="760857"/>
                    </a:lnTo>
                    <a:lnTo>
                      <a:pt x="278892" y="758799"/>
                    </a:lnTo>
                    <a:lnTo>
                      <a:pt x="278180" y="756221"/>
                    </a:lnTo>
                    <a:lnTo>
                      <a:pt x="278003" y="755662"/>
                    </a:lnTo>
                    <a:lnTo>
                      <a:pt x="285076" y="755662"/>
                    </a:lnTo>
                    <a:lnTo>
                      <a:pt x="289115" y="753821"/>
                    </a:lnTo>
                    <a:lnTo>
                      <a:pt x="312991" y="726338"/>
                    </a:lnTo>
                    <a:lnTo>
                      <a:pt x="317703" y="720915"/>
                    </a:lnTo>
                    <a:lnTo>
                      <a:pt x="318947" y="716216"/>
                    </a:lnTo>
                    <a:lnTo>
                      <a:pt x="305777" y="651916"/>
                    </a:lnTo>
                    <a:lnTo>
                      <a:pt x="300786" y="627557"/>
                    </a:lnTo>
                    <a:lnTo>
                      <a:pt x="294741" y="622604"/>
                    </a:lnTo>
                    <a:lnTo>
                      <a:pt x="287858" y="622604"/>
                    </a:lnTo>
                    <a:lnTo>
                      <a:pt x="287858" y="710526"/>
                    </a:lnTo>
                    <a:lnTo>
                      <a:pt x="274142" y="726338"/>
                    </a:lnTo>
                    <a:lnTo>
                      <a:pt x="250215" y="726338"/>
                    </a:lnTo>
                    <a:lnTo>
                      <a:pt x="236423" y="710526"/>
                    </a:lnTo>
                    <a:lnTo>
                      <a:pt x="248475" y="651916"/>
                    </a:lnTo>
                    <a:lnTo>
                      <a:pt x="254127" y="651916"/>
                    </a:lnTo>
                    <a:lnTo>
                      <a:pt x="262229" y="651941"/>
                    </a:lnTo>
                    <a:lnTo>
                      <a:pt x="270332" y="651941"/>
                    </a:lnTo>
                    <a:lnTo>
                      <a:pt x="275869" y="651916"/>
                    </a:lnTo>
                    <a:lnTo>
                      <a:pt x="287858" y="710526"/>
                    </a:lnTo>
                    <a:lnTo>
                      <a:pt x="287858" y="622604"/>
                    </a:lnTo>
                    <a:lnTo>
                      <a:pt x="276898" y="622604"/>
                    </a:lnTo>
                    <a:lnTo>
                      <a:pt x="276898" y="551357"/>
                    </a:lnTo>
                    <a:lnTo>
                      <a:pt x="352221" y="551357"/>
                    </a:lnTo>
                    <a:lnTo>
                      <a:pt x="355981" y="549808"/>
                    </a:lnTo>
                    <a:lnTo>
                      <a:pt x="358698" y="547065"/>
                    </a:lnTo>
                    <a:lnTo>
                      <a:pt x="361454" y="544360"/>
                    </a:lnTo>
                    <a:lnTo>
                      <a:pt x="362991" y="540550"/>
                    </a:lnTo>
                    <a:lnTo>
                      <a:pt x="362991" y="522033"/>
                    </a:lnTo>
                    <a:lnTo>
                      <a:pt x="362991" y="471449"/>
                    </a:lnTo>
                    <a:lnTo>
                      <a:pt x="364693" y="471436"/>
                    </a:lnTo>
                    <a:lnTo>
                      <a:pt x="372757" y="471436"/>
                    </a:lnTo>
                    <a:lnTo>
                      <a:pt x="780834" y="471436"/>
                    </a:lnTo>
                    <a:lnTo>
                      <a:pt x="780834" y="587616"/>
                    </a:lnTo>
                    <a:lnTo>
                      <a:pt x="779564" y="589038"/>
                    </a:lnTo>
                    <a:lnTo>
                      <a:pt x="779564" y="597433"/>
                    </a:lnTo>
                    <a:lnTo>
                      <a:pt x="780834" y="598868"/>
                    </a:lnTo>
                    <a:lnTo>
                      <a:pt x="780834" y="860767"/>
                    </a:lnTo>
                    <a:lnTo>
                      <a:pt x="779564" y="862190"/>
                    </a:lnTo>
                    <a:lnTo>
                      <a:pt x="779564" y="870585"/>
                    </a:lnTo>
                    <a:lnTo>
                      <a:pt x="780834" y="872020"/>
                    </a:lnTo>
                    <a:lnTo>
                      <a:pt x="780834" y="1088809"/>
                    </a:lnTo>
                    <a:lnTo>
                      <a:pt x="781062" y="1105979"/>
                    </a:lnTo>
                    <a:lnTo>
                      <a:pt x="781507" y="1133195"/>
                    </a:lnTo>
                    <a:lnTo>
                      <a:pt x="779564" y="1135380"/>
                    </a:lnTo>
                    <a:lnTo>
                      <a:pt x="779564" y="1143774"/>
                    </a:lnTo>
                    <a:lnTo>
                      <a:pt x="781735" y="1146213"/>
                    </a:lnTo>
                    <a:lnTo>
                      <a:pt x="781850" y="1153033"/>
                    </a:lnTo>
                    <a:lnTo>
                      <a:pt x="782027" y="1152855"/>
                    </a:lnTo>
                    <a:lnTo>
                      <a:pt x="781951" y="1158240"/>
                    </a:lnTo>
                    <a:lnTo>
                      <a:pt x="781850" y="1153033"/>
                    </a:lnTo>
                    <a:lnTo>
                      <a:pt x="780834" y="1154061"/>
                    </a:lnTo>
                    <a:lnTo>
                      <a:pt x="780834" y="1170228"/>
                    </a:lnTo>
                    <a:lnTo>
                      <a:pt x="781735" y="1171143"/>
                    </a:lnTo>
                    <a:lnTo>
                      <a:pt x="781570" y="1181303"/>
                    </a:lnTo>
                    <a:lnTo>
                      <a:pt x="781024" y="1219746"/>
                    </a:lnTo>
                    <a:lnTo>
                      <a:pt x="780834" y="1235443"/>
                    </a:lnTo>
                    <a:lnTo>
                      <a:pt x="780834" y="1406931"/>
                    </a:lnTo>
                    <a:lnTo>
                      <a:pt x="779564" y="1408353"/>
                    </a:lnTo>
                    <a:lnTo>
                      <a:pt x="779576" y="1416748"/>
                    </a:lnTo>
                    <a:lnTo>
                      <a:pt x="780834" y="1418170"/>
                    </a:lnTo>
                    <a:lnTo>
                      <a:pt x="780834" y="1553121"/>
                    </a:lnTo>
                    <a:lnTo>
                      <a:pt x="782383" y="1556867"/>
                    </a:lnTo>
                    <a:lnTo>
                      <a:pt x="785139" y="1559585"/>
                    </a:lnTo>
                    <a:lnTo>
                      <a:pt x="787844" y="1562328"/>
                    </a:lnTo>
                    <a:lnTo>
                      <a:pt x="791603" y="1563878"/>
                    </a:lnTo>
                    <a:lnTo>
                      <a:pt x="912850" y="1563878"/>
                    </a:lnTo>
                    <a:lnTo>
                      <a:pt x="921219" y="1563878"/>
                    </a:lnTo>
                    <a:lnTo>
                      <a:pt x="1038796" y="1563878"/>
                    </a:lnTo>
                    <a:lnTo>
                      <a:pt x="1042720" y="1563865"/>
                    </a:lnTo>
                    <a:lnTo>
                      <a:pt x="1046378" y="1562354"/>
                    </a:lnTo>
                    <a:lnTo>
                      <a:pt x="1051928" y="1556816"/>
                    </a:lnTo>
                    <a:lnTo>
                      <a:pt x="1053452" y="1553121"/>
                    </a:lnTo>
                    <a:lnTo>
                      <a:pt x="1053452" y="1534591"/>
                    </a:lnTo>
                    <a:lnTo>
                      <a:pt x="1053452" y="1418120"/>
                    </a:lnTo>
                    <a:lnTo>
                      <a:pt x="1054671" y="1416748"/>
                    </a:lnTo>
                    <a:lnTo>
                      <a:pt x="1054671" y="1408353"/>
                    </a:lnTo>
                    <a:lnTo>
                      <a:pt x="1053452" y="1406994"/>
                    </a:lnTo>
                    <a:lnTo>
                      <a:pt x="1053452" y="1284147"/>
                    </a:lnTo>
                    <a:lnTo>
                      <a:pt x="1053465" y="1267955"/>
                    </a:lnTo>
                    <a:lnTo>
                      <a:pt x="1053452" y="1145146"/>
                    </a:lnTo>
                    <a:lnTo>
                      <a:pt x="1054671" y="1143774"/>
                    </a:lnTo>
                    <a:lnTo>
                      <a:pt x="1054658" y="1135380"/>
                    </a:lnTo>
                    <a:lnTo>
                      <a:pt x="1053452" y="1134033"/>
                    </a:lnTo>
                    <a:lnTo>
                      <a:pt x="1053452" y="1011008"/>
                    </a:lnTo>
                    <a:lnTo>
                      <a:pt x="1053465" y="994816"/>
                    </a:lnTo>
                    <a:lnTo>
                      <a:pt x="1053452" y="871956"/>
                    </a:lnTo>
                    <a:lnTo>
                      <a:pt x="1054671" y="870585"/>
                    </a:lnTo>
                    <a:lnTo>
                      <a:pt x="1054658" y="862190"/>
                    </a:lnTo>
                    <a:lnTo>
                      <a:pt x="1053452" y="860844"/>
                    </a:lnTo>
                    <a:lnTo>
                      <a:pt x="1053452" y="738098"/>
                    </a:lnTo>
                    <a:lnTo>
                      <a:pt x="1053465" y="721868"/>
                    </a:lnTo>
                    <a:lnTo>
                      <a:pt x="1053452" y="598805"/>
                    </a:lnTo>
                    <a:lnTo>
                      <a:pt x="1054671" y="597433"/>
                    </a:lnTo>
                    <a:lnTo>
                      <a:pt x="1054671" y="589038"/>
                    </a:lnTo>
                    <a:lnTo>
                      <a:pt x="1053452" y="587679"/>
                    </a:lnTo>
                    <a:lnTo>
                      <a:pt x="1053452" y="471436"/>
                    </a:lnTo>
                    <a:lnTo>
                      <a:pt x="1159421" y="471436"/>
                    </a:lnTo>
                    <a:lnTo>
                      <a:pt x="1167485" y="471436"/>
                    </a:lnTo>
                    <a:lnTo>
                      <a:pt x="1175588" y="471436"/>
                    </a:lnTo>
                    <a:lnTo>
                      <a:pt x="1254683" y="471436"/>
                    </a:lnTo>
                    <a:lnTo>
                      <a:pt x="1258392" y="469887"/>
                    </a:lnTo>
                    <a:lnTo>
                      <a:pt x="1261122" y="467131"/>
                    </a:lnTo>
                    <a:lnTo>
                      <a:pt x="1263916" y="464350"/>
                    </a:lnTo>
                    <a:lnTo>
                      <a:pt x="1265428" y="460679"/>
                    </a:lnTo>
                    <a:lnTo>
                      <a:pt x="1265428" y="442099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pic>
            <p:nvPicPr>
              <p:cNvPr id="21" name="object 21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408923" y="3256610"/>
                <a:ext cx="91414" cy="84683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</p:pic>
          <p:sp>
            <p:nvSpPr>
              <p:cNvPr id="22" name="object 22"/>
              <p:cNvSpPr/>
              <p:nvPr/>
            </p:nvSpPr>
            <p:spPr>
              <a:xfrm>
                <a:off x="1415384" y="2997150"/>
                <a:ext cx="1054100" cy="344170"/>
              </a:xfrm>
              <a:custGeom>
                <a:avLst/>
                <a:gdLst/>
                <a:ahLst/>
                <a:cxnLst/>
                <a:rect l="l" t="t" r="r" b="b"/>
                <a:pathLst>
                  <a:path w="1054100" h="344170">
                    <a:moveTo>
                      <a:pt x="743813" y="0"/>
                    </a:moveTo>
                    <a:lnTo>
                      <a:pt x="5664" y="317550"/>
                    </a:lnTo>
                    <a:lnTo>
                      <a:pt x="2895" y="320370"/>
                    </a:lnTo>
                    <a:lnTo>
                      <a:pt x="0" y="327672"/>
                    </a:lnTo>
                    <a:lnTo>
                      <a:pt x="25" y="331685"/>
                    </a:lnTo>
                    <a:lnTo>
                      <a:pt x="3898" y="340652"/>
                    </a:lnTo>
                    <a:lnTo>
                      <a:pt x="9182" y="344144"/>
                    </a:lnTo>
                    <a:lnTo>
                      <a:pt x="15036" y="344144"/>
                    </a:lnTo>
                    <a:lnTo>
                      <a:pt x="17043" y="344144"/>
                    </a:lnTo>
                    <a:lnTo>
                      <a:pt x="18999" y="343750"/>
                    </a:lnTo>
                    <a:lnTo>
                      <a:pt x="741756" y="32816"/>
                    </a:lnTo>
                    <a:lnTo>
                      <a:pt x="1032154" y="287515"/>
                    </a:lnTo>
                    <a:lnTo>
                      <a:pt x="1035596" y="288785"/>
                    </a:lnTo>
                    <a:lnTo>
                      <a:pt x="1043368" y="288785"/>
                    </a:lnTo>
                    <a:lnTo>
                      <a:pt x="1047369" y="286969"/>
                    </a:lnTo>
                    <a:lnTo>
                      <a:pt x="1052766" y="280822"/>
                    </a:lnTo>
                    <a:lnTo>
                      <a:pt x="1054023" y="277063"/>
                    </a:lnTo>
                    <a:lnTo>
                      <a:pt x="1053515" y="269252"/>
                    </a:lnTo>
                    <a:lnTo>
                      <a:pt x="1051763" y="265696"/>
                    </a:lnTo>
                    <a:lnTo>
                      <a:pt x="749960" y="1003"/>
                    </a:lnTo>
                    <a:lnTo>
                      <a:pt x="743813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1155522" y="3808133"/>
                <a:ext cx="686435" cy="686435"/>
              </a:xfrm>
              <a:custGeom>
                <a:avLst/>
                <a:gdLst/>
                <a:ahLst/>
                <a:cxnLst/>
                <a:rect l="l" t="t" r="r" b="b"/>
                <a:pathLst>
                  <a:path w="686435" h="686435">
                    <a:moveTo>
                      <a:pt x="0" y="686193"/>
                    </a:moveTo>
                    <a:lnTo>
                      <a:pt x="686193" y="686193"/>
                    </a:lnTo>
                    <a:lnTo>
                      <a:pt x="686193" y="0"/>
                    </a:lnTo>
                    <a:lnTo>
                      <a:pt x="0" y="0"/>
                    </a:lnTo>
                    <a:lnTo>
                      <a:pt x="0" y="686193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 sz="1632" dirty="0"/>
              </a:p>
            </p:txBody>
          </p:sp>
        </p:grpSp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F639909D-29C7-4F2C-9AF9-3A3356DD1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28" t="11218" r="19114" b="12403"/>
            <a:stretch/>
          </p:blipFill>
          <p:spPr>
            <a:xfrm>
              <a:off x="927588" y="2264856"/>
              <a:ext cx="549520" cy="535494"/>
            </a:xfrm>
            <a:prstGeom prst="rect">
              <a:avLst/>
            </a:prstGeom>
          </p:spPr>
        </p:pic>
      </p:grpSp>
      <p:sp>
        <p:nvSpPr>
          <p:cNvPr id="33" name="Título 1">
            <a:extLst>
              <a:ext uri="{FF2B5EF4-FFF2-40B4-BE49-F238E27FC236}">
                <a16:creationId xmlns:a16="http://schemas.microsoft.com/office/drawing/2014/main" id="{754696F1-0E0B-73B5-B355-21C09CCF4E21}"/>
              </a:ext>
            </a:extLst>
          </p:cNvPr>
          <p:cNvSpPr txBox="1">
            <a:spLocks/>
          </p:cNvSpPr>
          <p:nvPr/>
        </p:nvSpPr>
        <p:spPr>
          <a:xfrm>
            <a:off x="522942" y="495671"/>
            <a:ext cx="1618799" cy="554025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i="0" kern="120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a-ES" sz="4400" b="0" dirty="0">
                <a:solidFill>
                  <a:schemeClr val="bg1">
                    <a:lumMod val="85000"/>
                  </a:schemeClr>
                </a:solidFill>
              </a:rPr>
              <a:t>TMB</a:t>
            </a:r>
            <a:endParaRPr lang="es-ES" sz="4400" b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EDE22101-DC8E-CC8F-85C5-DF7606943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70203" y="1363497"/>
            <a:ext cx="3727826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s-ES" sz="2000" b="1" spc="-18" dirty="0">
                <a:solidFill>
                  <a:srgbClr val="FFC000"/>
                </a:solidFill>
                <a:latin typeface="Arial"/>
                <a:cs typeface="Arial"/>
              </a:rPr>
              <a:t>TALL, FASES  I AFECTACIONS</a:t>
            </a:r>
            <a:r>
              <a:rPr sz="2000" b="1" spc="-18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endParaRPr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77125" y="1797439"/>
            <a:ext cx="8880732" cy="108884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r>
              <a:rPr lang="ca-ES" sz="1400" dirty="0">
                <a:latin typeface="Arial MT"/>
              </a:rPr>
              <a:t>L’estiu del 2023 està previst un tall en dues fases de la línia 4 de Metro per treballs de renovació de via:</a:t>
            </a:r>
          </a:p>
          <a:p>
            <a:endParaRPr lang="ca-ES" sz="1400" dirty="0">
              <a:latin typeface="Arial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400" b="1" dirty="0">
                <a:latin typeface="Arial MT"/>
              </a:rPr>
              <a:t>Fase 1 </a:t>
            </a:r>
            <a:r>
              <a:rPr lang="ca-ES" sz="1400" dirty="0">
                <a:latin typeface="Arial MT"/>
              </a:rPr>
              <a:t>(26/06-31/07): Bogatell-Verdaguer. Sense servei entre Ciutadella | Vila Olímpica i Girona.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a-ES" sz="1400" dirty="0">
              <a:latin typeface="Arial 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1400" b="1" dirty="0">
                <a:latin typeface="Arial MT"/>
              </a:rPr>
              <a:t>Fase 2 </a:t>
            </a:r>
            <a:r>
              <a:rPr lang="ca-ES" sz="1400" dirty="0">
                <a:latin typeface="Arial MT"/>
              </a:rPr>
              <a:t>(01/08-25/08): Barceloneta-Verdaguer. Sense servei entre Jaume I i Girona.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907437" y="733271"/>
            <a:ext cx="4563363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s-ES" sz="1995" spc="-23" dirty="0">
                <a:solidFill>
                  <a:srgbClr val="FFC000"/>
                </a:solidFill>
              </a:rPr>
              <a:t>Tall L4 Metro</a:t>
            </a:r>
            <a:endParaRPr sz="1995" dirty="0">
              <a:solidFill>
                <a:srgbClr val="FFC00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1BFEEDA-EA28-4206-BB55-6628F61CB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562" y="3195109"/>
            <a:ext cx="7510876" cy="198634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BB79776-387C-F58F-0208-D837285DDDC0}"/>
              </a:ext>
            </a:extLst>
          </p:cNvPr>
          <p:cNvSpPr txBox="1">
            <a:spLocks/>
          </p:cNvSpPr>
          <p:nvPr/>
        </p:nvSpPr>
        <p:spPr>
          <a:xfrm>
            <a:off x="522942" y="495671"/>
            <a:ext cx="1618799" cy="554025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i="0" kern="120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a-ES" sz="4400" b="0" dirty="0">
                <a:solidFill>
                  <a:schemeClr val="bg1">
                    <a:lumMod val="85000"/>
                  </a:schemeClr>
                </a:solidFill>
              </a:rPr>
              <a:t>TMB</a:t>
            </a:r>
            <a:endParaRPr lang="es-ES" sz="4400" b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6DFDF0-4A1A-6C42-46ED-B432BA63E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40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6E378A7-B77C-46BE-9C5C-5F3C5F4CC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326" y="1743077"/>
            <a:ext cx="6166032" cy="3738435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270203" y="1423672"/>
            <a:ext cx="2779901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s-ES" sz="2000" b="1" spc="-18" dirty="0">
                <a:solidFill>
                  <a:srgbClr val="FFC000"/>
                </a:solidFill>
                <a:latin typeface="Arial"/>
                <a:cs typeface="Arial"/>
              </a:rPr>
              <a:t>TALL FASE 1</a:t>
            </a:r>
            <a:endParaRPr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70203" y="1881112"/>
            <a:ext cx="8401194" cy="9668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55471" indent="-155471">
              <a:buFont typeface="Arial" panose="020B0604020202020204" pitchFamily="34" charset="0"/>
              <a:buChar char="•"/>
            </a:pPr>
            <a:r>
              <a:rPr lang="ca-ES" sz="1400" dirty="0">
                <a:latin typeface="Arial MT"/>
              </a:rPr>
              <a:t>Fase 1 (26/06-31/07): Bogatell-Verdaguer. Sense servei entre Ciutadella | Vila Olímpica i Girona. </a:t>
            </a:r>
          </a:p>
          <a:p>
            <a:endParaRPr lang="ca-ES" sz="1270" dirty="0">
              <a:latin typeface="Arial MT"/>
            </a:endParaRPr>
          </a:p>
          <a:p>
            <a:endParaRPr lang="ca-ES" sz="1270" dirty="0">
              <a:latin typeface="Arial MT"/>
            </a:endParaRPr>
          </a:p>
          <a:p>
            <a:pPr algn="ctr"/>
            <a:endParaRPr lang="ca-ES" sz="997" b="1" dirty="0">
              <a:latin typeface="Arial MT"/>
            </a:endParaRPr>
          </a:p>
          <a:p>
            <a:pPr marL="155471" indent="-155471">
              <a:buFont typeface="Arial" panose="020B0604020202020204" pitchFamily="34" charset="0"/>
              <a:buChar char="•"/>
            </a:pPr>
            <a:endParaRPr lang="ca-ES" sz="1270" dirty="0">
              <a:latin typeface="Arial MT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845389" y="733271"/>
            <a:ext cx="4563363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s-ES" sz="1995" spc="-23" dirty="0">
                <a:solidFill>
                  <a:srgbClr val="FFC000"/>
                </a:solidFill>
              </a:rPr>
              <a:t>Tall L4 Metro</a:t>
            </a:r>
            <a:endParaRPr sz="1995" dirty="0">
              <a:solidFill>
                <a:srgbClr val="FFC000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B7644B3-0172-894C-8FAF-28B5A298BF8D}"/>
              </a:ext>
            </a:extLst>
          </p:cNvPr>
          <p:cNvSpPr txBox="1">
            <a:spLocks/>
          </p:cNvSpPr>
          <p:nvPr/>
        </p:nvSpPr>
        <p:spPr>
          <a:xfrm>
            <a:off x="522942" y="495671"/>
            <a:ext cx="1618799" cy="554025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i="0" kern="120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a-ES" sz="4400" b="0" dirty="0">
                <a:solidFill>
                  <a:schemeClr val="bg1">
                    <a:lumMod val="85000"/>
                  </a:schemeClr>
                </a:solidFill>
              </a:rPr>
              <a:t>TMB</a:t>
            </a:r>
            <a:endParaRPr lang="es-ES" sz="4400" b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7B75B1C-59EF-5476-5002-AE325943A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10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36037" y="1396659"/>
            <a:ext cx="3204047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s-ES" sz="2000" b="1" spc="-18" dirty="0">
                <a:solidFill>
                  <a:srgbClr val="FFC000"/>
                </a:solidFill>
                <a:latin typeface="Arial"/>
                <a:cs typeface="Arial"/>
              </a:rPr>
              <a:t>TALL I ALTERNATIVES F1</a:t>
            </a:r>
            <a:endParaRPr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830316" y="733271"/>
            <a:ext cx="4563363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s-ES" sz="1995" spc="-23" dirty="0">
                <a:solidFill>
                  <a:srgbClr val="FFC000"/>
                </a:solidFill>
              </a:rPr>
              <a:t>Tall L4 Metro</a:t>
            </a:r>
            <a:endParaRPr sz="1995" dirty="0">
              <a:solidFill>
                <a:srgbClr val="FFC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B2AB25-BE6E-4B36-9DCB-D8A97B93F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668" y="476270"/>
            <a:ext cx="6082571" cy="5648459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BEA5E6FF-D5C6-D9AE-E025-D027A4F17415}"/>
              </a:ext>
            </a:extLst>
          </p:cNvPr>
          <p:cNvSpPr txBox="1">
            <a:spLocks/>
          </p:cNvSpPr>
          <p:nvPr/>
        </p:nvSpPr>
        <p:spPr>
          <a:xfrm>
            <a:off x="522942" y="495671"/>
            <a:ext cx="1618799" cy="554025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i="0" kern="120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a-ES" sz="4400" b="0" dirty="0">
                <a:solidFill>
                  <a:schemeClr val="bg1">
                    <a:lumMod val="85000"/>
                  </a:schemeClr>
                </a:solidFill>
              </a:rPr>
              <a:t>TMB</a:t>
            </a:r>
            <a:endParaRPr lang="es-ES" sz="4400" b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AA0FB06-7667-3DE2-6DF0-47FDA1A1F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53607CBE-2B5A-0E42-8845-84342692ECAD}"/>
              </a:ext>
            </a:extLst>
          </p:cNvPr>
          <p:cNvGrpSpPr/>
          <p:nvPr/>
        </p:nvGrpSpPr>
        <p:grpSpPr>
          <a:xfrm>
            <a:off x="1545978" y="4318148"/>
            <a:ext cx="2971800" cy="781071"/>
            <a:chOff x="1763693" y="4982176"/>
            <a:chExt cx="2971800" cy="781071"/>
          </a:xfrm>
        </p:grpSpPr>
        <p:pic>
          <p:nvPicPr>
            <p:cNvPr id="77" name="object 362">
              <a:extLst>
                <a:ext uri="{FF2B5EF4-FFF2-40B4-BE49-F238E27FC236}">
                  <a16:creationId xmlns:a16="http://schemas.microsoft.com/office/drawing/2014/main" id="{73BCF4D1-1A2A-4543-A746-0BAE27BA893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48107" y="4982176"/>
              <a:ext cx="205645" cy="319406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29CC2892-2E60-2044-CEEE-6B986F0CCF0A}"/>
                </a:ext>
              </a:extLst>
            </p:cNvPr>
            <p:cNvSpPr txBox="1"/>
            <p:nvPr/>
          </p:nvSpPr>
          <p:spPr>
            <a:xfrm>
              <a:off x="1763693" y="5301582"/>
              <a:ext cx="29718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516">
                <a:spcBef>
                  <a:spcPts val="91"/>
                </a:spcBef>
              </a:pPr>
              <a:r>
                <a:rPr lang="es-ES" sz="1200" b="1" dirty="0">
                  <a:solidFill>
                    <a:srgbClr val="231F20"/>
                  </a:solidFill>
                  <a:latin typeface="Arial"/>
                  <a:cs typeface="Arial"/>
                </a:rPr>
                <a:t>Nota:</a:t>
              </a:r>
              <a:r>
                <a:rPr lang="es-ES" sz="1200" b="1" spc="-18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lang="es-ES" sz="1200" spc="-5" dirty="0">
                  <a:solidFill>
                    <a:srgbClr val="231F20"/>
                  </a:solidFill>
                  <a:latin typeface="Arial MT"/>
                  <a:cs typeface="Arial MT"/>
                </a:rPr>
                <a:t>500</a:t>
              </a:r>
              <a:r>
                <a:rPr lang="es-ES" sz="1200" spc="-18" dirty="0">
                  <a:solidFill>
                    <a:srgbClr val="231F20"/>
                  </a:solidFill>
                  <a:latin typeface="Arial MT"/>
                  <a:cs typeface="Arial MT"/>
                </a:rPr>
                <a:t> </a:t>
              </a:r>
              <a:r>
                <a:rPr lang="es-ES" sz="1200" spc="14" dirty="0">
                  <a:solidFill>
                    <a:srgbClr val="231F20"/>
                  </a:solidFill>
                  <a:latin typeface="Arial MT"/>
                  <a:cs typeface="Arial MT"/>
                </a:rPr>
                <a:t>m</a:t>
              </a:r>
              <a:r>
                <a:rPr lang="es-ES" sz="1200" spc="-14" dirty="0">
                  <a:solidFill>
                    <a:srgbClr val="231F20"/>
                  </a:solidFill>
                  <a:latin typeface="Arial MT"/>
                  <a:cs typeface="Arial MT"/>
                </a:rPr>
                <a:t> </a:t>
              </a:r>
              <a:r>
                <a:rPr lang="es-ES" sz="1200" spc="-18" dirty="0">
                  <a:solidFill>
                    <a:srgbClr val="231F20"/>
                  </a:solidFill>
                  <a:latin typeface="Arial MT"/>
                  <a:cs typeface="Arial MT"/>
                </a:rPr>
                <a:t>a </a:t>
              </a:r>
              <a:r>
                <a:rPr lang="es-ES" sz="1200" spc="5" dirty="0" err="1">
                  <a:solidFill>
                    <a:srgbClr val="231F20"/>
                  </a:solidFill>
                  <a:latin typeface="Arial MT"/>
                  <a:cs typeface="Arial MT"/>
                </a:rPr>
                <a:t>peu</a:t>
              </a:r>
              <a:r>
                <a:rPr lang="es-ES" sz="1200" spc="5" dirty="0">
                  <a:solidFill>
                    <a:srgbClr val="231F20"/>
                  </a:solidFill>
                  <a:latin typeface="Arial MT"/>
                  <a:cs typeface="Arial MT"/>
                </a:rPr>
                <a:t> </a:t>
              </a:r>
              <a:r>
                <a:rPr lang="es-ES" sz="1200" spc="5" dirty="0" err="1">
                  <a:solidFill>
                    <a:srgbClr val="231F20"/>
                  </a:solidFill>
                  <a:latin typeface="Arial MT"/>
                  <a:cs typeface="Arial MT"/>
                </a:rPr>
                <a:t>corresponen</a:t>
              </a:r>
              <a:r>
                <a:rPr lang="es-ES" sz="1200" spc="5" dirty="0">
                  <a:solidFill>
                    <a:srgbClr val="231F20"/>
                  </a:solidFill>
                  <a:latin typeface="Arial MT"/>
                  <a:cs typeface="Arial MT"/>
                </a:rPr>
                <a:t> a 6-8 </a:t>
              </a:r>
              <a:r>
                <a:rPr lang="es-ES" sz="1200" spc="5" dirty="0" err="1">
                  <a:solidFill>
                    <a:srgbClr val="231F20"/>
                  </a:solidFill>
                  <a:latin typeface="Arial MT"/>
                  <a:cs typeface="Arial MT"/>
                </a:rPr>
                <a:t>minuts</a:t>
              </a:r>
              <a:r>
                <a:rPr lang="es-ES" sz="1200" spc="5" dirty="0">
                  <a:solidFill>
                    <a:srgbClr val="231F20"/>
                  </a:solidFill>
                  <a:latin typeface="Arial MT"/>
                  <a:cs typeface="Arial MT"/>
                </a:rPr>
                <a:t>.</a:t>
              </a:r>
              <a:endParaRPr lang="es-ES" sz="1200" dirty="0">
                <a:latin typeface="Arial MT"/>
                <a:cs typeface="Arial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148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20965" y="1373421"/>
            <a:ext cx="3394780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lang="es-ES" sz="2000" b="1" spc="-18" dirty="0">
                <a:solidFill>
                  <a:srgbClr val="FFC000"/>
                </a:solidFill>
                <a:latin typeface="Arial"/>
                <a:cs typeface="Arial"/>
              </a:rPr>
              <a:t>TALL I ALTERNATIVES F1</a:t>
            </a:r>
            <a:endParaRPr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812732" y="733271"/>
            <a:ext cx="4563363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es-ES" sz="1995" spc="-23" dirty="0">
                <a:solidFill>
                  <a:srgbClr val="FFC000"/>
                </a:solidFill>
              </a:rPr>
              <a:t>Tall L4 Metro</a:t>
            </a:r>
            <a:endParaRPr sz="1995" dirty="0">
              <a:solidFill>
                <a:srgbClr val="FFC000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B0C5546-1309-466A-8E2D-6DD8D10977BA}"/>
              </a:ext>
            </a:extLst>
          </p:cNvPr>
          <p:cNvSpPr/>
          <p:nvPr/>
        </p:nvSpPr>
        <p:spPr>
          <a:xfrm>
            <a:off x="1742235" y="1875635"/>
            <a:ext cx="40444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200" b="1" dirty="0">
                <a:latin typeface="Arial" panose="020B0604020202020204" pitchFamily="34" charset="0"/>
                <a:cs typeface="Arial" panose="020B0604020202020204" pitchFamily="34" charset="0"/>
              </a:rPr>
              <a:t>La xarxa de Metro és l’alternativa de mobilitat més eficient</a:t>
            </a:r>
          </a:p>
          <a:p>
            <a:endParaRPr lang="ca-E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</a:tabLst>
            </a:pPr>
            <a:r>
              <a:rPr lang="ca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 projecta un conjunt de reforços i alternatives per reenrutar i absorbir la demanda afectada pel tall.</a:t>
            </a:r>
          </a:p>
          <a:p>
            <a:pPr algn="just">
              <a:tabLst>
                <a:tab pos="0" algn="l"/>
              </a:tabLst>
            </a:pPr>
            <a:endParaRPr lang="ca-E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</a:tabLst>
            </a:pPr>
            <a:r>
              <a:rPr lang="ca-E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reforçarà el servei a la resta de línies de Metro</a:t>
            </a:r>
            <a:r>
              <a:rPr lang="ca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convencionals respecte a l’oferta habitual de juliol i agost amb respecte l’oferta habitual de juliol i agost (increment aproximat d’un 6% i d’un 12%)</a:t>
            </a:r>
          </a:p>
          <a:p>
            <a:pPr algn="just">
              <a:tabLst>
                <a:tab pos="0" algn="l"/>
              </a:tabLst>
            </a:pPr>
            <a:endParaRPr lang="ca-E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</a:tabLst>
            </a:pPr>
            <a:r>
              <a:rPr lang="ca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línia 4 es donarà el millor interval possible, al voltant dels 5 minuts.</a:t>
            </a:r>
          </a:p>
          <a:p>
            <a:pPr algn="just">
              <a:tabLst>
                <a:tab pos="0" algn="l"/>
              </a:tabLst>
            </a:pPr>
            <a:endParaRPr lang="ca-E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</a:tabLst>
            </a:pPr>
            <a:r>
              <a:rPr lang="ca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 trams per on es preveu reenrutar al passatge:</a:t>
            </a:r>
          </a:p>
          <a:p>
            <a:pPr algn="just">
              <a:tabLst>
                <a:tab pos="0" algn="l"/>
              </a:tabLst>
            </a:pPr>
            <a:endParaRPr lang="ca-E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5471" indent="-155471" algn="just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ca-E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L1: Marina – Urquinaona</a:t>
            </a:r>
          </a:p>
          <a:p>
            <a:pPr marL="155471" indent="-155471" algn="just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ca-E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L2: La Pau – Passeig de Gràcia – Tetuan</a:t>
            </a:r>
          </a:p>
          <a:p>
            <a:pPr marL="155471" indent="-155471" algn="just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ca-E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L3: Liceu – Passeig de Gràcia</a:t>
            </a:r>
          </a:p>
          <a:p>
            <a:pPr marL="155471" indent="-155471" algn="just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ca-E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L5: Verdaguer - Maragall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83C7072-F67C-4E35-8974-B038F292F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838" y="5138147"/>
            <a:ext cx="4353773" cy="64680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DE9FDE5-3776-0199-C2E6-92DDE58486D8}"/>
              </a:ext>
            </a:extLst>
          </p:cNvPr>
          <p:cNvSpPr txBox="1">
            <a:spLocks/>
          </p:cNvSpPr>
          <p:nvPr/>
        </p:nvSpPr>
        <p:spPr>
          <a:xfrm>
            <a:off x="522942" y="495671"/>
            <a:ext cx="1618799" cy="554025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i="0" kern="1200">
                <a:solidFill>
                  <a:srgbClr val="231F2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ca-ES" sz="4400" b="0" dirty="0">
                <a:solidFill>
                  <a:schemeClr val="bg1">
                    <a:lumMod val="85000"/>
                  </a:schemeClr>
                </a:solidFill>
              </a:rPr>
              <a:t>TMB</a:t>
            </a:r>
            <a:endParaRPr lang="es-ES" sz="4400" b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D1D6A19-6758-7574-327B-D8C1F488B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974"/>
            <a:ext cx="12192000" cy="247136"/>
          </a:xfrm>
          <a:prstGeom prst="rect">
            <a:avLst/>
          </a:prstGeom>
        </p:spPr>
      </p:pic>
      <p:pic>
        <p:nvPicPr>
          <p:cNvPr id="10" name="Imagen 10">
            <a:extLst>
              <a:ext uri="{FF2B5EF4-FFF2-40B4-BE49-F238E27FC236}">
                <a16:creationId xmlns:a16="http://schemas.microsoft.com/office/drawing/2014/main" id="{CFAE3112-F77C-B297-6B1C-A1B690CA0E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111" t="33489" r="2131" b="24552"/>
          <a:stretch/>
        </p:blipFill>
        <p:spPr>
          <a:xfrm>
            <a:off x="5964270" y="1692826"/>
            <a:ext cx="4749737" cy="328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56692"/>
      </p:ext>
    </p:extLst>
  </p:cSld>
  <p:clrMapOvr>
    <a:masterClrMapping/>
  </p:clrMapOvr>
</p:sld>
</file>

<file path=ppt/theme/theme1.xml><?xml version="1.0" encoding="utf-8"?>
<a:theme xmlns:a="http://schemas.openxmlformats.org/drawingml/2006/main" name="Contingut">
  <a:themeElements>
    <a:clrScheme name="Plantilla ATM">
      <a:dk1>
        <a:srgbClr val="000000"/>
      </a:dk1>
      <a:lt1>
        <a:srgbClr val="FFFFFF"/>
      </a:lt1>
      <a:dk2>
        <a:srgbClr val="009E94"/>
      </a:dk2>
      <a:lt2>
        <a:srgbClr val="E7E6E6"/>
      </a:lt2>
      <a:accent1>
        <a:srgbClr val="00A19A"/>
      </a:accent1>
      <a:accent2>
        <a:srgbClr val="00FF45"/>
      </a:accent2>
      <a:accent3>
        <a:srgbClr val="73E600"/>
      </a:accent3>
      <a:accent4>
        <a:srgbClr val="F9CC09"/>
      </a:accent4>
      <a:accent5>
        <a:srgbClr val="F2A30C"/>
      </a:accent5>
      <a:accent6>
        <a:srgbClr val="E96B4D"/>
      </a:accent6>
      <a:hlink>
        <a:srgbClr val="0087E1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sz="2400" b="1" dirty="0" smtClean="0">
            <a:solidFill>
              <a:schemeClr val="tx2"/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lantilla PPT_ATM" id="{5371C847-D679-064D-A6E9-4583B6206988}" vid="{9AD8C21F-3BDA-2240-AABC-8A2D13BD8D4C}"/>
    </a:ext>
  </a:extLst>
</a:theme>
</file>

<file path=ppt/theme/theme2.xml><?xml version="1.0" encoding="utf-8"?>
<a:theme xmlns:a="http://schemas.openxmlformats.org/drawingml/2006/main" name="Portada">
  <a:themeElements>
    <a:clrScheme name="Plantilla ATM">
      <a:dk1>
        <a:srgbClr val="000000"/>
      </a:dk1>
      <a:lt1>
        <a:srgbClr val="FFFFFF"/>
      </a:lt1>
      <a:dk2>
        <a:srgbClr val="009E94"/>
      </a:dk2>
      <a:lt2>
        <a:srgbClr val="E7E6E6"/>
      </a:lt2>
      <a:accent1>
        <a:srgbClr val="00A19A"/>
      </a:accent1>
      <a:accent2>
        <a:srgbClr val="00FF45"/>
      </a:accent2>
      <a:accent3>
        <a:srgbClr val="73E600"/>
      </a:accent3>
      <a:accent4>
        <a:srgbClr val="F9CC09"/>
      </a:accent4>
      <a:accent5>
        <a:srgbClr val="F2A30C"/>
      </a:accent5>
      <a:accent6>
        <a:srgbClr val="E96B4D"/>
      </a:accent6>
      <a:hlink>
        <a:srgbClr val="0087E1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PPT_ATM" id="{5371C847-D679-064D-A6E9-4583B6206988}" vid="{8714E02B-B7C7-BD44-B538-FB4593E16C87}"/>
    </a:ext>
  </a:extLst>
</a:theme>
</file>

<file path=ppt/theme/theme3.xml><?xml version="1.0" encoding="utf-8"?>
<a:theme xmlns:a="http://schemas.openxmlformats.org/drawingml/2006/main" name="Contraportades">
  <a:themeElements>
    <a:clrScheme name="Plantilla ATM">
      <a:dk1>
        <a:srgbClr val="000000"/>
      </a:dk1>
      <a:lt1>
        <a:srgbClr val="FFFFFF"/>
      </a:lt1>
      <a:dk2>
        <a:srgbClr val="009E94"/>
      </a:dk2>
      <a:lt2>
        <a:srgbClr val="E7E6E6"/>
      </a:lt2>
      <a:accent1>
        <a:srgbClr val="00A19A"/>
      </a:accent1>
      <a:accent2>
        <a:srgbClr val="00FF45"/>
      </a:accent2>
      <a:accent3>
        <a:srgbClr val="73E600"/>
      </a:accent3>
      <a:accent4>
        <a:srgbClr val="F9CC09"/>
      </a:accent4>
      <a:accent5>
        <a:srgbClr val="F2A30C"/>
      </a:accent5>
      <a:accent6>
        <a:srgbClr val="E96B4D"/>
      </a:accent6>
      <a:hlink>
        <a:srgbClr val="0087E1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PPT_ATM" id="{5371C847-D679-064D-A6E9-4583B6206988}" vid="{A64D96AA-4341-9D4C-9507-F92E24EF60A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6E01AE068B0464CBB3B246A1F70B62B" ma:contentTypeVersion="12" ma:contentTypeDescription="Crear nuevo documento." ma:contentTypeScope="" ma:versionID="365a4afc6c20f7bd097bbd1a8497b0c3">
  <xsd:schema xmlns:xsd="http://www.w3.org/2001/XMLSchema" xmlns:xs="http://www.w3.org/2001/XMLSchema" xmlns:p="http://schemas.microsoft.com/office/2006/metadata/properties" xmlns:ns3="53e23048-6444-4b19-80f2-d25c8d0b7b17" xmlns:ns4="6803e2ba-081c-4f6d-b4bc-1ea6540eca93" targetNamespace="http://schemas.microsoft.com/office/2006/metadata/properties" ma:root="true" ma:fieldsID="dd383083c0d01d4b90404f7585e2e681" ns3:_="" ns4:_="">
    <xsd:import namespace="53e23048-6444-4b19-80f2-d25c8d0b7b17"/>
    <xsd:import namespace="6803e2ba-081c-4f6d-b4bc-1ea6540eca9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e23048-6444-4b19-80f2-d25c8d0b7b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03e2ba-081c-4f6d-b4bc-1ea6540eca9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EA6390-F1DF-4CC1-B1AF-90E577DCB877}">
  <ds:schemaRefs>
    <ds:schemaRef ds:uri="http://purl.org/dc/terms/"/>
    <ds:schemaRef ds:uri="53e23048-6444-4b19-80f2-d25c8d0b7b17"/>
    <ds:schemaRef ds:uri="http://purl.org/dc/dcmitype/"/>
    <ds:schemaRef ds:uri="http://schemas.microsoft.com/office/2006/documentManagement/types"/>
    <ds:schemaRef ds:uri="6803e2ba-081c-4f6d-b4bc-1ea6540eca9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E8F79FA-6D72-4521-AA2F-D39BB40BD7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FB4831-A8BA-46A1-AD04-461AE2681BBA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53e23048-6444-4b19-80f2-d25c8d0b7b17"/>
    <ds:schemaRef ds:uri="6803e2ba-081c-4f6d-b4bc-1ea6540eca93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Seguiment_obres_XTU</Template>
  <TotalTime>208</TotalTime>
  <Words>2249</Words>
  <Application>Microsoft Office PowerPoint</Application>
  <PresentationFormat>Pantalla panoràmica</PresentationFormat>
  <Paragraphs>271</Paragraphs>
  <Slides>28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7</vt:i4>
      </vt:variant>
      <vt:variant>
        <vt:lpstr>Tema</vt:lpstr>
      </vt:variant>
      <vt:variant>
        <vt:i4>3</vt:i4>
      </vt:variant>
      <vt:variant>
        <vt:lpstr>Títols de les diapositives</vt:lpstr>
      </vt:variant>
      <vt:variant>
        <vt:i4>28</vt:i4>
      </vt:variant>
    </vt:vector>
  </HeadingPairs>
  <TitlesOfParts>
    <vt:vector size="38" baseType="lpstr">
      <vt:lpstr>Arial</vt:lpstr>
      <vt:lpstr>Arial MT</vt:lpstr>
      <vt:lpstr>ArialMT</vt:lpstr>
      <vt:lpstr>Calibri</vt:lpstr>
      <vt:lpstr>HelveticaNeue-Light</vt:lpstr>
      <vt:lpstr>Times New Roman</vt:lpstr>
      <vt:lpstr>Wingdings</vt:lpstr>
      <vt:lpstr>Contingut</vt:lpstr>
      <vt:lpstr>Portada</vt:lpstr>
      <vt:lpstr>Contraportades</vt:lpstr>
      <vt:lpstr>Presentació del PowerPoint</vt:lpstr>
      <vt:lpstr>Presentació del PowerPoint</vt:lpstr>
      <vt:lpstr>TMB</vt:lpstr>
      <vt:lpstr>Introducció</vt:lpstr>
      <vt:lpstr>Objectius i beneficis de les actuacions</vt:lpstr>
      <vt:lpstr>Tall L4 Metro</vt:lpstr>
      <vt:lpstr>Tall L4 Metro</vt:lpstr>
      <vt:lpstr>Tall L4 Metro</vt:lpstr>
      <vt:lpstr>Tall L4 Metro</vt:lpstr>
      <vt:lpstr>Tall L4 Metro</vt:lpstr>
      <vt:lpstr>Tall L4 Metro</vt:lpstr>
      <vt:lpstr>Tall L4 Metro</vt:lpstr>
      <vt:lpstr>Tall L4 Metro</vt:lpstr>
      <vt:lpstr>Tall L4 Metro</vt:lpstr>
      <vt:lpstr>Tall L4 Metro</vt:lpstr>
      <vt:lpstr>Tall L4 Metro</vt:lpstr>
      <vt:lpstr>Tall L4 Metro</vt:lpstr>
      <vt:lpstr>Presentació del PowerPoint</vt:lpstr>
      <vt:lpstr>Afectació de les obres al tramvia </vt:lpstr>
      <vt:lpstr>Afectació de les obres al tramvia </vt:lpstr>
      <vt:lpstr>Tall T4 tramvia</vt:lpstr>
      <vt:lpstr>Tall T4 tramvia</vt:lpstr>
      <vt:lpstr>Tall T4 tramvia</vt:lpstr>
      <vt:lpstr>Tall T4 tramvia</vt:lpstr>
      <vt:lpstr>Tall T4 tramvia</vt:lpstr>
      <vt:lpstr>Tall T4 tramvia</vt:lpstr>
      <vt:lpstr>Tall T4 tramvia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ASTORGA CHAPARRO ISABEL</dc:creator>
  <cp:lastModifiedBy>Marta Vancells</cp:lastModifiedBy>
  <cp:revision>85</cp:revision>
  <cp:lastPrinted>2019-01-24T09:54:01Z</cp:lastPrinted>
  <dcterms:created xsi:type="dcterms:W3CDTF">2023-03-28T12:27:05Z</dcterms:created>
  <dcterms:modified xsi:type="dcterms:W3CDTF">2023-05-31T13:41:14Z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0x01010036E01AE068B0464CBB3B246A1F70B62B</vt:lpwstr>
  </property>
</Properties>
</file>