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6" r:id="rId2"/>
  </p:sldMasterIdLst>
  <p:notesMasterIdLst>
    <p:notesMasterId r:id="rId30"/>
  </p:notesMasterIdLst>
  <p:handoutMasterIdLst>
    <p:handoutMasterId r:id="rId31"/>
  </p:handoutMasterIdLst>
  <p:sldIdLst>
    <p:sldId id="257" r:id="rId3"/>
    <p:sldId id="333" r:id="rId4"/>
    <p:sldId id="334" r:id="rId5"/>
    <p:sldId id="382" r:id="rId6"/>
    <p:sldId id="406" r:id="rId7"/>
    <p:sldId id="403" r:id="rId8"/>
    <p:sldId id="392" r:id="rId9"/>
    <p:sldId id="393" r:id="rId10"/>
    <p:sldId id="404" r:id="rId11"/>
    <p:sldId id="405" r:id="rId12"/>
    <p:sldId id="396" r:id="rId13"/>
    <p:sldId id="397" r:id="rId14"/>
    <p:sldId id="407" r:id="rId15"/>
    <p:sldId id="399" r:id="rId16"/>
    <p:sldId id="408" r:id="rId17"/>
    <p:sldId id="401" r:id="rId18"/>
    <p:sldId id="409" r:id="rId19"/>
    <p:sldId id="410" r:id="rId20"/>
    <p:sldId id="411" r:id="rId21"/>
    <p:sldId id="412" r:id="rId22"/>
    <p:sldId id="417" r:id="rId23"/>
    <p:sldId id="418" r:id="rId24"/>
    <p:sldId id="419" r:id="rId25"/>
    <p:sldId id="420" r:id="rId26"/>
    <p:sldId id="421" r:id="rId27"/>
    <p:sldId id="413" r:id="rId28"/>
    <p:sldId id="256" r:id="rId29"/>
  </p:sldIdLst>
  <p:sldSz cx="9144000" cy="6858000" type="screen4x3"/>
  <p:notesSz cx="6669088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4A4"/>
    <a:srgbClr val="5581A5"/>
    <a:srgbClr val="3590A9"/>
    <a:srgbClr val="31849B"/>
    <a:srgbClr val="4478B6"/>
    <a:srgbClr val="2E5D8A"/>
    <a:srgbClr val="FFFFFF"/>
    <a:srgbClr val="FFFD78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 cla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0" autoAdjust="0"/>
    <p:restoredTop sz="93579" autoAdjust="0"/>
  </p:normalViewPr>
  <p:slideViewPr>
    <p:cSldViewPr>
      <p:cViewPr>
        <p:scale>
          <a:sx n="100" d="100"/>
          <a:sy n="100" d="100"/>
        </p:scale>
        <p:origin x="-725" y="8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26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3D36-7F8B-4396-AFF3-0C433C9206B5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0533-A99D-490F-9607-EE38949E23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85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C981F-68A2-4B28-9057-DCB6F4E1A041}" type="datetimeFigureOut">
              <a:rPr lang="es-ES" smtClean="0"/>
              <a:pPr/>
              <a:t>06/02/2019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BEDC-E958-421C-A294-C6F2F21A40C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70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EDC-E958-421C-A294-C6F2F21A40C1}" type="slidenum">
              <a:rPr lang="ca-ES" smtClean="0"/>
              <a:pPr/>
              <a:t>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895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EDC-E958-421C-A294-C6F2F21A40C1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735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EDC-E958-421C-A294-C6F2F21A40C1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60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EDC-E958-421C-A294-C6F2F21A40C1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009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888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58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176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278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387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572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013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39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305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428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D317F-91A5-44F2-9890-126588BD8B10}" type="datetimeFigureOut">
              <a:rPr lang="ca-ES" smtClean="0"/>
              <a:t>06/02/2019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22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28/09/2012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28/09/2012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423B-8D3E-459A-A26E-79E1BB27196F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704E-5062-4F36-854A-0E7034347448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 1"/>
          <p:cNvPicPr/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85720" y="285728"/>
            <a:ext cx="18469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64088" y="188640"/>
            <a:ext cx="3654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Gerència de Presidència i Economia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Direcció de Serveis de Justícia Global i Cooperació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2079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30.bcn.cat/APPS/portaltramits/portal/certificatLogin/default.html" TargetMode="External"/><Relationship Id="rId2" Type="http://schemas.openxmlformats.org/officeDocument/2006/relationships/hyperlink" Target="https://w30.bcn.cat/APPS/portaltramits/portal/demoAjuda/default.html?&amp;goto=requisitstecnic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n.cat/carpeta_emprese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bcn.cat/carpeta_ciutad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30.bcn.cat/APPS/portaltramits/portal/certificatLogin/default.html" TargetMode="External"/><Relationship Id="rId2" Type="http://schemas.openxmlformats.org/officeDocument/2006/relationships/hyperlink" Target="https://w30.bcn.cat/APPS/portaltramits/portal/demo/default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30.bcn.cat/APPS/portaltramits/portal/demoAjuda/default.html?&amp;goto=requisitstecnic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30.bcn.cat/APPS/portaltramits/portal/channel/default.html?&amp;stpid=20060000232&amp;style=empresa&amp;language=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bcn.cat/trami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30.bcn.cat/APPS/portaltramits/portal/channel/default.html?&amp;stpid=20060000232&amp;style=empresa&amp;language=c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juntament.barcelona.cat/relacionsinternacionalsicooperacio/c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PPT BLANC ini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32"/>
            <a:ext cx="9144000" cy="6925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126" y="1404611"/>
            <a:ext cx="8352928" cy="41652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ca-ES" sz="2800" b="1" dirty="0">
                <a:latin typeface="Arial Black" pitchFamily="34" charset="0"/>
                <a:cs typeface="Arial" pitchFamily="34" charset="0"/>
              </a:rPr>
              <a:t>Convocatòria de subvencions a les entitats  dedicades a l’àmbit de la Justícia Global i la Cooperació Internacional 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ca-ES" sz="2800" b="1" dirty="0" smtClean="0">
                <a:latin typeface="Arial Black" pitchFamily="34" charset="0"/>
                <a:cs typeface="Arial" pitchFamily="34" charset="0"/>
              </a:rPr>
              <a:t>2019</a:t>
            </a:r>
            <a:endParaRPr lang="ca-ES" sz="2800" b="1" dirty="0">
              <a:latin typeface="Arial Black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s-ES_tradnl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s-ES_tradnl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ca-ES" sz="2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ca-ES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Instruccions per a la presentació telemàtica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0" name="Cometes angulars 6"/>
          <p:cNvSpPr/>
          <p:nvPr/>
        </p:nvSpPr>
        <p:spPr>
          <a:xfrm>
            <a:off x="-684584" y="1959118"/>
            <a:ext cx="3990288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0" name="Cometes angulars 6"/>
          <p:cNvSpPr/>
          <p:nvPr/>
        </p:nvSpPr>
        <p:spPr>
          <a:xfrm>
            <a:off x="3856383" y="1916832"/>
            <a:ext cx="5361092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63" name="QuadreDeText 153"/>
          <p:cNvSpPr txBox="1"/>
          <p:nvPr/>
        </p:nvSpPr>
        <p:spPr>
          <a:xfrm>
            <a:off x="467544" y="4547560"/>
            <a:ext cx="842493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Inici del tràmit de presentació: </a:t>
            </a: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 1. </a:t>
            </a:r>
            <a:r>
              <a:rPr lang="es-ES_tradnl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Fer</a:t>
            </a:r>
            <a:r>
              <a:rPr lang="es-ES_tradn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una nova </a:t>
            </a:r>
            <a:r>
              <a:rPr lang="es-ES_tradnl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sol·licitud</a:t>
            </a:r>
            <a:r>
              <a:rPr lang="es-ES_tradn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_tradnl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subvenció</a:t>
            </a:r>
            <a:endParaRPr lang="ca-ES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sz="1400" b="1" dirty="0">
                <a:latin typeface="Arial" pitchFamily="34" charset="0"/>
                <a:cs typeface="Arial" pitchFamily="34" charset="0"/>
              </a:rPr>
              <a:t>Abans d’iniciar el tràmit, comproveu que: 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Compliu els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requeriments tècnics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(consulteu-los </a:t>
            </a:r>
            <a:r>
              <a:rPr lang="ca-ES" sz="1400" dirty="0">
                <a:latin typeface="Arial" pitchFamily="34" charset="0"/>
                <a:cs typeface="Arial" pitchFamily="34" charset="0"/>
                <a:hlinkClick r:id="rId2"/>
              </a:rPr>
              <a:t>aquí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Accediu al tràmit amb el navegador on teniu instal·lat el certificat digital (i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NO és </a:t>
            </a:r>
            <a:r>
              <a:rPr lang="ca-ES" sz="1400" b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dirty="0" err="1">
                <a:latin typeface="Arial" pitchFamily="34" charset="0"/>
                <a:cs typeface="Arial" pitchFamily="34" charset="0"/>
              </a:rPr>
              <a:t>Chrome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!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Us identifiqueu amb el vostre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certificat digital de persona </a:t>
            </a:r>
            <a:r>
              <a:rPr lang="ca-ES" sz="1400" b="1" dirty="0" err="1">
                <a:latin typeface="Arial" pitchFamily="34" charset="0"/>
                <a:cs typeface="Arial" pitchFamily="34" charset="0"/>
              </a:rPr>
              <a:t>jur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ídica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entitat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(consulteu </a:t>
            </a:r>
            <a:r>
              <a:rPr lang="ca-ES" sz="1400" dirty="0">
                <a:latin typeface="Arial" pitchFamily="34" charset="0"/>
                <a:cs typeface="Arial" pitchFamily="34" charset="0"/>
                <a:hlinkClick r:id="rId3"/>
              </a:rPr>
              <a:t>aquí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els certificats digitals acceptats pel portal de tràmits de l’Ajuntament). 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a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Inici del tràmit de presentació: </a:t>
            </a:r>
            <a:r>
              <a:rPr lang="ca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 1</a:t>
            </a:r>
            <a:endParaRPr lang="ca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6"/>
          <a:stretch/>
        </p:blipFill>
        <p:spPr bwMode="auto">
          <a:xfrm>
            <a:off x="215516" y="692697"/>
            <a:ext cx="3960440" cy="89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3810" y="1196752"/>
            <a:ext cx="795449" cy="1625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2" y="1700808"/>
            <a:ext cx="5794598" cy="491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7824" y="6229932"/>
            <a:ext cx="1440160" cy="1625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2097"/>
            <a:ext cx="2375662" cy="196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711323" y="6434785"/>
            <a:ext cx="467751" cy="1625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 14"/>
          <p:cNvSpPr/>
          <p:nvPr/>
        </p:nvSpPr>
        <p:spPr>
          <a:xfrm>
            <a:off x="4572000" y="263777"/>
            <a:ext cx="4348556" cy="539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/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Recordeu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que accedir al tràmit amb el navegador on tingueu el certificat digital vàlid instal·lat!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300192" y="3602838"/>
            <a:ext cx="2620364" cy="769887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Premeu 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Continuar amb certificat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i seleccioneu el certificat digital amb el que us voleu autenticar.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83968" y="1033664"/>
            <a:ext cx="3528392" cy="539013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 començar el tràmit, torneu a la pantalla descriptiva del tràmit com hem indicat en l’apartat “Accés al tràmit”, i cliqueu 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Iniciar tràmit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”. </a:t>
            </a:r>
          </a:p>
        </p:txBody>
      </p:sp>
      <p:sp>
        <p:nvSpPr>
          <p:cNvPr id="17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9" name="Picture 2" descr="Imatge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326313"/>
            <a:ext cx="464240" cy="4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Inici del tràmit de presentació: </a:t>
            </a:r>
            <a:r>
              <a:rPr lang="ca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 1</a:t>
            </a:r>
            <a:endParaRPr lang="ca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2296" y="3536714"/>
            <a:ext cx="2520280" cy="24125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angle 1"/>
          <p:cNvSpPr/>
          <p:nvPr/>
        </p:nvSpPr>
        <p:spPr>
          <a:xfrm>
            <a:off x="6156176" y="1818213"/>
            <a:ext cx="504056" cy="871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2319"/>
            <a:ext cx="6298192" cy="58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292080" y="4146273"/>
            <a:ext cx="2664296" cy="565832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 el moment de la sol·licitud, escolliu </a:t>
            </a:r>
            <a:r>
              <a:rPr lang="ca-E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l’opció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Sol·licitud de subvenció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5050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0" name="Cometes angulars 6"/>
          <p:cNvSpPr/>
          <p:nvPr/>
        </p:nvSpPr>
        <p:spPr>
          <a:xfrm>
            <a:off x="-670071" y="1959118"/>
            <a:ext cx="5150568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0" name="Cometes angulars 6"/>
          <p:cNvSpPr/>
          <p:nvPr/>
        </p:nvSpPr>
        <p:spPr>
          <a:xfrm>
            <a:off x="4982817" y="1916832"/>
            <a:ext cx="4234658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4519919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 2. </a:t>
            </a:r>
            <a:r>
              <a:rPr lang="es-ES_tradnl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Emplenar</a:t>
            </a: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_tradnl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dades</a:t>
            </a:r>
            <a:endParaRPr lang="es-ES_tradn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 2. Emplenar les dades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19786" y="1736136"/>
            <a:ext cx="4156670" cy="1508608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 camp de “</a:t>
            </a:r>
            <a:r>
              <a:rPr lang="ca-ES" sz="12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Denominació</a:t>
            </a:r>
            <a:r>
              <a:rPr lang="ca-E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”, haureu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d'introduir el </a:t>
            </a:r>
            <a:r>
              <a:rPr lang="ca-ES" sz="1400" b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TÍTOL DEL </a:t>
            </a:r>
            <a:r>
              <a:rPr lang="ca-ES" sz="1400" b="1" u="sng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VOSTRE PROJECTE </a:t>
            </a:r>
            <a:r>
              <a:rPr lang="ca-ES" sz="12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(NO el nom de la convocatòria ni de la modalitat)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074738" indent="-176213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 nombre màxim de caràcters en aquest camp són 75! </a:t>
            </a:r>
          </a:p>
          <a:p>
            <a:pPr marL="1074738" indent="-176213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Eviteu caràcters com “&lt;“, “&gt;” o “&amp;”.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20580" y="4085868"/>
            <a:ext cx="4032448" cy="423252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es-E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últim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p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remeu el bot</a:t>
            </a:r>
            <a:r>
              <a:rPr lang="es-E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ó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Continuar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ca-E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01480" y="980728"/>
            <a:ext cx="1944216" cy="565832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Cal que empleneu totes les dades d’aquest Pas 2.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043" t="72366" r="1040" b="5108"/>
          <a:stretch/>
        </p:blipFill>
        <p:spPr>
          <a:xfrm>
            <a:off x="4920580" y="4636858"/>
            <a:ext cx="4032448" cy="190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50256" y="5625500"/>
            <a:ext cx="288032" cy="7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/>
          <p:cNvSpPr/>
          <p:nvPr/>
        </p:nvSpPr>
        <p:spPr>
          <a:xfrm>
            <a:off x="1827188" y="5625500"/>
            <a:ext cx="288032" cy="7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/>
          <p:cNvSpPr/>
          <p:nvPr/>
        </p:nvSpPr>
        <p:spPr>
          <a:xfrm>
            <a:off x="1450256" y="5722972"/>
            <a:ext cx="288032" cy="7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Picture 2" descr="Imatge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9468"/>
            <a:ext cx="564604" cy="5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63525" y="554039"/>
            <a:ext cx="4092575" cy="6065838"/>
            <a:chOff x="166" y="349"/>
            <a:chExt cx="2578" cy="38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349"/>
              <a:ext cx="2540" cy="3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r="953"/>
            <a:stretch/>
          </p:blipFill>
          <p:spPr bwMode="auto">
            <a:xfrm>
              <a:off x="166" y="2318"/>
              <a:ext cx="2578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"/>
          <a:stretch/>
        </p:blipFill>
        <p:spPr bwMode="auto">
          <a:xfrm>
            <a:off x="263526" y="448123"/>
            <a:ext cx="4092576" cy="330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" y="1084486"/>
            <a:ext cx="2990428" cy="24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V="1">
            <a:off x="2483768" y="2204864"/>
            <a:ext cx="2017712" cy="41764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7" y="1091817"/>
            <a:ext cx="2990428" cy="23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2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0" name="Cometes angulars 6"/>
          <p:cNvSpPr/>
          <p:nvPr/>
        </p:nvSpPr>
        <p:spPr>
          <a:xfrm>
            <a:off x="-684586" y="1959118"/>
            <a:ext cx="6316760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0" name="Cometes angulars 6"/>
          <p:cNvSpPr/>
          <p:nvPr/>
        </p:nvSpPr>
        <p:spPr>
          <a:xfrm>
            <a:off x="6149009" y="1916832"/>
            <a:ext cx="3068465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4519919"/>
            <a:ext cx="842493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 3. </a:t>
            </a:r>
            <a:r>
              <a:rPr lang="es-ES_tradnl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Annexar</a:t>
            </a: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documents</a:t>
            </a: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_tradnl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sol·licitud</a:t>
            </a:r>
            <a:endParaRPr lang="es-ES_tradn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endParaRPr lang="ca-ES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sz="1400" b="1" dirty="0">
                <a:latin typeface="Arial" pitchFamily="34" charset="0"/>
                <a:cs typeface="Arial" pitchFamily="34" charset="0"/>
              </a:rPr>
              <a:t>Abans d’annexar els documents, tingueu en compte que :</a:t>
            </a:r>
            <a:endParaRPr lang="ca-E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Únicament podeu adjuntar documents en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format </a:t>
            </a:r>
            <a:r>
              <a:rPr lang="ca-ES" sz="1400" b="1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El nombre màxim de documents a adjuntar són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8 documents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El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pes màxim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 dels documents són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20 MB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. Procureu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elaborar documents concisos i,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sempre que sigui possible,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incloure enllaços en els mateixos documents en lloc d’adjuntar més documents.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7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515"/>
            <a:ext cx="4706650" cy="42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QuadreDeText 13"/>
          <p:cNvSpPr txBox="1"/>
          <p:nvPr/>
        </p:nvSpPr>
        <p:spPr>
          <a:xfrm>
            <a:off x="107504" y="129208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 3. Annexar els documents de sol·licitud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580112" y="623200"/>
            <a:ext cx="2664296" cy="573552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Premeu </a:t>
            </a:r>
            <a:r>
              <a:rPr lang="ca-E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ca-ES" sz="12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Examinar</a:t>
            </a:r>
            <a:r>
              <a:rPr lang="ca-E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 seleccionar els documents del vostre equip. 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39" y="2334788"/>
            <a:ext cx="3506146" cy="232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520764" y="2004009"/>
            <a:ext cx="2664296" cy="407170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Seleccioneu un primer document i premeu “Obre”. 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3026005" y="826785"/>
            <a:ext cx="2338083" cy="2740096"/>
          </a:xfrm>
          <a:prstGeom prst="straightConnector1">
            <a:avLst/>
          </a:prstGeom>
          <a:ln>
            <a:solidFill>
              <a:srgbClr val="FFFD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3853075" y="3146084"/>
            <a:ext cx="1125325" cy="565832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Introduïu el títol del document (*)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853074" y="3827150"/>
            <a:ext cx="1125325" cy="565832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Premeu “Adjuntar”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60607" y="4719605"/>
            <a:ext cx="2889918" cy="797627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Cal que repetiu el procés d’adjuntar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documents un a un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fins que, com a màxim, haureu adjuntat aquests documents.  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860607" y="5624045"/>
            <a:ext cx="2888536" cy="407170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 últim, ja podeu </a:t>
            </a:r>
            <a:r>
              <a:rPr lang="ca-E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</a:t>
            </a:r>
            <a:r>
              <a:rPr lang="es-E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émer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el botó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Continuar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”. 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25" name="Rectángulo 20"/>
          <p:cNvSpPr/>
          <p:nvPr/>
        </p:nvSpPr>
        <p:spPr>
          <a:xfrm>
            <a:off x="190650" y="6237312"/>
            <a:ext cx="8053758" cy="504056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(*)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Cal que el títol del document identifiqui clarament l’arxiu que s’adjunta: instància, matriu, annexos econòmics.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 totes maneres, procureu no introduir títols que siguin excessivament llargs.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0" y="1251064"/>
            <a:ext cx="3456384" cy="27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0" name="Cometes angulars 6"/>
          <p:cNvSpPr/>
          <p:nvPr/>
        </p:nvSpPr>
        <p:spPr>
          <a:xfrm>
            <a:off x="-644830" y="1974894"/>
            <a:ext cx="7416826" cy="2484046"/>
          </a:xfrm>
          <a:prstGeom prst="chevron">
            <a:avLst>
              <a:gd name="adj" fmla="val 2450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0" name="Cometes angulars 6"/>
          <p:cNvSpPr/>
          <p:nvPr/>
        </p:nvSpPr>
        <p:spPr>
          <a:xfrm>
            <a:off x="7380312" y="1916832"/>
            <a:ext cx="1702560" cy="2484046"/>
          </a:xfrm>
          <a:prstGeom prst="chevron">
            <a:avLst>
              <a:gd name="adj" fmla="val 3437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4519919"/>
            <a:ext cx="842493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s-ES_tradn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 4. Confirmar, signar i registrar la </a:t>
            </a: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sol·licitud</a:t>
            </a:r>
          </a:p>
        </p:txBody>
      </p:sp>
      <p:sp>
        <p:nvSpPr>
          <p:cNvPr id="57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 4. Confirmar, signar i registrar la sol·licitud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1520" y="548680"/>
            <a:ext cx="2544652" cy="346396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Ja podeu 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confirmar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dades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prement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el botó “Enviar”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456" r="1406"/>
          <a:stretch/>
        </p:blipFill>
        <p:spPr>
          <a:xfrm>
            <a:off x="280442" y="996468"/>
            <a:ext cx="2544652" cy="552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11631" r="5021" b="15678"/>
          <a:stretch/>
        </p:blipFill>
        <p:spPr bwMode="auto">
          <a:xfrm>
            <a:off x="3275856" y="4685670"/>
            <a:ext cx="1659835" cy="184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26667" r="13517" b="9557"/>
          <a:stretch/>
        </p:blipFill>
        <p:spPr bwMode="auto">
          <a:xfrm>
            <a:off x="2952060" y="2543076"/>
            <a:ext cx="2520907" cy="147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88703" r="35880" b="5482"/>
          <a:stretch/>
        </p:blipFill>
        <p:spPr bwMode="auto">
          <a:xfrm>
            <a:off x="6554418" y="3511001"/>
            <a:ext cx="144016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92" y="1110209"/>
            <a:ext cx="2404485" cy="8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2967848" y="553940"/>
            <a:ext cx="2544652" cy="346396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 cop confirmades les dades, s'iniciarà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procés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signatura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940188" y="2083216"/>
            <a:ext cx="2544652" cy="346396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Cliqueu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“Run” 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Executar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”: </a:t>
            </a:r>
            <a:endParaRPr lang="ca-E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940188" y="4133071"/>
            <a:ext cx="2544652" cy="439135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Trieu el certificat amb el que </a:t>
            </a:r>
            <a:r>
              <a:rPr lang="ca-ES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signeu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premeu 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Acceptar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”: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002172" y="566516"/>
            <a:ext cx="2544652" cy="439135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 procés de signatura finalitzarà amb aquest avís: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002172" y="2256414"/>
            <a:ext cx="2544652" cy="1100578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continuació s’iniciarà el procés de Registre. </a:t>
            </a:r>
          </a:p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Aquest procés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pot durar uns minuts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Cal que espereu fins que la barra de progrés desaparegui. 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48" y="996468"/>
            <a:ext cx="2544652" cy="9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15616" y="4352638"/>
            <a:ext cx="72008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/>
          <p:cNvSpPr/>
          <p:nvPr/>
        </p:nvSpPr>
        <p:spPr>
          <a:xfrm>
            <a:off x="1115616" y="4440540"/>
            <a:ext cx="72008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ángulo 14"/>
          <p:cNvSpPr/>
          <p:nvPr/>
        </p:nvSpPr>
        <p:spPr>
          <a:xfrm>
            <a:off x="6011652" y="4352638"/>
            <a:ext cx="2535172" cy="13806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/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 teniu qualsevol problema en alguns d’aquests passos, us recomanem consultar l’apartat de “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Requisits i preguntes freqüents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del portal de tràmits</a:t>
            </a:r>
          </a:p>
        </p:txBody>
      </p:sp>
      <p:pic>
        <p:nvPicPr>
          <p:cNvPr id="24" name="Picture 2" descr="Imatge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72" y="4415174"/>
            <a:ext cx="464240" cy="4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7" y="1533398"/>
            <a:ext cx="2461497" cy="19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tràmit, pas a pas: </a:t>
            </a: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0" name="Cometes angulars 6"/>
          <p:cNvSpPr/>
          <p:nvPr/>
        </p:nvSpPr>
        <p:spPr>
          <a:xfrm>
            <a:off x="-615802" y="1960380"/>
            <a:ext cx="8569630" cy="2484046"/>
          </a:xfrm>
          <a:prstGeom prst="chevron">
            <a:avLst>
              <a:gd name="adj" fmla="val 2450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4519919"/>
            <a:ext cx="842493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Sol·licitud</a:t>
            </a: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presentada! i </a:t>
            </a:r>
            <a:r>
              <a:rPr lang="ca-E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Justificant</a:t>
            </a: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registre</a:t>
            </a:r>
          </a:p>
        </p:txBody>
      </p:sp>
      <p:sp>
        <p:nvSpPr>
          <p:cNvPr id="50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550" algn="l"/>
            <a:r>
              <a:rPr lang="ca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Índex</a:t>
            </a:r>
            <a:endParaRPr lang="ca-ES" sz="24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4065315"/>
          </a:xfrm>
        </p:spPr>
        <p:txBody>
          <a:bodyPr/>
          <a:lstStyle/>
          <a:p>
            <a:pPr marL="361950" lvl="0" indent="-36195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a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 telemàtica de sol·licituds</a:t>
            </a:r>
          </a:p>
          <a:p>
            <a:pPr marL="361950" lvl="0" indent="-36195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a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presentar la vostra sol·licitud?</a:t>
            </a:r>
          </a:p>
          <a:p>
            <a:pPr marL="762000" lvl="1" indent="-36195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a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 global</a:t>
            </a:r>
          </a:p>
          <a:p>
            <a:pPr marL="762000" lvl="1" indent="-36195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a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tràmit, pas a pas</a:t>
            </a:r>
          </a:p>
          <a:p>
            <a:pPr marL="762000" lvl="1" indent="-36195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a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  <a:r>
              <a:rPr lang="es-ES_tradn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es-ES_tradn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carpeta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36195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a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 informàtic i requisits tècnics</a:t>
            </a:r>
          </a:p>
          <a:p>
            <a:pPr marL="0" lvl="0" indent="0">
              <a:lnSpc>
                <a:spcPct val="960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None/>
            </a:pPr>
            <a:endParaRPr lang="ca-ES" sz="1800" dirty="0">
              <a:solidFill>
                <a:prstClr val="black"/>
              </a:solidFill>
            </a:endParaRPr>
          </a:p>
        </p:txBody>
      </p:sp>
      <p:sp>
        <p:nvSpPr>
          <p:cNvPr id="4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Sol·licitud ja presentada! i Justificant de registre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40780" y="697925"/>
            <a:ext cx="3816986" cy="497005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Haureu presentat la vostra sol·licitud quan visualitzeu aquest pas!</a:t>
            </a:r>
            <a:endParaRPr lang="ca-E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tg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10292" r="34877" b="6375"/>
          <a:stretch/>
        </p:blipFill>
        <p:spPr bwMode="auto">
          <a:xfrm>
            <a:off x="251520" y="678885"/>
            <a:ext cx="3945244" cy="585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4335804" y="1954509"/>
            <a:ext cx="3821962" cy="754411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 recomanem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descarregar el justificant de registre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que conté informació important com: </a:t>
            </a:r>
          </a:p>
          <a:p>
            <a:pPr marL="171450" indent="-171450">
              <a:buFont typeface="Arial" charset="0"/>
              <a:buChar char="•"/>
            </a:pP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 número de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referència del tràmit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número de registre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 la vostra sol·licitud.  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2483768" y="2348880"/>
            <a:ext cx="1857012" cy="1493470"/>
          </a:xfrm>
          <a:prstGeom prst="straightConnector1">
            <a:avLst/>
          </a:prstGeom>
          <a:ln>
            <a:solidFill>
              <a:srgbClr val="FFFD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tg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t="23053" r="42626" b="20271"/>
          <a:stretch/>
        </p:blipFill>
        <p:spPr bwMode="auto">
          <a:xfrm>
            <a:off x="5122482" y="3435130"/>
            <a:ext cx="3035284" cy="309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122482" y="3175581"/>
            <a:ext cx="3035284" cy="259549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Exemple justificant </a:t>
            </a:r>
            <a:r>
              <a:rPr lang="es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registre: </a:t>
            </a:r>
            <a:endParaRPr lang="ca-E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300192" y="4077072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6876256" y="4414252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5515617" y="4501676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/>
          <p:cNvSpPr/>
          <p:nvPr/>
        </p:nvSpPr>
        <p:spPr>
          <a:xfrm>
            <a:off x="5515617" y="4410412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509"/>
            <a:ext cx="3744416" cy="3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I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després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?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3722204"/>
            <a:ext cx="842493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.AppleSystemUIFont"/>
              <a:buChar char="→"/>
            </a:pPr>
            <a:r>
              <a:rPr lang="ca-ES" sz="1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Durant el període de presentació de sol·licituds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, cal que annexeu </a:t>
            </a:r>
            <a:r>
              <a:rPr lang="ca-ES" sz="1200" b="1" dirty="0">
                <a:latin typeface="Arial" pitchFamily="34" charset="0"/>
                <a:cs typeface="Arial" pitchFamily="34" charset="0"/>
              </a:rPr>
              <a:t>TOTS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 els documents de sol·licitud </a:t>
            </a:r>
            <a:r>
              <a:rPr lang="ca-ES" sz="1200" b="1" dirty="0">
                <a:latin typeface="Arial" pitchFamily="34" charset="0"/>
                <a:cs typeface="Arial" pitchFamily="34" charset="0"/>
              </a:rPr>
              <a:t>per l’opció “sol·licitud de subvenció”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, tal com us hem mostrat en aquesta guia, </a:t>
            </a:r>
            <a:r>
              <a:rPr lang="ca-ES" sz="1200" b="1" dirty="0">
                <a:latin typeface="Arial" pitchFamily="34" charset="0"/>
                <a:cs typeface="Arial" pitchFamily="34" charset="0"/>
              </a:rPr>
              <a:t>o a través de l’opció “Annexar documents a sol·licituds ja presentades”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 si no ho presenteu tot de cop.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.AppleSystemUIFont"/>
              <a:buChar char="→"/>
            </a:pPr>
            <a:r>
              <a:rPr lang="ca-ES" sz="1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 cop transcorregut el període de presentació de sol·licituds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, durant el procediment d’atorgament de la subvenció, l’Ajuntament </a:t>
            </a:r>
            <a:r>
              <a:rPr lang="ca-ES" sz="1200" b="1" dirty="0">
                <a:latin typeface="Arial" pitchFamily="34" charset="0"/>
                <a:cs typeface="Arial" pitchFamily="34" charset="0"/>
              </a:rPr>
              <a:t>US POT REQUERIR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 més documentació:</a:t>
            </a:r>
          </a:p>
          <a:p>
            <a:pPr marL="742950" lvl="1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b="1" dirty="0">
                <a:latin typeface="Arial" pitchFamily="34" charset="0"/>
                <a:cs typeface="Arial" pitchFamily="34" charset="0"/>
              </a:rPr>
              <a:t>Si manca alguna dada que es pot esmenar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, fruit de la revisió dels documents de sol·licitud que es realitza. </a:t>
            </a:r>
          </a:p>
          <a:p>
            <a:pPr marL="742950" lvl="1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b="1" dirty="0">
                <a:latin typeface="Arial" pitchFamily="34" charset="0"/>
                <a:cs typeface="Arial" pitchFamily="34" charset="0"/>
              </a:rPr>
              <a:t>En la publicació de l’atorgament provisional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, fruit de la revisió de deutes pendents, justificacions pendents, documentació de l’entitat o obligació de </a:t>
            </a:r>
            <a:r>
              <a:rPr lang="ca-ES" sz="1200" dirty="0" err="1">
                <a:latin typeface="Arial" pitchFamily="34" charset="0"/>
                <a:cs typeface="Arial" pitchFamily="34" charset="0"/>
              </a:rPr>
              <a:t>reformular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endParaRPr lang="ca-E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TANT </a:t>
            </a:r>
            <a:r>
              <a:rPr lang="ca-E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1200" dirty="0">
                <a:latin typeface="Arial" pitchFamily="34" charset="0"/>
                <a:cs typeface="Arial" pitchFamily="34" charset="0"/>
                <a:sym typeface="Wingdings" pitchFamily="2" charset="2"/>
              </a:rPr>
              <a:t>En 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cas de necessitar afegir documents addicionals a una sol·licitud ja presentada, </a:t>
            </a:r>
            <a:r>
              <a:rPr lang="ca-ES" sz="1200" b="1" dirty="0">
                <a:latin typeface="Arial" pitchFamily="34" charset="0"/>
                <a:cs typeface="Arial" pitchFamily="34" charset="0"/>
              </a:rPr>
              <a:t>durant o després del termini de presentació de sol·licituds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, podreu fer-ho per la via </a:t>
            </a:r>
            <a:r>
              <a:rPr lang="ca-ES" sz="1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d’Annexar documents a sol·licituds ja presentades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. 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TINGUEU EN COMPTE QUE </a:t>
            </a:r>
            <a:r>
              <a:rPr lang="ca-E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La documentació que s’ha de presentar juntament amb la sol·licitud, </a:t>
            </a:r>
            <a:r>
              <a:rPr lang="ca-ES" sz="1200" b="1" dirty="0">
                <a:latin typeface="Arial" pitchFamily="34" charset="0"/>
                <a:cs typeface="Arial" pitchFamily="34" charset="0"/>
              </a:rPr>
              <a:t>només pot presentar-se durant el període</a:t>
            </a:r>
            <a:r>
              <a:rPr lang="ca-ES" sz="1200" dirty="0">
                <a:latin typeface="Arial" pitchFamily="34" charset="0"/>
                <a:cs typeface="Arial" pitchFamily="34" charset="0"/>
              </a:rPr>
              <a:t> de presentació de sol·licituds.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9" y="1875347"/>
            <a:ext cx="6145393" cy="176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metes angulars 5"/>
          <p:cNvSpPr/>
          <p:nvPr/>
        </p:nvSpPr>
        <p:spPr>
          <a:xfrm>
            <a:off x="6228184" y="2025650"/>
            <a:ext cx="2088232" cy="1616915"/>
          </a:xfrm>
          <a:prstGeom prst="chevron">
            <a:avLst>
              <a:gd name="adj" fmla="val 237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 documents a sol·licituds ja presentades</a:t>
            </a:r>
          </a:p>
        </p:txBody>
      </p:sp>
      <p:sp>
        <p:nvSpPr>
          <p:cNvPr id="88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Annexió de documents a sol·licituds ja registrades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012160" y="1423729"/>
            <a:ext cx="2736304" cy="497005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 a aquest tràmit, cal que us identifiqueu amb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certificat digital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3729"/>
            <a:ext cx="5544616" cy="488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3865015"/>
            <a:ext cx="1857012" cy="2300289"/>
          </a:xfrm>
          <a:prstGeom prst="rect">
            <a:avLst/>
          </a:prstGeom>
          <a:noFill/>
          <a:ln>
            <a:solidFill>
              <a:srgbClr val="FFF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13" name="Rectángulo 26"/>
          <p:cNvSpPr/>
          <p:nvPr/>
        </p:nvSpPr>
        <p:spPr>
          <a:xfrm>
            <a:off x="6012161" y="2067899"/>
            <a:ext cx="2736304" cy="857045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Tingueu a mà el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número de referència del tràmit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 sol·licitud, que trobareu al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justificant de registre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a la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vostra carpeta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15" name="Rectángulo 26"/>
          <p:cNvSpPr/>
          <p:nvPr/>
        </p:nvSpPr>
        <p:spPr>
          <a:xfrm>
            <a:off x="6012161" y="3068960"/>
            <a:ext cx="2736303" cy="576064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Podreu adjuntar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 a màxim 3 documents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de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3MB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cadascun.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2458321"/>
            <a:ext cx="504056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8294"/>
            <a:ext cx="4104456" cy="32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Accés a la vostra carpeta</a:t>
            </a: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1916832"/>
            <a:ext cx="8424936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Un cop heu presentat la vostra sol·licitud i/o annexat documentació a sol·licituds ja registrades, podeu accedir a la vostra carpeta al Portal de Tràmits.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En aquesta carpeta, hi trobareu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tota la informació relativa als tràmits que heu fet de manera telemàtica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Podreu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accedir als documents que heu adjuntat i al vostre justificant de registre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. </a:t>
            </a:r>
            <a:endParaRPr lang="ca-ES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400" dirty="0">
                <a:latin typeface="Arial" pitchFamily="34" charset="0"/>
                <a:cs typeface="Arial" pitchFamily="34" charset="0"/>
              </a:rPr>
              <a:t>Podreu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consultar el número de referència del tràmit de sol·licitud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65454"/>
            <a:ext cx="3384376" cy="296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501008"/>
            <a:ext cx="475252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rgbClr val="C00000"/>
              </a:buClr>
            </a:pPr>
            <a:r>
              <a:rPr lang="ca-E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Podeu accedir-hi: </a:t>
            </a:r>
          </a:p>
          <a:p>
            <a:pPr marL="285750" lvl="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 de la web de </a:t>
            </a:r>
            <a:r>
              <a:rPr lang="ca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l’Ajuntament</a:t>
            </a:r>
            <a:r>
              <a:rPr lang="es-ES_trad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742950" lvl="1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arpeta de l’Empresa (o entitat): </a:t>
            </a:r>
            <a:r>
              <a:rPr lang="ca-E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http://www.bcn.cat/carpeta_empreses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Carpeta de Ciutadà: </a:t>
            </a:r>
            <a:r>
              <a:rPr lang="ca-E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http://www.bcn.cat/carpeta_ciutada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 del propi tràmit de la convocatòria, a l’apartat “La meva carpeta” (</a:t>
            </a:r>
            <a:r>
              <a:rPr lang="ca-ES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vegeu la imatge</a:t>
            </a:r>
            <a:r>
              <a:rPr lang="ca-E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</a:pPr>
            <a:endParaRPr lang="es-ES_tradn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3148" y="4591704"/>
            <a:ext cx="576064" cy="324816"/>
          </a:xfrm>
          <a:prstGeom prst="rect">
            <a:avLst/>
          </a:prstGeom>
          <a:noFill/>
          <a:ln w="38100">
            <a:solidFill>
              <a:srgbClr val="FFF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22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3. Suport informàtic i requisits tècnics</a:t>
            </a:r>
            <a:endParaRPr lang="ca-ES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2" name="Rectángulo 1"/>
          <p:cNvSpPr/>
          <p:nvPr/>
        </p:nvSpPr>
        <p:spPr>
          <a:xfrm>
            <a:off x="467544" y="1609055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C00000"/>
                </a:solidFill>
                <a:latin typeface="Arial" charset="0"/>
                <a:ea typeface="Arial" charset="0"/>
              </a:rPr>
              <a:t>Demos i ajudes del portal de tràmits</a:t>
            </a:r>
            <a:endParaRPr lang="ca-ES" b="1" spc="-85" dirty="0">
              <a:solidFill>
                <a:srgbClr val="C00000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538" y="2008585"/>
            <a:ext cx="82939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Us recomanem consultar l’apartat de “</a:t>
            </a:r>
            <a:r>
              <a:rPr lang="ca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Demos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 i ajudes del portal de tràmits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”, que conté informació d’ajut per a la presentació de la vostra sol·licitud subvenció. </a:t>
            </a:r>
          </a:p>
          <a:p>
            <a:pPr>
              <a:buClr>
                <a:srgbClr val="C00000"/>
              </a:buClr>
            </a:pPr>
            <a:endParaRPr lang="ca-ES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ca-ES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Navegar per aquest apartat us permetrà respondre a una sèrie de </a:t>
            </a:r>
            <a:r>
              <a:rPr lang="ca-ES" sz="1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dubtes freqüents</a:t>
            </a:r>
            <a:r>
              <a:rPr lang="ca-ES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així com verificar que el vostre ordinador compleix amb els requisits tècnics del portal de tràmits: </a:t>
            </a:r>
            <a:endParaRPr lang="es-ES_tradnl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es-ES_tradnl" sz="14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4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Demos</a:t>
            </a:r>
            <a:r>
              <a:rPr lang="ca-ES" sz="1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i ajudes del portal: </a:t>
            </a:r>
            <a:r>
              <a:rPr lang="ca-ES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2"/>
              </a:rPr>
              <a:t>https://w30.bcn.cat/APPS/portaltramits/portal/demo/default.html</a:t>
            </a:r>
            <a:endParaRPr lang="ca-ES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â"/>
            </a:pPr>
            <a:endParaRPr lang="ca-ES" sz="14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Certificats digitals admesos</a:t>
            </a:r>
            <a:r>
              <a:rPr lang="ca-ES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ca-ES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https://w30.bcn.cat/APPS/portaltramits/portal/certificatLogin/default.html</a:t>
            </a:r>
            <a:endParaRPr lang="ca-ES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â"/>
            </a:pP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Requisits tècnics i preguntes freqüents: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https://w30.bcn.cat/APPS/portaltramits/portal/demoAjuda/default.html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?&amp;goto=requisitstecnics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3. Suport informàtic i requisits tècnics</a:t>
            </a:r>
            <a:endParaRPr lang="ca-ES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2" name="Rectángulo 1"/>
          <p:cNvSpPr/>
          <p:nvPr/>
        </p:nvSpPr>
        <p:spPr>
          <a:xfrm>
            <a:off x="467544" y="1609055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  <a:latin typeface="Arial" charset="0"/>
                <a:ea typeface="Arial" charset="0"/>
              </a:rPr>
              <a:t>Recomanacions i errors més freqüents</a:t>
            </a:r>
            <a:endParaRPr lang="ca-ES" b="1" spc="-85" dirty="0">
              <a:solidFill>
                <a:srgbClr val="C00000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764" y="2060848"/>
            <a:ext cx="8077910" cy="1200329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L’apartat de 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preguntes freqüents de portal és molt recomanable</a:t>
            </a:r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Respon a preguntes com: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“Com puc saber si el meu certificat és apte per al Portal de Tràmits?”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“Amb quins navegadors puc tramitar?”  </a:t>
            </a: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“Al accedir amb certificat, es mostra una pantalla d’error, què puc fer?”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“Què puc fer si a l’hora de signar, la pantalla es queda pensant?”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“Em salta un error per l’aplicació de seguretat de Java. Què puc fer?”</a:t>
            </a:r>
          </a:p>
        </p:txBody>
      </p:sp>
      <p:pic>
        <p:nvPicPr>
          <p:cNvPr id="9" name="Picture 2" descr="Imatge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39274"/>
            <a:ext cx="477210" cy="4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9AA42E06-587C-734F-905D-C510EB0821E8}"/>
              </a:ext>
            </a:extLst>
          </p:cNvPr>
          <p:cNvSpPr/>
          <p:nvPr/>
        </p:nvSpPr>
        <p:spPr>
          <a:xfrm>
            <a:off x="558764" y="3402723"/>
            <a:ext cx="8077910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Procureu </a:t>
            </a:r>
            <a:r>
              <a:rPr lang="ca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reduir al màxim la mida dels arxius que annexeu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tant a través de l’opció de “</a:t>
            </a:r>
            <a:r>
              <a:rPr lang="ca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Sol·licitud de subvenció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ca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 a màxim, 8 documents que pesin 20MB entre tots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com a l’hora </a:t>
            </a:r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d‘“</a:t>
            </a:r>
            <a:r>
              <a:rPr lang="ca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Annexar</a:t>
            </a:r>
            <a:r>
              <a:rPr lang="ca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documents a sol·licituds ja presentades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a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 a màxim, 3 documents de 3MB cadascun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5BB10274-3DDE-EA4F-9C39-76274806BF94}"/>
              </a:ext>
            </a:extLst>
          </p:cNvPr>
          <p:cNvSpPr/>
          <p:nvPr/>
        </p:nvSpPr>
        <p:spPr>
          <a:xfrm>
            <a:off x="558764" y="4190600"/>
            <a:ext cx="8077910" cy="46166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Haurem de comprovar que la ruta on es troba l’arxiu que volem annexar i el nom del propi 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arxiu no conté dos punts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CA8967BC-07EB-BD46-9779-BC5A3A943130}"/>
              </a:ext>
            </a:extLst>
          </p:cNvPr>
          <p:cNvSpPr/>
          <p:nvPr/>
        </p:nvSpPr>
        <p:spPr>
          <a:xfrm>
            <a:off x="558764" y="4793811"/>
            <a:ext cx="8077910" cy="461665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Haurem de comprovar que la 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longitud del nom del document 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que volem annexar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s superior a 3 caràcters </a:t>
            </a:r>
            <a:r>
              <a:rPr lang="ca-ES" sz="1200" b="1">
                <a:latin typeface="Arial" panose="020B0604020202020204" pitchFamily="34" charset="0"/>
                <a:cs typeface="Arial" panose="020B0604020202020204" pitchFamily="34" charset="0"/>
              </a:rPr>
              <a:t>sense </a:t>
            </a:r>
            <a:r>
              <a:rPr lang="ca-ES" sz="1200" b="1" smtClean="0">
                <a:latin typeface="Arial" panose="020B0604020202020204" pitchFamily="34" charset="0"/>
                <a:cs typeface="Arial" panose="020B0604020202020204" pitchFamily="34" charset="0"/>
              </a:rPr>
              <a:t>l’extensió 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r>
              <a:rPr lang="ca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B62D3178-9721-3F45-A52D-B9EA0D0AEB2D}"/>
              </a:ext>
            </a:extLst>
          </p:cNvPr>
          <p:cNvSpPr/>
          <p:nvPr/>
        </p:nvSpPr>
        <p:spPr>
          <a:xfrm>
            <a:off x="558764" y="5397023"/>
            <a:ext cx="8077910" cy="1200329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Haurem de comprovar que </a:t>
            </a: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no annexem el mateix document més d’una vegada (amb el mateix nom d’arxiu)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lvl="1" algn="just">
              <a:buClr>
                <a:srgbClr val="C00000"/>
              </a:buClr>
            </a:pPr>
            <a:r>
              <a:rPr lang="ca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Aquesta 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incidència és </a:t>
            </a:r>
            <a:r>
              <a:rPr lang="ca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molt comú en entitats que presenten més d’una sol·licitud 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en una mateixa convocatòria. Per diferenciar els diferents projectes als que ens volem presentar, agrupem TOTA la documentació d’un projecte sota un mateix nom i en el moment d’adjuntar-la ens d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ca-ES" sz="1200" i="1" dirty="0">
                <a:latin typeface="Arial" panose="020B0604020202020204" pitchFamily="34" charset="0"/>
                <a:cs typeface="Arial" panose="020B0604020202020204" pitchFamily="34" charset="0"/>
              </a:rPr>
              <a:t>na errada perquè tots els arxius estan anomenats de manera idèntica.</a:t>
            </a:r>
            <a:endParaRPr lang="ca-E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/>
          <a:stretch/>
        </p:blipFill>
        <p:spPr bwMode="auto">
          <a:xfrm>
            <a:off x="5874609" y="2978764"/>
            <a:ext cx="2938536" cy="339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10" y="3539402"/>
            <a:ext cx="2985258" cy="2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/>
          <a:stretch/>
        </p:blipFill>
        <p:spPr bwMode="auto">
          <a:xfrm>
            <a:off x="3144608" y="3096859"/>
            <a:ext cx="3173044" cy="33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4" y="3789040"/>
            <a:ext cx="2985258" cy="2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3. Suport informàtic i requisits tècnics</a:t>
            </a:r>
            <a:endParaRPr kumimoji="0" lang="ca-ES" sz="24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2" name="Rectángulo 1"/>
          <p:cNvSpPr/>
          <p:nvPr/>
        </p:nvSpPr>
        <p:spPr>
          <a:xfrm>
            <a:off x="467544" y="197141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>
                <a:latin typeface="Arial" charset="0"/>
                <a:ea typeface="Arial" charset="0"/>
              </a:rPr>
              <a:t>Si</a:t>
            </a:r>
            <a:r>
              <a:rPr lang="ca-ES" sz="1200" spc="-7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du</a:t>
            </a:r>
            <a:r>
              <a:rPr lang="ca-ES" sz="1200" spc="-30" dirty="0">
                <a:latin typeface="Arial" charset="0"/>
                <a:ea typeface="Arial" charset="0"/>
              </a:rPr>
              <a:t>r</a:t>
            </a:r>
            <a:r>
              <a:rPr lang="ca-ES" sz="1200" dirty="0">
                <a:latin typeface="Arial" charset="0"/>
                <a:ea typeface="Arial" charset="0"/>
              </a:rPr>
              <a:t>a</a:t>
            </a:r>
            <a:r>
              <a:rPr lang="ca-ES" sz="1200" spc="-10" dirty="0">
                <a:latin typeface="Arial" charset="0"/>
                <a:ea typeface="Arial" charset="0"/>
              </a:rPr>
              <a:t>n</a:t>
            </a:r>
            <a:r>
              <a:rPr lang="ca-ES" sz="1200" dirty="0">
                <a:latin typeface="Arial" charset="0"/>
                <a:ea typeface="Arial" charset="0"/>
              </a:rPr>
              <a:t>t</a:t>
            </a:r>
            <a:r>
              <a:rPr lang="ca-ES" sz="1200" spc="-6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el</a:t>
            </a:r>
            <a:r>
              <a:rPr lang="ca-ES" sz="1200" spc="-15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p</a:t>
            </a:r>
            <a:r>
              <a:rPr lang="ca-ES" sz="1200" spc="-20" dirty="0">
                <a:latin typeface="Arial" charset="0"/>
                <a:ea typeface="Arial" charset="0"/>
              </a:rPr>
              <a:t>r</a:t>
            </a:r>
            <a:r>
              <a:rPr lang="ca-ES" sz="1200" dirty="0">
                <a:latin typeface="Arial" charset="0"/>
                <a:ea typeface="Arial" charset="0"/>
              </a:rPr>
              <a:t>océs</a:t>
            </a:r>
            <a:r>
              <a:rPr lang="ca-ES" sz="1200" spc="-4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de</a:t>
            </a:r>
            <a:r>
              <a:rPr lang="ca-ES" sz="1200" spc="-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t</a:t>
            </a:r>
            <a:r>
              <a:rPr lang="ca-ES" sz="1200" spc="-30" dirty="0">
                <a:latin typeface="Arial" charset="0"/>
                <a:ea typeface="Arial" charset="0"/>
              </a:rPr>
              <a:t>r</a:t>
            </a:r>
            <a:r>
              <a:rPr lang="ca-ES" sz="1200" dirty="0">
                <a:latin typeface="Arial" charset="0"/>
                <a:ea typeface="Arial" charset="0"/>
              </a:rPr>
              <a:t>ami</a:t>
            </a:r>
            <a:r>
              <a:rPr lang="ca-ES" sz="1200" spc="-20" dirty="0">
                <a:latin typeface="Arial" charset="0"/>
                <a:ea typeface="Arial" charset="0"/>
              </a:rPr>
              <a:t>t</a:t>
            </a:r>
            <a:r>
              <a:rPr lang="ca-ES" sz="1200" dirty="0">
                <a:latin typeface="Arial" charset="0"/>
                <a:ea typeface="Arial" charset="0"/>
              </a:rPr>
              <a:t>ació</a:t>
            </a:r>
            <a:r>
              <a:rPr lang="ca-ES" sz="1200" spc="-55" dirty="0">
                <a:latin typeface="Arial" charset="0"/>
                <a:ea typeface="Arial" charset="0"/>
              </a:rPr>
              <a:t> </a:t>
            </a:r>
            <a:r>
              <a:rPr lang="ca-ES" sz="1200" spc="-20" dirty="0">
                <a:latin typeface="Arial" charset="0"/>
                <a:ea typeface="Arial" charset="0"/>
              </a:rPr>
              <a:t>t</a:t>
            </a:r>
            <a:r>
              <a:rPr lang="ca-ES" sz="1200" dirty="0">
                <a:latin typeface="Arial" charset="0"/>
                <a:ea typeface="Arial" charset="0"/>
              </a:rPr>
              <a:t>eniu</a:t>
            </a:r>
            <a:r>
              <a:rPr lang="ca-ES" sz="1200" spc="-3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du</a:t>
            </a:r>
            <a:r>
              <a:rPr lang="ca-ES" sz="1200" b="1" spc="-5" dirty="0">
                <a:latin typeface="Arial" charset="0"/>
                <a:ea typeface="Arial" charset="0"/>
              </a:rPr>
              <a:t>b</a:t>
            </a:r>
            <a:r>
              <a:rPr lang="ca-ES" sz="1200" b="1" spc="-20" dirty="0">
                <a:latin typeface="Arial" charset="0"/>
                <a:ea typeface="Arial" charset="0"/>
              </a:rPr>
              <a:t>t</a:t>
            </a:r>
            <a:r>
              <a:rPr lang="ca-ES" sz="1200" b="1" dirty="0">
                <a:latin typeface="Arial" charset="0"/>
                <a:ea typeface="Arial" charset="0"/>
              </a:rPr>
              <a:t>es</a:t>
            </a:r>
            <a:r>
              <a:rPr lang="ca-ES" sz="1200" b="1" spc="-7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o</a:t>
            </a:r>
            <a:r>
              <a:rPr lang="ca-ES" sz="1200" b="1" spc="-135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alguna</a:t>
            </a:r>
            <a:r>
              <a:rPr lang="ca-ES" sz="1200" b="1" spc="-5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incidèn</a:t>
            </a:r>
            <a:r>
              <a:rPr lang="ca-ES" sz="1200" b="1" spc="5" dirty="0">
                <a:latin typeface="Arial" charset="0"/>
                <a:ea typeface="Arial" charset="0"/>
              </a:rPr>
              <a:t>c</a:t>
            </a:r>
            <a:r>
              <a:rPr lang="ca-ES" sz="1200" b="1" dirty="0">
                <a:latin typeface="Arial" charset="0"/>
                <a:ea typeface="Arial" charset="0"/>
              </a:rPr>
              <a:t>ia</a:t>
            </a:r>
            <a:r>
              <a:rPr lang="ca-ES" sz="1200" b="1" spc="75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i</a:t>
            </a:r>
            <a:r>
              <a:rPr lang="ca-ES" sz="1200" b="1" spc="-15" dirty="0">
                <a:latin typeface="Arial" charset="0"/>
                <a:ea typeface="Arial" charset="0"/>
              </a:rPr>
              <a:t>n</a:t>
            </a:r>
            <a:r>
              <a:rPr lang="ca-ES" sz="1200" b="1" spc="-30" dirty="0">
                <a:latin typeface="Arial" charset="0"/>
                <a:ea typeface="Arial" charset="0"/>
              </a:rPr>
              <a:t>f</a:t>
            </a:r>
            <a:r>
              <a:rPr lang="ca-ES" sz="1200" b="1" dirty="0">
                <a:latin typeface="Arial" charset="0"/>
                <a:ea typeface="Arial" charset="0"/>
              </a:rPr>
              <a:t>orm</a:t>
            </a:r>
            <a:r>
              <a:rPr lang="ca-ES" sz="1200" b="1" spc="-10" dirty="0">
                <a:latin typeface="Arial" charset="0"/>
                <a:ea typeface="Arial" charset="0"/>
              </a:rPr>
              <a:t>à</a:t>
            </a:r>
            <a:r>
              <a:rPr lang="ca-ES" sz="1200" b="1" dirty="0">
                <a:latin typeface="Arial" charset="0"/>
                <a:ea typeface="Arial" charset="0"/>
              </a:rPr>
              <a:t>ti</a:t>
            </a:r>
            <a:r>
              <a:rPr lang="ca-ES" sz="1200" b="1" spc="-10" dirty="0">
                <a:latin typeface="Arial" charset="0"/>
                <a:ea typeface="Arial" charset="0"/>
              </a:rPr>
              <a:t>c</a:t>
            </a:r>
            <a:r>
              <a:rPr lang="ca-ES" sz="1200" b="1" dirty="0">
                <a:latin typeface="Arial" charset="0"/>
                <a:ea typeface="Arial" charset="0"/>
              </a:rPr>
              <a:t>a</a:t>
            </a:r>
            <a:r>
              <a:rPr lang="ca-ES" sz="1200" b="1" spc="-7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que no heu pogut resoldre consultant els requisits tècnics i les preguntes freqüents,</a:t>
            </a:r>
            <a:r>
              <a:rPr lang="ca-ES" sz="1200" spc="15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disposeu d’un canal on informar la vostra incidència o dubte</a:t>
            </a:r>
            <a:r>
              <a:rPr lang="es-ES" sz="1200" dirty="0">
                <a:latin typeface="Arial" charset="0"/>
                <a:ea typeface="Arial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>
                <a:latin typeface="Arial" charset="0"/>
                <a:ea typeface="Arial" charset="0"/>
              </a:rPr>
              <a:t>Només</a:t>
            </a:r>
            <a:r>
              <a:rPr lang="ca-ES" sz="1200" spc="35" dirty="0">
                <a:latin typeface="Arial" charset="0"/>
                <a:ea typeface="Arial" charset="0"/>
              </a:rPr>
              <a:t> </a:t>
            </a:r>
            <a:r>
              <a:rPr lang="ca-ES" sz="1200" spc="-10" dirty="0">
                <a:latin typeface="Arial" charset="0"/>
                <a:ea typeface="Arial" charset="0"/>
              </a:rPr>
              <a:t>c</a:t>
            </a:r>
            <a:r>
              <a:rPr lang="ca-ES" sz="1200" dirty="0">
                <a:latin typeface="Arial" charset="0"/>
                <a:ea typeface="Arial" charset="0"/>
              </a:rPr>
              <a:t>al</a:t>
            </a:r>
            <a:r>
              <a:rPr lang="ca-ES" sz="1200" spc="-5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cli</a:t>
            </a:r>
            <a:r>
              <a:rPr lang="ca-ES" sz="1200" spc="-10" dirty="0">
                <a:latin typeface="Arial" charset="0"/>
                <a:ea typeface="Arial" charset="0"/>
              </a:rPr>
              <a:t>c</a:t>
            </a:r>
            <a:r>
              <a:rPr lang="ca-ES" sz="1200" dirty="0">
                <a:latin typeface="Arial" charset="0"/>
                <a:ea typeface="Arial" charset="0"/>
              </a:rPr>
              <a:t>ar</a:t>
            </a:r>
            <a:r>
              <a:rPr lang="ca-ES" sz="1200" spc="3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l</a:t>
            </a:r>
            <a:r>
              <a:rPr lang="ca-ES" sz="1200" spc="-95" dirty="0">
                <a:latin typeface="Arial" charset="0"/>
                <a:ea typeface="Arial" charset="0"/>
              </a:rPr>
              <a:t>’</a:t>
            </a:r>
            <a:r>
              <a:rPr lang="ca-ES" sz="1200" dirty="0">
                <a:latin typeface="Arial" charset="0"/>
                <a:ea typeface="Arial" charset="0"/>
              </a:rPr>
              <a:t>enllaç</a:t>
            </a:r>
            <a:r>
              <a:rPr lang="ca-ES" sz="1200" spc="-10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habili</a:t>
            </a:r>
            <a:r>
              <a:rPr lang="ca-ES" sz="1200" spc="-20" dirty="0">
                <a:latin typeface="Arial" charset="0"/>
                <a:ea typeface="Arial" charset="0"/>
              </a:rPr>
              <a:t>t</a:t>
            </a:r>
            <a:r>
              <a:rPr lang="ca-ES" sz="1200" spc="-10" dirty="0">
                <a:latin typeface="Arial" charset="0"/>
                <a:ea typeface="Arial" charset="0"/>
              </a:rPr>
              <a:t>a</a:t>
            </a:r>
            <a:r>
              <a:rPr lang="ca-ES" sz="1200" dirty="0">
                <a:latin typeface="Arial" charset="0"/>
                <a:ea typeface="Arial" charset="0"/>
              </a:rPr>
              <a:t>t</a:t>
            </a:r>
            <a:r>
              <a:rPr lang="ca-ES" sz="1200" spc="1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a</a:t>
            </a:r>
            <a:r>
              <a:rPr lang="ca-ES" sz="1200" spc="-25" dirty="0">
                <a:latin typeface="Arial" charset="0"/>
                <a:ea typeface="Arial" charset="0"/>
              </a:rPr>
              <a:t> </a:t>
            </a:r>
            <a:r>
              <a:rPr lang="ca-ES" sz="1200" spc="-20" dirty="0">
                <a:latin typeface="Arial" charset="0"/>
                <a:ea typeface="Arial" charset="0"/>
              </a:rPr>
              <a:t>t</a:t>
            </a:r>
            <a:r>
              <a:rPr lang="ca-ES" sz="1200" dirty="0">
                <a:latin typeface="Arial" charset="0"/>
                <a:ea typeface="Arial" charset="0"/>
              </a:rPr>
              <a:t>al</a:t>
            </a:r>
            <a:r>
              <a:rPr lang="ca-ES" sz="1200" spc="-105" dirty="0">
                <a:latin typeface="Arial" charset="0"/>
                <a:ea typeface="Arial" charset="0"/>
              </a:rPr>
              <a:t> </a:t>
            </a:r>
            <a:r>
              <a:rPr lang="ca-ES" sz="1200" spc="-10" dirty="0">
                <a:latin typeface="Arial" charset="0"/>
                <a:ea typeface="Arial" charset="0"/>
              </a:rPr>
              <a:t>e</a:t>
            </a:r>
            <a:r>
              <a:rPr lang="ca-ES" sz="1200" spc="-35" dirty="0">
                <a:latin typeface="Arial" charset="0"/>
                <a:ea typeface="Arial" charset="0"/>
              </a:rPr>
              <a:t>f</a:t>
            </a:r>
            <a:r>
              <a:rPr lang="ca-ES" sz="1200" dirty="0">
                <a:latin typeface="Arial" charset="0"/>
                <a:ea typeface="Arial" charset="0"/>
              </a:rPr>
              <a:t>ec</a:t>
            </a:r>
            <a:r>
              <a:rPr lang="ca-ES" sz="1200" spc="-20" dirty="0">
                <a:latin typeface="Arial" charset="0"/>
                <a:ea typeface="Arial" charset="0"/>
              </a:rPr>
              <a:t>t</a:t>
            </a:r>
            <a:r>
              <a:rPr lang="ca-ES" sz="1200" dirty="0">
                <a:latin typeface="Arial" charset="0"/>
                <a:ea typeface="Arial" charset="0"/>
              </a:rPr>
              <a:t>e</a:t>
            </a:r>
            <a:r>
              <a:rPr lang="ca-ES" sz="1200" spc="-5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i</a:t>
            </a:r>
            <a:r>
              <a:rPr lang="ca-ES" sz="1200" spc="-6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que</a:t>
            </a:r>
            <a:r>
              <a:rPr lang="ca-ES" sz="1200" spc="-3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e</a:t>
            </a:r>
            <a:r>
              <a:rPr lang="ca-ES" sz="1200" spc="-20" dirty="0">
                <a:latin typeface="Arial" charset="0"/>
                <a:ea typeface="Arial" charset="0"/>
              </a:rPr>
              <a:t>st</a:t>
            </a:r>
            <a:r>
              <a:rPr lang="ca-ES" sz="1200" dirty="0">
                <a:latin typeface="Arial" charset="0"/>
                <a:ea typeface="Arial" charset="0"/>
              </a:rPr>
              <a:t>à </a:t>
            </a:r>
            <a:r>
              <a:rPr lang="ca-ES" sz="1200" b="1" dirty="0">
                <a:latin typeface="Arial" charset="0"/>
                <a:ea typeface="Arial" charset="0"/>
              </a:rPr>
              <a:t>disponible en</a:t>
            </a:r>
            <a:r>
              <a:rPr lang="ca-ES" sz="1200" b="1" spc="-25" dirty="0">
                <a:latin typeface="Arial" charset="0"/>
                <a:ea typeface="Arial" charset="0"/>
              </a:rPr>
              <a:t> </a:t>
            </a:r>
            <a:r>
              <a:rPr lang="ca-ES" sz="1200" b="1" spc="-10" dirty="0">
                <a:latin typeface="Arial" charset="0"/>
                <a:ea typeface="Arial" charset="0"/>
              </a:rPr>
              <a:t>t</a:t>
            </a:r>
            <a:r>
              <a:rPr lang="ca-ES" sz="1200" b="1" dirty="0">
                <a:latin typeface="Arial" charset="0"/>
                <a:ea typeface="Arial" charset="0"/>
              </a:rPr>
              <a:t>ot</a:t>
            </a:r>
            <a:r>
              <a:rPr lang="ca-ES" sz="1200" b="1" spc="2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mome</a:t>
            </a:r>
            <a:r>
              <a:rPr lang="ca-ES" sz="1200" b="1" spc="-10" dirty="0">
                <a:latin typeface="Arial" charset="0"/>
                <a:ea typeface="Arial" charset="0"/>
              </a:rPr>
              <a:t>n</a:t>
            </a:r>
            <a:r>
              <a:rPr lang="ca-ES" sz="1200" b="1" dirty="0">
                <a:latin typeface="Arial" charset="0"/>
                <a:ea typeface="Arial" charset="0"/>
              </a:rPr>
              <a:t>t</a:t>
            </a:r>
            <a:r>
              <a:rPr lang="ca-ES" sz="1200" b="1" spc="-6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me</a:t>
            </a:r>
            <a:r>
              <a:rPr lang="ca-ES" sz="1200" b="1" spc="-10" dirty="0">
                <a:latin typeface="Arial" charset="0"/>
                <a:ea typeface="Arial" charset="0"/>
              </a:rPr>
              <a:t>n</a:t>
            </a:r>
            <a:r>
              <a:rPr lang="ca-ES" sz="1200" b="1" dirty="0">
                <a:latin typeface="Arial" charset="0"/>
                <a:ea typeface="Arial" charset="0"/>
              </a:rPr>
              <a:t>t</a:t>
            </a:r>
            <a:r>
              <a:rPr lang="ca-ES" sz="1200" b="1" spc="-20" dirty="0">
                <a:latin typeface="Arial" charset="0"/>
                <a:ea typeface="Arial" charset="0"/>
              </a:rPr>
              <a:t>r</a:t>
            </a:r>
            <a:r>
              <a:rPr lang="ca-ES" sz="1200" b="1" dirty="0">
                <a:latin typeface="Arial" charset="0"/>
                <a:ea typeface="Arial" charset="0"/>
              </a:rPr>
              <a:t>e</a:t>
            </a:r>
            <a:r>
              <a:rPr lang="ca-ES" sz="1200" b="1" spc="-5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t</a:t>
            </a:r>
            <a:r>
              <a:rPr lang="ca-ES" sz="1200" b="1" spc="-30" dirty="0">
                <a:latin typeface="Arial" charset="0"/>
                <a:ea typeface="Arial" charset="0"/>
              </a:rPr>
              <a:t>r</a:t>
            </a:r>
            <a:r>
              <a:rPr lang="ca-ES" sz="1200" b="1" dirty="0">
                <a:latin typeface="Arial" charset="0"/>
                <a:ea typeface="Arial" charset="0"/>
              </a:rPr>
              <a:t>ami</a:t>
            </a:r>
            <a:r>
              <a:rPr lang="ca-ES" sz="1200" b="1" spc="-20" dirty="0">
                <a:latin typeface="Arial" charset="0"/>
                <a:ea typeface="Arial" charset="0"/>
              </a:rPr>
              <a:t>t</a:t>
            </a:r>
            <a:r>
              <a:rPr lang="ca-ES" sz="1200" b="1" dirty="0">
                <a:latin typeface="Arial" charset="0"/>
                <a:ea typeface="Arial" charset="0"/>
              </a:rPr>
              <a:t>eu</a:t>
            </a:r>
            <a:r>
              <a:rPr lang="ca-ES" sz="1200" b="1" spc="40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la</a:t>
            </a:r>
            <a:r>
              <a:rPr lang="ca-ES" sz="1200" b="1" spc="-120" dirty="0">
                <a:latin typeface="Arial" charset="0"/>
                <a:ea typeface="Arial" charset="0"/>
              </a:rPr>
              <a:t> </a:t>
            </a:r>
            <a:r>
              <a:rPr lang="ca-ES" sz="1200" b="1" spc="-10" dirty="0">
                <a:latin typeface="Arial" charset="0"/>
                <a:ea typeface="Arial" charset="0"/>
              </a:rPr>
              <a:t>v</a:t>
            </a:r>
            <a:r>
              <a:rPr lang="ca-ES" sz="1200" b="1" dirty="0">
                <a:latin typeface="Arial" charset="0"/>
                <a:ea typeface="Arial" charset="0"/>
              </a:rPr>
              <a:t>o</a:t>
            </a:r>
            <a:r>
              <a:rPr lang="ca-ES" sz="1200" b="1" spc="-20" dirty="0">
                <a:latin typeface="Arial" charset="0"/>
                <a:ea typeface="Arial" charset="0"/>
              </a:rPr>
              <a:t>s</a:t>
            </a:r>
            <a:r>
              <a:rPr lang="ca-ES" sz="1200" b="1" dirty="0">
                <a:latin typeface="Arial" charset="0"/>
                <a:ea typeface="Arial" charset="0"/>
              </a:rPr>
              <a:t>t</a:t>
            </a:r>
            <a:r>
              <a:rPr lang="ca-ES" sz="1200" b="1" spc="-30" dirty="0">
                <a:latin typeface="Arial" charset="0"/>
                <a:ea typeface="Arial" charset="0"/>
              </a:rPr>
              <a:t>r</a:t>
            </a:r>
            <a:r>
              <a:rPr lang="ca-ES" sz="1200" b="1" dirty="0">
                <a:latin typeface="Arial" charset="0"/>
                <a:ea typeface="Arial" charset="0"/>
              </a:rPr>
              <a:t>a</a:t>
            </a:r>
            <a:r>
              <a:rPr lang="ca-ES" sz="1200" b="1" spc="-95" dirty="0">
                <a:latin typeface="Arial" charset="0"/>
                <a:ea typeface="Arial" charset="0"/>
              </a:rPr>
              <a:t> </a:t>
            </a:r>
            <a:r>
              <a:rPr lang="ca-ES" sz="1200" b="1" dirty="0">
                <a:latin typeface="Arial" charset="0"/>
                <a:ea typeface="Arial" charset="0"/>
              </a:rPr>
              <a:t>sol·licitud</a:t>
            </a:r>
            <a:r>
              <a:rPr lang="ca-ES" sz="1200" b="1" spc="17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(a</a:t>
            </a:r>
            <a:r>
              <a:rPr lang="ca-ES" sz="1200" spc="-80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la</a:t>
            </a:r>
            <a:r>
              <a:rPr lang="ca-ES" sz="1200" spc="-25" dirty="0">
                <a:latin typeface="Arial" charset="0"/>
                <a:ea typeface="Arial" charset="0"/>
              </a:rPr>
              <a:t> </a:t>
            </a:r>
            <a:r>
              <a:rPr lang="ca-ES" sz="1200" spc="-10" dirty="0">
                <a:latin typeface="Arial" charset="0"/>
                <a:ea typeface="Arial" charset="0"/>
              </a:rPr>
              <a:t>c</a:t>
            </a:r>
            <a:r>
              <a:rPr lang="ca-ES" sz="1200" dirty="0">
                <a:latin typeface="Arial" charset="0"/>
                <a:ea typeface="Arial" charset="0"/>
              </a:rPr>
              <a:t>olumna</a:t>
            </a:r>
            <a:r>
              <a:rPr lang="ca-ES" sz="1200" spc="9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de</a:t>
            </a:r>
            <a:r>
              <a:rPr lang="ca-ES" sz="1200" spc="-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la</a:t>
            </a:r>
            <a:r>
              <a:rPr lang="ca-ES" sz="1200" spc="-25" dirty="0">
                <a:latin typeface="Arial" charset="0"/>
                <a:ea typeface="Arial" charset="0"/>
              </a:rPr>
              <a:t> </a:t>
            </a:r>
            <a:r>
              <a:rPr lang="ca-ES" sz="1200" dirty="0">
                <a:latin typeface="Arial" charset="0"/>
                <a:ea typeface="Arial" charset="0"/>
              </a:rPr>
              <a:t>d</a:t>
            </a:r>
            <a:r>
              <a:rPr lang="ca-ES" sz="1200" spc="-20" dirty="0">
                <a:latin typeface="Arial" charset="0"/>
                <a:ea typeface="Arial" charset="0"/>
              </a:rPr>
              <a:t>r</a:t>
            </a:r>
            <a:r>
              <a:rPr lang="ca-ES" sz="1200" spc="-5" dirty="0">
                <a:latin typeface="Arial" charset="0"/>
                <a:ea typeface="Arial" charset="0"/>
              </a:rPr>
              <a:t>e</a:t>
            </a:r>
            <a:r>
              <a:rPr lang="ca-ES" sz="1200" spc="-20" dirty="0">
                <a:latin typeface="Arial" charset="0"/>
                <a:ea typeface="Arial" charset="0"/>
              </a:rPr>
              <a:t>t</a:t>
            </a:r>
            <a:r>
              <a:rPr lang="ca-ES" sz="1200" dirty="0">
                <a:latin typeface="Arial" charset="0"/>
                <a:ea typeface="Arial" charset="0"/>
              </a:rPr>
              <a:t>a):</a:t>
            </a:r>
            <a:r>
              <a:rPr lang="ca-ES" sz="1200" spc="-90" dirty="0">
                <a:latin typeface="Arial" charset="0"/>
                <a:ea typeface="Arial" charset="0"/>
              </a:rPr>
              <a:t> </a:t>
            </a:r>
            <a:endParaRPr lang="ca-E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/>
          <a:stretch/>
        </p:blipFill>
        <p:spPr bwMode="auto">
          <a:xfrm>
            <a:off x="581284" y="2929718"/>
            <a:ext cx="2871891" cy="366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2517071" y="4557006"/>
            <a:ext cx="936104" cy="2390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ángulo redondeado 2"/>
          <p:cNvSpPr/>
          <p:nvPr/>
        </p:nvSpPr>
        <p:spPr>
          <a:xfrm>
            <a:off x="7884368" y="4437498"/>
            <a:ext cx="936104" cy="2390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 redondeado 2"/>
          <p:cNvSpPr/>
          <p:nvPr/>
        </p:nvSpPr>
        <p:spPr>
          <a:xfrm>
            <a:off x="5362048" y="4796020"/>
            <a:ext cx="936104" cy="2390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 1"/>
          <p:cNvSpPr/>
          <p:nvPr/>
        </p:nvSpPr>
        <p:spPr>
          <a:xfrm>
            <a:off x="467544" y="1609055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C00000"/>
                </a:solidFill>
                <a:latin typeface="Arial" charset="0"/>
                <a:ea typeface="Arial" charset="0"/>
              </a:rPr>
              <a:t>Dubtes o incidències </a:t>
            </a:r>
            <a:endParaRPr lang="ca-ES" b="1" spc="-85" dirty="0">
              <a:solidFill>
                <a:srgbClr val="C00000"/>
              </a:solidFill>
              <a:latin typeface="Arial" charset="0"/>
              <a:ea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5"/>
          <a:stretch/>
        </p:blipFill>
        <p:spPr bwMode="auto">
          <a:xfrm>
            <a:off x="581283" y="3581934"/>
            <a:ext cx="1862375" cy="2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5" y="3699418"/>
            <a:ext cx="504492" cy="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PPT BLANC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590" y="1196752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La convocatòria de concurs públic per a la concessió de subvencions en els àmbits de Justícia Global i Cooperació Internacional </a:t>
            </a: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es presenta, com en les anteriors edicions de </a:t>
            </a: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2016, 2017 i 2018, 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únicament per via telemàtica a través del Portal de Tràmits de l'Ajuntament de Barcelona.</a:t>
            </a:r>
          </a:p>
          <a:p>
            <a:pPr marL="0" indent="0">
              <a:buClr>
                <a:srgbClr val="C00000"/>
              </a:buClr>
              <a:buSzPct val="90000"/>
              <a:buNone/>
            </a:pPr>
            <a:endParaRPr lang="ca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SzPct val="90000"/>
              <a:buNone/>
            </a:pP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La presentació telemàtica de sol·licituds comporta una sèrie d’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avantatges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Estalvieu-vos cues i desplaçaments: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ho podeu fer des de qualsevol ordinador amb connexió a internet (consulteu els requeriments tècnics a l’apartat 3 d’aquest document).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Disponibilitat més àmplia: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El tràmit està disponible les 24 hores els 7 dies de la setmana 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durant el període presentació </a:t>
            </a:r>
            <a:r>
              <a:rPr lang="ca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a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de febrer)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recomana no esperar fins el darrer dia per tramitar la vostra sol·licitud.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Agilitza la tramitació administrativa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i redueix els terminis administratius.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ca-E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Presentació telemàtica de sol·licituds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Visió general dels passos</a:t>
            </a: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7" name="Pentàgon 56"/>
          <p:cNvSpPr/>
          <p:nvPr/>
        </p:nvSpPr>
        <p:spPr>
          <a:xfrm>
            <a:off x="606095" y="5180126"/>
            <a:ext cx="5159501" cy="144000"/>
          </a:xfrm>
          <a:prstGeom prst="homePlate">
            <a:avLst>
              <a:gd name="adj" fmla="val 0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Passos sense certificat digital</a:t>
            </a:r>
          </a:p>
        </p:txBody>
      </p:sp>
      <p:sp>
        <p:nvSpPr>
          <p:cNvPr id="58" name="Pentàgon 57"/>
          <p:cNvSpPr/>
          <p:nvPr/>
        </p:nvSpPr>
        <p:spPr>
          <a:xfrm>
            <a:off x="606094" y="5373215"/>
            <a:ext cx="5159502" cy="144000"/>
          </a:xfrm>
          <a:prstGeom prst="homePlat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al vostre ordinador</a:t>
            </a:r>
          </a:p>
        </p:txBody>
      </p:sp>
      <p:sp>
        <p:nvSpPr>
          <p:cNvPr id="61" name="Pentàgon 60"/>
          <p:cNvSpPr/>
          <p:nvPr/>
        </p:nvSpPr>
        <p:spPr>
          <a:xfrm>
            <a:off x="606093" y="5566304"/>
            <a:ext cx="5146431" cy="144000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Passos amb certificat digital de persona jurídica (entitat)</a:t>
            </a:r>
          </a:p>
        </p:txBody>
      </p:sp>
      <p:sp>
        <p:nvSpPr>
          <p:cNvPr id="62" name="Pentàgon 61"/>
          <p:cNvSpPr/>
          <p:nvPr/>
        </p:nvSpPr>
        <p:spPr>
          <a:xfrm>
            <a:off x="606094" y="5759393"/>
            <a:ext cx="5146430" cy="144000"/>
          </a:xfrm>
          <a:prstGeom prst="homePlat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Tràmit finalitzat!</a:t>
            </a:r>
          </a:p>
        </p:txBody>
      </p:sp>
      <p:sp>
        <p:nvSpPr>
          <p:cNvPr id="40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0" name="Cometes angulars 6"/>
          <p:cNvSpPr/>
          <p:nvPr/>
        </p:nvSpPr>
        <p:spPr>
          <a:xfrm>
            <a:off x="719571" y="1916832"/>
            <a:ext cx="8497905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Cometes angulars 6"/>
          <p:cNvSpPr/>
          <p:nvPr/>
        </p:nvSpPr>
        <p:spPr>
          <a:xfrm>
            <a:off x="159240" y="5313102"/>
            <a:ext cx="7240080" cy="748567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9" name="QuadreDeText 153"/>
          <p:cNvSpPr txBox="1"/>
          <p:nvPr/>
        </p:nvSpPr>
        <p:spPr>
          <a:xfrm>
            <a:off x="428569" y="4433214"/>
            <a:ext cx="8424936" cy="209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rgbClr val="FF2121"/>
                </a:solidFill>
                <a:latin typeface="Arial" pitchFamily="34" charset="0"/>
                <a:cs typeface="Arial" pitchFamily="34" charset="0"/>
              </a:rPr>
              <a:t>Accés al tràmit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Per accedir al tràmit podeu: </a:t>
            </a:r>
          </a:p>
          <a:p>
            <a:pPr marL="742950" lvl="1" indent="-285750">
              <a:buClr>
                <a:srgbClr val="C00000"/>
              </a:buClr>
              <a:buFont typeface="ZapfDingbatsITC" charset="0"/>
              <a:buChar char="➔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Clicar aquest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enllaç directe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https://w30.bcn.cat/APPS/portaltramits/portal/channel/default.html?&amp;</a:t>
            </a:r>
            <a:r>
              <a:rPr lang="ca-E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stpid=20060000232&amp;style=empresa&amp;language=ca</a:t>
            </a:r>
            <a:endParaRPr lang="ca-E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ZapfDingbatsITC" charset="0"/>
              <a:buChar char="➔"/>
            </a:pP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Accedir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http://www.bcn.cat/tramits</a:t>
            </a:r>
            <a:endParaRPr lang="ca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Consultar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tràmits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per a entitats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Buscar el tràmit de la convocatòria amb la paraula clau 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“Justícia global” </a:t>
            </a: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àgon 1"/>
          <p:cNvSpPr/>
          <p:nvPr/>
        </p:nvSpPr>
        <p:spPr>
          <a:xfrm>
            <a:off x="179512" y="1982434"/>
            <a:ext cx="1080119" cy="2382670"/>
          </a:xfrm>
          <a:prstGeom prst="homePlate">
            <a:avLst>
              <a:gd name="adj" fmla="val 51274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Accés al tràmit</a:t>
            </a:r>
          </a:p>
        </p:txBody>
      </p:sp>
      <p:sp>
        <p:nvSpPr>
          <p:cNvPr id="3" name="Cometes angulars 2"/>
          <p:cNvSpPr/>
          <p:nvPr/>
        </p:nvSpPr>
        <p:spPr>
          <a:xfrm>
            <a:off x="827584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F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230768" y="27710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Descàrrega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0957" y="30198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311907" y="3265239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ca-ES" dirty="0"/>
          </a:p>
        </p:txBody>
      </p:sp>
      <p:sp>
        <p:nvSpPr>
          <p:cNvPr id="28" name="Cometes angulars 27"/>
          <p:cNvSpPr/>
          <p:nvPr/>
        </p:nvSpPr>
        <p:spPr>
          <a:xfrm>
            <a:off x="2771800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metes angulars 28"/>
          <p:cNvSpPr/>
          <p:nvPr/>
        </p:nvSpPr>
        <p:spPr>
          <a:xfrm>
            <a:off x="392392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metes angulars 29"/>
          <p:cNvSpPr/>
          <p:nvPr/>
        </p:nvSpPr>
        <p:spPr>
          <a:xfrm>
            <a:off x="507605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metes angulars 30"/>
          <p:cNvSpPr/>
          <p:nvPr/>
        </p:nvSpPr>
        <p:spPr>
          <a:xfrm>
            <a:off x="6242436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metes angulars 31"/>
          <p:cNvSpPr/>
          <p:nvPr/>
        </p:nvSpPr>
        <p:spPr>
          <a:xfrm>
            <a:off x="7408708" y="1982434"/>
            <a:ext cx="1656184" cy="2382670"/>
          </a:xfrm>
          <a:prstGeom prst="chevron">
            <a:avLst>
              <a:gd name="adj" fmla="val 346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metes angulars 32"/>
          <p:cNvSpPr/>
          <p:nvPr/>
        </p:nvSpPr>
        <p:spPr>
          <a:xfrm>
            <a:off x="2008108" y="1982433"/>
            <a:ext cx="1224136" cy="2382670"/>
          </a:xfrm>
          <a:prstGeom prst="chevron">
            <a:avLst>
              <a:gd name="adj" fmla="val 483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738" indent="-625475" algn="ctr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313120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tràmit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06336" y="281719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1.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nova sol·licitud</a:t>
            </a:r>
          </a:p>
        </p:txBody>
      </p:sp>
      <p:sp>
        <p:nvSpPr>
          <p:cNvPr id="35" name="QuadreDeText 34"/>
          <p:cNvSpPr txBox="1"/>
          <p:nvPr/>
        </p:nvSpPr>
        <p:spPr>
          <a:xfrm>
            <a:off x="4456380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2.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Emplenar    les dades</a:t>
            </a:r>
          </a:p>
          <a:p>
            <a:endParaRPr lang="ca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5608508" y="28171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3.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Annexar els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38590" y="3265239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5364481" y="3485768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sol·licitud</a:t>
            </a:r>
            <a:endParaRPr lang="ca-ES" dirty="0"/>
          </a:p>
        </p:txBody>
      </p:sp>
      <p:sp>
        <p:nvSpPr>
          <p:cNvPr id="39" name="QuadreDeText 38"/>
          <p:cNvSpPr txBox="1"/>
          <p:nvPr/>
        </p:nvSpPr>
        <p:spPr>
          <a:xfrm>
            <a:off x="6764828" y="281719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4. </a:t>
            </a: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Confirmar, signar i registrar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5363" y="3452235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2764" y="2924944"/>
            <a:ext cx="13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Justificant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registre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32188" y="1916832"/>
            <a:ext cx="13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  <a:sym typeface="Wingdings 2"/>
              </a:rPr>
              <a:t></a:t>
            </a:r>
            <a:endParaRPr lang="ca-ES" sz="4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690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Rectangle 44"/>
          <p:cNvSpPr/>
          <p:nvPr/>
        </p:nvSpPr>
        <p:spPr>
          <a:xfrm>
            <a:off x="2468893" y="2780928"/>
            <a:ext cx="763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</a:t>
            </a:r>
            <a:endParaRPr lang="ca-ES" dirty="0"/>
          </a:p>
        </p:txBody>
      </p:sp>
      <p:sp>
        <p:nvSpPr>
          <p:cNvPr id="46" name="Oval 45"/>
          <p:cNvSpPr/>
          <p:nvPr/>
        </p:nvSpPr>
        <p:spPr>
          <a:xfrm>
            <a:off x="6699526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6640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02081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58388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44812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Oval 51"/>
          <p:cNvSpPr/>
          <p:nvPr/>
        </p:nvSpPr>
        <p:spPr>
          <a:xfrm>
            <a:off x="1311907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3" name="Oval 52"/>
          <p:cNvSpPr/>
          <p:nvPr/>
        </p:nvSpPr>
        <p:spPr>
          <a:xfrm>
            <a:off x="241659" y="2093303"/>
            <a:ext cx="477912" cy="471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Times" pitchFamily="18" charset="0"/>
                <a:cs typeface="Arial" panose="020B0604020202020204" pitchFamily="34" charset="0"/>
              </a:rPr>
              <a:t>I</a:t>
            </a:r>
            <a:endParaRPr lang="ca-ES" sz="2400" b="1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7120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24132" y="2103239"/>
            <a:ext cx="58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Times" pitchFamily="18" charset="0"/>
              </a:rPr>
              <a:t>III</a:t>
            </a:r>
            <a:endParaRPr lang="ca-ES" sz="2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0" name="Cometes angulars 6"/>
          <p:cNvSpPr/>
          <p:nvPr/>
        </p:nvSpPr>
        <p:spPr>
          <a:xfrm>
            <a:off x="-684584" y="1959118"/>
            <a:ext cx="1968095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0" name="Cometes angulars 6"/>
          <p:cNvSpPr/>
          <p:nvPr/>
        </p:nvSpPr>
        <p:spPr>
          <a:xfrm>
            <a:off x="1977396" y="1916832"/>
            <a:ext cx="7240080" cy="2484046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Cometes angulars 6"/>
          <p:cNvSpPr/>
          <p:nvPr/>
        </p:nvSpPr>
        <p:spPr>
          <a:xfrm>
            <a:off x="159240" y="5313102"/>
            <a:ext cx="7240080" cy="748567"/>
          </a:xfrm>
          <a:prstGeom prst="chevron">
            <a:avLst>
              <a:gd name="adj" fmla="val 25039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65" name="QuadreDeText 153"/>
          <p:cNvSpPr txBox="1"/>
          <p:nvPr/>
        </p:nvSpPr>
        <p:spPr>
          <a:xfrm>
            <a:off x="467544" y="4519919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ca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Descàrrega dels documents de sol·licitud</a:t>
            </a:r>
          </a:p>
        </p:txBody>
      </p:sp>
      <p:sp>
        <p:nvSpPr>
          <p:cNvPr id="57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2121"/>
          </a:solidFill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Descàrrega documents sol·licitud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3528" y="4407384"/>
            <a:ext cx="6552728" cy="372390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Podeu consultar la informació bàsica sobre com presentar la vostra sol·licitud, i també descarregar-vos els documents de sol·licitud, dins l’apartat “Documentació”.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31840" y="523419"/>
            <a:ext cx="5548080" cy="529317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Accedireu a aquesta pàgina descriptiva del tràmit a través del </a:t>
            </a:r>
            <a:r>
              <a:rPr lang="ca-E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link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https://w30.bcn.cat/APPS/portaltramits/portal/channel/default.html?&amp;stpid=20060000232&amp;style=empresa&amp;language=ca</a:t>
            </a:r>
            <a:endParaRPr lang="ca-E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8" y="4868262"/>
            <a:ext cx="8412732" cy="17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0704" y="6369048"/>
            <a:ext cx="756084" cy="1629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8" y="1052735"/>
            <a:ext cx="8416366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2121"/>
          </a:solidFill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7504" y="129208"/>
            <a:ext cx="81369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Descàrrega documents sol·licitud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63042" y="6068053"/>
            <a:ext cx="6241495" cy="605561"/>
          </a:xfrm>
          <a:prstGeom prst="rect">
            <a:avLst/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Recordeu que no existeix model </a:t>
            </a:r>
            <a:r>
              <a:rPr lang="ca-ES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descarregable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dels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Acords signats (contrapart, </a:t>
            </a:r>
            <a:r>
              <a:rPr lang="ca-ES" sz="12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agrupaci</a:t>
            </a:r>
            <a:r>
              <a:rPr lang="es-ES" sz="12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ó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 centre </a:t>
            </a:r>
            <a:r>
              <a:rPr lang="es-ES" sz="12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educatiu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ni de la </a:t>
            </a:r>
            <a:r>
              <a:rPr lang="ca-ES" sz="1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documentació acreditativa de la implicació </a:t>
            </a:r>
            <a:r>
              <a:rPr lang="ca-E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 les autoritats locals. </a:t>
            </a:r>
          </a:p>
        </p:txBody>
      </p:sp>
      <p:sp>
        <p:nvSpPr>
          <p:cNvPr id="11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016293" y="1800179"/>
            <a:ext cx="718817" cy="1152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6" y="539105"/>
            <a:ext cx="6701926" cy="14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6" y="2060848"/>
            <a:ext cx="713154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entàgon 11"/>
          <p:cNvSpPr/>
          <p:nvPr/>
        </p:nvSpPr>
        <p:spPr>
          <a:xfrm rot="10800000">
            <a:off x="4016293" y="2645081"/>
            <a:ext cx="1923859" cy="1841356"/>
          </a:xfrm>
          <a:prstGeom prst="homePlate">
            <a:avLst>
              <a:gd name="adj" fmla="val 20558"/>
            </a:avLst>
          </a:prstGeom>
          <a:solidFill>
            <a:srgbClr val="FFFD7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6709" y="2780928"/>
            <a:ext cx="1739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b="1" dirty="0"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ca-ES" sz="1200" dirty="0">
                <a:latin typeface="Arial" charset="0"/>
                <a:ea typeface="Arial" charset="0"/>
                <a:cs typeface="Arial" charset="0"/>
              </a:rPr>
              <a:t>Dins l’apartat “Documentació” cliqueu a sobre d’aquests documents (segons la modalitat a la que voleu concórrer) per desar-los al vostre ordinador.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4" t="24189" r="29664" b="4358"/>
          <a:stretch/>
        </p:blipFill>
        <p:spPr bwMode="auto">
          <a:xfrm>
            <a:off x="6156176" y="2508322"/>
            <a:ext cx="2516772" cy="205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95536" y="1450614"/>
            <a:ext cx="81369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latin typeface="Arial" pitchFamily="34" charset="0"/>
                <a:cs typeface="Arial" pitchFamily="34" charset="0"/>
              </a:rPr>
              <a:t>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àmit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467544" y="980728"/>
            <a:ext cx="8136904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lvl="0" indent="-342900">
              <a:spcAft>
                <a:spcPts val="600"/>
              </a:spcAft>
              <a:buSzPct val="80000"/>
              <a:defRPr/>
            </a:pPr>
            <a:r>
              <a:rPr lang="ca-ES" sz="2400" b="1" dirty="0">
                <a:latin typeface="Arial" pitchFamily="34" charset="0"/>
                <a:cs typeface="Arial" pitchFamily="34" charset="0"/>
              </a:rPr>
              <a:t>2. Com presentar la vostra sol·licitud? 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QuadreDeText 153"/>
          <p:cNvSpPr txBox="1"/>
          <p:nvPr/>
        </p:nvSpPr>
        <p:spPr>
          <a:xfrm>
            <a:off x="467544" y="4077072"/>
            <a:ext cx="8424936" cy="1540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cop heu descarregat els documents al vostre ordinador...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Ja podeu emplenar-los, d’acord amb la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guia d’instruccions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que trobareu al propi tràmit, a la web, i 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 de justícia global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Recordeu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ser concisos a l’hora de redactar els documents, cenyint-vos a la informació demanada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(que és únicament la que es valorarà!).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 cop tingueu els documents emplenats, caldrà que els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convertiu en </a:t>
            </a:r>
            <a:r>
              <a:rPr lang="ca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per poder-los presentar. </a:t>
            </a:r>
          </a:p>
        </p:txBody>
      </p:sp>
      <p:sp>
        <p:nvSpPr>
          <p:cNvPr id="57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/>
          <a:p>
            <a:pPr>
              <a:defRPr/>
            </a:pPr>
            <a:fld id="{59E18E8F-1213-41FC-9100-BF53A2F2FCA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/>
          <a:stretch/>
        </p:blipFill>
        <p:spPr bwMode="auto">
          <a:xfrm>
            <a:off x="395536" y="1711277"/>
            <a:ext cx="8568952" cy="249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5659166"/>
            <a:ext cx="7560840" cy="1046440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marL="176213" lvl="0" indent="-176213"/>
            <a:r>
              <a:rPr lang="es-ES_tradnl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Recomanacions</a:t>
            </a:r>
            <a:r>
              <a:rPr lang="es-ES_trad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6213" lvl="0" indent="-176213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Reviseu que els documents que convertiu en </a:t>
            </a:r>
            <a:r>
              <a:rPr lang="ca-E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tenen totes les pàgines un cop convertits a </a:t>
            </a:r>
            <a:r>
              <a:rPr lang="ca-E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(sobretot els annexos econòmics, que us descarregueu en format </a:t>
            </a:r>
            <a:r>
              <a:rPr lang="ca-E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!).</a:t>
            </a:r>
            <a:endParaRPr lang="ca-ES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buClr>
                <a:srgbClr val="C00000"/>
              </a:buClr>
              <a:buFont typeface="Wingdings 3" panose="05040102010807070707" pitchFamily="18" charset="2"/>
              <a:buChar char="â"/>
            </a:pP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Procureu que els títols dels arxius que passeu a </a:t>
            </a:r>
            <a:r>
              <a:rPr lang="ca-E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siguin excessivament llargs </a:t>
            </a:r>
            <a:r>
              <a:rPr lang="ca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continguin caràcters especials com “&lt;“, “&gt;” o “&amp;”). </a:t>
            </a:r>
            <a:r>
              <a:rPr lang="ca-E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longitud sense l’extensió “.PDF” ha de tenir entre 4 i 30 caràcters.</a:t>
            </a:r>
          </a:p>
        </p:txBody>
      </p:sp>
      <p:pic>
        <p:nvPicPr>
          <p:cNvPr id="1026" name="Picture 2" descr="Imatge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68" y="5822793"/>
            <a:ext cx="751691" cy="6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6715</TotalTime>
  <Words>2277</Words>
  <Application>Microsoft Office PowerPoint</Application>
  <PresentationFormat>Presentació en pantalla (4:3)</PresentationFormat>
  <Paragraphs>402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27</vt:i4>
      </vt:variant>
    </vt:vector>
  </HeadingPairs>
  <TitlesOfParts>
    <vt:vector size="29" baseType="lpstr">
      <vt:lpstr>Tema de l'Office</vt:lpstr>
      <vt:lpstr>Disseny personalitzat</vt:lpstr>
      <vt:lpstr>Presentació del PowerPoint</vt:lpstr>
      <vt:lpstr>Índex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Ajuntament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Ajuntament de Barcelona</dc:creator>
  <cp:lastModifiedBy>Ajuntament de Barcelona</cp:lastModifiedBy>
  <cp:revision>537</cp:revision>
  <cp:lastPrinted>2017-03-01T10:26:10Z</cp:lastPrinted>
  <dcterms:created xsi:type="dcterms:W3CDTF">2012-05-29T12:31:27Z</dcterms:created>
  <dcterms:modified xsi:type="dcterms:W3CDTF">2019-02-06T11:43:51Z</dcterms:modified>
</cp:coreProperties>
</file>