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webextensions/taskpanes.xml" ContentType="application/vnd.ms-office.webextensiontaskpanes+xml"/>
  <Override PartName="/ppt/webextensions/webextension1.xml" ContentType="application/vnd.ms-office.webextension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11/relationships/webextensiontaskpanes" Target="ppt/webextensions/taskpanes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95" r:id="rId2"/>
    <p:sldId id="289" r:id="rId3"/>
    <p:sldId id="307" r:id="rId4"/>
    <p:sldId id="260" r:id="rId5"/>
    <p:sldId id="297" r:id="rId6"/>
    <p:sldId id="265" r:id="rId7"/>
    <p:sldId id="308" r:id="rId8"/>
    <p:sldId id="306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00"/>
    <a:srgbClr val="6600CC"/>
    <a:srgbClr val="FF00FF"/>
    <a:srgbClr val="98C222"/>
    <a:srgbClr val="6666FF"/>
    <a:srgbClr val="660033"/>
    <a:srgbClr val="009999"/>
    <a:srgbClr val="FFFF66"/>
    <a:srgbClr val="9999FF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Estilo medio 4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>
        <p:scale>
          <a:sx n="70" d="100"/>
          <a:sy n="70" d="100"/>
        </p:scale>
        <p:origin x="-2100" y="-11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00" d="100"/>
          <a:sy n="100" d="100"/>
        </p:scale>
        <p:origin x="-1596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8BE26B-1E1A-43F5-934D-87670ED05AF8}" type="datetimeFigureOut">
              <a:rPr lang="ca-ES" smtClean="0"/>
              <a:t>18/05/2017</a:t>
            </a:fld>
            <a:endParaRPr lang="ca-ES"/>
          </a:p>
        </p:txBody>
      </p:sp>
      <p:sp>
        <p:nvSpPr>
          <p:cNvPr id="4" name="Contenidor d'imatge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a-ES"/>
          </a:p>
        </p:txBody>
      </p:sp>
      <p:sp>
        <p:nvSpPr>
          <p:cNvPr id="5" name="Contenidor de not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F35697-C7BD-40B3-9C73-903B1D4AEC44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264300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35697-C7BD-40B3-9C73-903B1D4AEC44}" type="slidenum">
              <a:rPr lang="ca-ES" smtClean="0"/>
              <a:t>1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1096940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El proyecto </a:t>
            </a:r>
            <a:r>
              <a:rPr lang="es-ES_tradnl" dirty="0" err="1" smtClean="0"/>
              <a:t>BleutourMed</a:t>
            </a:r>
            <a:r>
              <a:rPr lang="es-ES_tradnl" dirty="0" smtClean="0"/>
              <a:t> C_3 está cofinanciado por el programa INTERREG </a:t>
            </a:r>
            <a:r>
              <a:rPr lang="es-ES_tradnl" dirty="0" err="1" smtClean="0"/>
              <a:t>MED</a:t>
            </a:r>
            <a:r>
              <a:rPr lang="es-ES_tradnl" dirty="0" smtClean="0"/>
              <a:t>.</a:t>
            </a:r>
          </a:p>
          <a:p>
            <a:r>
              <a:rPr lang="es-ES_tradnl" dirty="0" smtClean="0"/>
              <a:t>Es un proyecto de cohesión territorial europea, que es un objetivo europeo que pretende mejorar la vida de los ciudadanos europeos y mejorar la gestión de los territorios (y de las regiones europeas) mediante proyectos que favorezcan el intercambio de experiencias y las actividades comunes.</a:t>
            </a:r>
          </a:p>
          <a:p>
            <a:endParaRPr lang="es-ES_tradnl" dirty="0" smtClean="0"/>
          </a:p>
          <a:p>
            <a:r>
              <a:rPr lang="es-ES_tradnl" dirty="0" smtClean="0"/>
              <a:t>El proyecto BleuTourMed tiene como objetivo la creación de una comunidad de proyectos y actores en el área mediterránea que quieren mejorar la calidad de turismo en sus territorios a través de acciones que mejoren la sostenibilidad social, económica, medioambiental del turismo.</a:t>
            </a:r>
          </a:p>
          <a:p>
            <a:endParaRPr lang="es-ES_tradnl" dirty="0" smtClean="0"/>
          </a:p>
          <a:p>
            <a:r>
              <a:rPr lang="es-ES_tradnl" dirty="0" smtClean="0"/>
              <a:t>Algunos datos: el proyecto está liderado por ARCO LATINO, una red de entidades publicas intermedias de Italia, España, Francia. Tiene un </a:t>
            </a:r>
            <a:r>
              <a:rPr lang="es-ES_tradnl" dirty="0" err="1" smtClean="0"/>
              <a:t>budget</a:t>
            </a:r>
            <a:r>
              <a:rPr lang="es-ES_tradnl" dirty="0" smtClean="0"/>
              <a:t> de 1.400.000 euros y una duración de 3 años. Terminará en septiembre 2019.</a:t>
            </a:r>
          </a:p>
          <a:p>
            <a:r>
              <a:rPr lang="es-ES_tradnl" dirty="0" smtClean="0"/>
              <a:t> </a:t>
            </a:r>
          </a:p>
          <a:p>
            <a:r>
              <a:rPr lang="es-ES_tradnl" dirty="0"/>
              <a:t>El proyecto </a:t>
            </a:r>
            <a:r>
              <a:rPr lang="es-ES_tradnl" dirty="0" err="1"/>
              <a:t>BleutourMed</a:t>
            </a:r>
            <a:r>
              <a:rPr lang="es-ES_tradnl" dirty="0"/>
              <a:t> </a:t>
            </a:r>
            <a:r>
              <a:rPr lang="es-ES_tradnl" dirty="0" smtClean="0"/>
              <a:t>C_3 gestiona la coordinación de la comunicación, el intercambio de experiencias y la capitalización de 14 proyectos europeos focalizados en turismo sostenible, que intentan buscar soluciones comunes a problemas relativos al turismo de costa y marítimo en el Mediterráneo.  Creado así una red de 200 entidades públicas y privadas que actúan y hablan con una única voz.</a:t>
            </a:r>
            <a:endParaRPr lang="es-ES_tradnl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35697-C7BD-40B3-9C73-903B1D4AEC44}" type="slidenum">
              <a:rPr lang="ca-ES" smtClean="0"/>
              <a:t>2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2614701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Los </a:t>
            </a:r>
            <a:r>
              <a:rPr lang="es-ES_tradnl" dirty="0" err="1" smtClean="0"/>
              <a:t>partners</a:t>
            </a:r>
            <a:r>
              <a:rPr lang="es-ES_tradnl" dirty="0" smtClean="0"/>
              <a:t> de BleuTourMed (socios):</a:t>
            </a:r>
          </a:p>
          <a:p>
            <a:r>
              <a:rPr lang="es-ES_tradnl" dirty="0" smtClean="0"/>
              <a:t>Diputación de Barcelona</a:t>
            </a:r>
          </a:p>
          <a:p>
            <a:r>
              <a:rPr lang="es-ES_tradnl" dirty="0" smtClean="0"/>
              <a:t>UNIMED – Red de Universidades en el área mediterránea, que tiene su sede en Roma</a:t>
            </a:r>
          </a:p>
          <a:p>
            <a:r>
              <a:rPr lang="es-ES_tradnl" dirty="0" smtClean="0"/>
              <a:t>Universidad de </a:t>
            </a:r>
            <a:r>
              <a:rPr lang="es-ES_tradnl" dirty="0" err="1" smtClean="0"/>
              <a:t>PANTEION</a:t>
            </a:r>
            <a:r>
              <a:rPr lang="es-ES_tradnl" dirty="0" smtClean="0"/>
              <a:t>, </a:t>
            </a:r>
            <a:r>
              <a:rPr lang="es-ES_tradnl" dirty="0"/>
              <a:t>G</a:t>
            </a:r>
            <a:r>
              <a:rPr lang="es-ES_tradnl" dirty="0" smtClean="0"/>
              <a:t>recia</a:t>
            </a:r>
          </a:p>
          <a:p>
            <a:r>
              <a:rPr lang="es-ES_tradnl" dirty="0" smtClean="0"/>
              <a:t>PLAN </a:t>
            </a:r>
            <a:r>
              <a:rPr lang="es-ES_tradnl" dirty="0" err="1" smtClean="0"/>
              <a:t>BLEU</a:t>
            </a:r>
            <a:r>
              <a:rPr lang="es-ES_tradnl" dirty="0" smtClean="0"/>
              <a:t>: </a:t>
            </a:r>
            <a:r>
              <a:rPr lang="es-ES_tradnl" dirty="0"/>
              <a:t>F</a:t>
            </a:r>
            <a:r>
              <a:rPr lang="es-ES_tradnl" dirty="0" smtClean="0"/>
              <a:t>rancia</a:t>
            </a:r>
          </a:p>
          <a:p>
            <a:r>
              <a:rPr lang="es-ES_tradnl" dirty="0" err="1" smtClean="0"/>
              <a:t>Adriatic</a:t>
            </a:r>
            <a:r>
              <a:rPr lang="es-ES_tradnl" dirty="0" smtClean="0"/>
              <a:t> </a:t>
            </a:r>
            <a:r>
              <a:rPr lang="es-ES_tradnl" dirty="0" err="1" smtClean="0"/>
              <a:t>Ionian</a:t>
            </a:r>
            <a:r>
              <a:rPr lang="es-ES_tradnl" dirty="0" smtClean="0"/>
              <a:t> </a:t>
            </a:r>
            <a:r>
              <a:rPr lang="es-ES_tradnl" dirty="0" err="1" smtClean="0"/>
              <a:t>Euroregion</a:t>
            </a:r>
            <a:r>
              <a:rPr lang="es-ES_tradnl" dirty="0" smtClean="0"/>
              <a:t> (Croacia)</a:t>
            </a:r>
          </a:p>
          <a:p>
            <a:endParaRPr lang="es-ES_tradnl" dirty="0" smtClean="0"/>
          </a:p>
          <a:p>
            <a:r>
              <a:rPr lang="es-ES_tradnl" dirty="0" smtClean="0"/>
              <a:t>Liderados por ARCO LATINO, estos </a:t>
            </a:r>
            <a:r>
              <a:rPr lang="es-ES_tradnl" dirty="0" err="1" smtClean="0"/>
              <a:t>partners</a:t>
            </a:r>
            <a:r>
              <a:rPr lang="es-ES_tradnl" dirty="0" smtClean="0"/>
              <a:t> forman el equipo del proyecto y llevan las actividades de Comunicación, Community building y Capitalización para crear la comunidad de turismo sostenible en el </a:t>
            </a:r>
            <a:r>
              <a:rPr lang="es-ES_tradnl" dirty="0" err="1" smtClean="0"/>
              <a:t>Med</a:t>
            </a:r>
            <a:r>
              <a:rPr lang="es-ES_tradnl" dirty="0" smtClean="0"/>
              <a:t>.</a:t>
            </a:r>
          </a:p>
          <a:p>
            <a:endParaRPr lang="ca-ES" dirty="0"/>
          </a:p>
          <a:p>
            <a:endParaRPr lang="ca-ES" dirty="0" smtClean="0"/>
          </a:p>
          <a:p>
            <a:endParaRPr lang="ca-ES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35697-C7BD-40B3-9C73-903B1D4AEC44}" type="slidenum">
              <a:rPr lang="ca-ES" smtClean="0"/>
              <a:t>3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361006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En este mapa se puede ver la distribución geográfica de los proyectos involucrados:</a:t>
            </a:r>
          </a:p>
          <a:p>
            <a:endParaRPr lang="es-ES_tradnl" dirty="0" smtClean="0"/>
          </a:p>
          <a:p>
            <a:r>
              <a:rPr lang="es-ES_tradnl" dirty="0" smtClean="0"/>
              <a:t>Los socios de los proyectos son de Portugal, España, Francia, Italia, malta, Eslovenia, Croacia, Albania, Grecia, Chipre.</a:t>
            </a:r>
          </a:p>
          <a:p>
            <a:endParaRPr lang="es-ES_tradnl" dirty="0" smtClean="0"/>
          </a:p>
          <a:p>
            <a:r>
              <a:rPr lang="es-ES_tradnl" dirty="0" smtClean="0"/>
              <a:t>En estos territorios  se van a realizar las actividades de los proyectos.</a:t>
            </a:r>
          </a:p>
          <a:p>
            <a:endParaRPr lang="es-ES_tradnl" dirty="0" smtClean="0"/>
          </a:p>
          <a:p>
            <a:r>
              <a:rPr lang="es-ES_tradnl" dirty="0" smtClean="0"/>
              <a:t>Como se puede ver, los proyectos incluyen toda  la cuenca Mediterránea.</a:t>
            </a:r>
          </a:p>
          <a:p>
            <a:r>
              <a:rPr lang="es-ES_tradnl" dirty="0" smtClean="0"/>
              <a:t>Aquí está unos de los puntos principales de nuestra comunidad: incluir la mayoría de los territorios de la cuenca Mediterránea significa poder crear una comunidad significativamente fuerte.</a:t>
            </a:r>
            <a:endParaRPr lang="es-ES_tradnl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35697-C7BD-40B3-9C73-903B1D4AEC44}" type="slidenum">
              <a:rPr lang="ca-ES" smtClean="0"/>
              <a:t>4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2901825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Este es nuestro principal objetivo como proyecto:</a:t>
            </a:r>
          </a:p>
          <a:p>
            <a:endParaRPr lang="es-ES_tradnl" dirty="0" smtClean="0"/>
          </a:p>
          <a:p>
            <a:r>
              <a:rPr lang="es-ES_tradnl" dirty="0" smtClean="0"/>
              <a:t>Poner en valor de una manera más eficiente los recursos naturales y el patrimonio cultural en las zona costeras y marítimas para desarrollar un turismo sostenible y responsable en la cuenca Mediterránea.</a:t>
            </a:r>
          </a:p>
          <a:p>
            <a:endParaRPr lang="ca-ES" dirty="0"/>
          </a:p>
          <a:p>
            <a:r>
              <a:rPr lang="ca-ES" dirty="0" smtClean="0"/>
              <a:t> </a:t>
            </a:r>
            <a:endParaRPr lang="ca-ES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35697-C7BD-40B3-9C73-903B1D4AEC44}" type="slidenum">
              <a:rPr lang="ca-ES" smtClean="0"/>
              <a:t>5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4574696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Esta imagen es muy significativa porque explica lo que estamos intentando hacer:</a:t>
            </a:r>
          </a:p>
          <a:p>
            <a:endParaRPr lang="es-ES_tradnl" dirty="0" smtClean="0"/>
          </a:p>
          <a:p>
            <a:r>
              <a:rPr lang="es-ES_tradnl" dirty="0" smtClean="0"/>
              <a:t>Que los 14 proyectos se conozcan, se hablen, e intercambien experiencias, instrumentos, problemas y soluciones. De esta manera vamos a crear una verdadera comunidad de proyectos y de actores, que hable con una voz más fuerte y única, para  realizar un turismo sostenible en nuestros territorios.</a:t>
            </a:r>
          </a:p>
          <a:p>
            <a:endParaRPr lang="es-ES_tradnl" dirty="0" smtClean="0"/>
          </a:p>
          <a:p>
            <a:r>
              <a:rPr lang="es-ES_tradnl" dirty="0" smtClean="0"/>
              <a:t>El valor añadido de nuestro proyecto será entonces la creación de esta comunidad que pueda vivir también después de los proyectos.</a:t>
            </a:r>
            <a:endParaRPr lang="es-ES_tradnl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35697-C7BD-40B3-9C73-903B1D4AEC44}" type="slidenum">
              <a:rPr lang="ca-ES" smtClean="0"/>
              <a:t>6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806634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>
          <a:xfrm>
            <a:off x="685799" y="4343400"/>
            <a:ext cx="5599253" cy="4800600"/>
          </a:xfrm>
        </p:spPr>
        <p:txBody>
          <a:bodyPr/>
          <a:lstStyle/>
          <a:p>
            <a:r>
              <a:rPr lang="es-ES_tradnl" dirty="0" smtClean="0"/>
              <a:t>Qué podemos decir sobre el tema de la Innovación organizativa para la sostenibilidad en el turismo urbano?</a:t>
            </a:r>
          </a:p>
          <a:p>
            <a:r>
              <a:rPr lang="es-ES_tradnl" dirty="0" smtClean="0"/>
              <a:t>Muchas cosas.</a:t>
            </a:r>
          </a:p>
          <a:p>
            <a:r>
              <a:rPr lang="es-ES_tradnl" dirty="0" smtClean="0"/>
              <a:t>Primero: los proyectos europeo son innovadores por sí mismos. Sin innovación, sin proyectos pilotos, sin intentos de probar algo nuevo no existen proyectos europeos.</a:t>
            </a:r>
          </a:p>
          <a:p>
            <a:r>
              <a:rPr lang="es-ES_tradnl" dirty="0" smtClean="0"/>
              <a:t>Se puede ser innovador en muchos sectores.</a:t>
            </a:r>
          </a:p>
          <a:p>
            <a:r>
              <a:rPr lang="es-ES_tradnl" dirty="0" smtClean="0"/>
              <a:t>Los 14 proyectos que forman nuestra comunidad  son  innovadores en diferentes modos por ejemplo:</a:t>
            </a:r>
          </a:p>
          <a:p>
            <a:r>
              <a:rPr lang="es-ES_tradnl" dirty="0" smtClean="0"/>
              <a:t>En probar nuevos planes locales para mejorar la vida de los ciudadanos en ciudades con turismo masivo</a:t>
            </a:r>
          </a:p>
          <a:p>
            <a:r>
              <a:rPr lang="es-ES_tradnl" dirty="0" smtClean="0"/>
              <a:t>En probar nuevos instrumentos de </a:t>
            </a:r>
            <a:r>
              <a:rPr lang="es-ES_tradnl" dirty="0" err="1" smtClean="0"/>
              <a:t>ICT</a:t>
            </a:r>
            <a:r>
              <a:rPr lang="es-ES_tradnl" dirty="0" smtClean="0"/>
              <a:t> para mejorar los servicios al turista</a:t>
            </a:r>
          </a:p>
          <a:p>
            <a:r>
              <a:rPr lang="es-ES_tradnl" dirty="0" smtClean="0"/>
              <a:t>En probar nuevas gestiones sostenibles de recursos de agua, residuos, energía relacionadas  con flujos turísticos masivos.</a:t>
            </a:r>
          </a:p>
          <a:p>
            <a:r>
              <a:rPr lang="es-ES_tradnl" dirty="0" smtClean="0"/>
              <a:t>En mejorar marketing de ciudades con nuevas ideas innovadoras para atraer a turistas</a:t>
            </a:r>
          </a:p>
          <a:p>
            <a:endParaRPr lang="es-ES_tradnl" dirty="0" smtClean="0"/>
          </a:p>
          <a:p>
            <a:r>
              <a:rPr lang="es-ES_tradnl" dirty="0" smtClean="0"/>
              <a:t>Algunos ejemplos: </a:t>
            </a:r>
          </a:p>
          <a:p>
            <a:r>
              <a:rPr lang="es-ES_tradnl" dirty="0" smtClean="0"/>
              <a:t>el proyecto </a:t>
            </a:r>
            <a:r>
              <a:rPr lang="es-ES_tradnl" dirty="0" err="1" smtClean="0"/>
              <a:t>MEDFEST</a:t>
            </a:r>
            <a:r>
              <a:rPr lang="es-ES_tradnl" dirty="0" smtClean="0"/>
              <a:t> creará 8 destinos turísticos basados en el patrimonio culinario mediterráneo, creando una nueva marca y nuevo marketing</a:t>
            </a:r>
          </a:p>
          <a:p>
            <a:endParaRPr lang="es-ES_tradnl" dirty="0" smtClean="0"/>
          </a:p>
          <a:p>
            <a:r>
              <a:rPr lang="es-ES_tradnl" dirty="0" smtClean="0"/>
              <a:t>El proyecto ALTER ECO usará la  técnica de “living </a:t>
            </a:r>
            <a:r>
              <a:rPr lang="es-ES_tradnl" dirty="0" err="1" smtClean="0"/>
              <a:t>labs</a:t>
            </a:r>
            <a:r>
              <a:rPr lang="es-ES_tradnl" dirty="0" smtClean="0"/>
              <a:t>” para crear nuevas ideas para gestionar los flujos masivos de turistas en ciudades costeras  como Valencia, </a:t>
            </a:r>
            <a:r>
              <a:rPr lang="es-ES_tradnl" dirty="0"/>
              <a:t>V</a:t>
            </a:r>
            <a:r>
              <a:rPr lang="es-ES_tradnl" dirty="0" smtClean="0"/>
              <a:t>enecia, </a:t>
            </a:r>
            <a:r>
              <a:rPr lang="es-ES_tradnl" dirty="0"/>
              <a:t>P</a:t>
            </a:r>
            <a:r>
              <a:rPr lang="es-ES_tradnl" dirty="0" smtClean="0"/>
              <a:t>alermo, </a:t>
            </a:r>
            <a:r>
              <a:rPr lang="es-ES_tradnl" dirty="0" err="1"/>
              <a:t>L</a:t>
            </a:r>
            <a:r>
              <a:rPr lang="es-ES_tradnl" dirty="0" err="1" smtClean="0"/>
              <a:t>arnaca</a:t>
            </a:r>
            <a:r>
              <a:rPr lang="es-ES_tradnl" dirty="0" smtClean="0"/>
              <a:t>, </a:t>
            </a:r>
            <a:r>
              <a:rPr lang="es-ES_tradnl" dirty="0" err="1"/>
              <a:t>T</a:t>
            </a:r>
            <a:r>
              <a:rPr lang="es-ES_tradnl" dirty="0" err="1" smtClean="0"/>
              <a:t>hessaloniki</a:t>
            </a:r>
            <a:r>
              <a:rPr lang="es-ES_tradnl" dirty="0" smtClean="0"/>
              <a:t>.</a:t>
            </a:r>
          </a:p>
          <a:p>
            <a:r>
              <a:rPr lang="es-ES_tradnl" dirty="0" smtClean="0"/>
              <a:t>El proyecto CONSUME-</a:t>
            </a:r>
            <a:r>
              <a:rPr lang="es-ES_tradnl" dirty="0" err="1" smtClean="0"/>
              <a:t>LESS</a:t>
            </a:r>
            <a:r>
              <a:rPr lang="es-ES_tradnl" dirty="0" smtClean="0"/>
              <a:t> construirá una red de ciudades turísticas  que  ponen atención en los gastos de energía, agua, residuos  de los turistas .</a:t>
            </a:r>
          </a:p>
          <a:p>
            <a:r>
              <a:rPr lang="es-ES_tradnl" dirty="0" err="1" smtClean="0"/>
              <a:t>SHAPE</a:t>
            </a:r>
            <a:r>
              <a:rPr lang="es-ES_tradnl" dirty="0" smtClean="0"/>
              <a:t> </a:t>
            </a:r>
            <a:r>
              <a:rPr lang="es-ES_tradnl" dirty="0" err="1" smtClean="0"/>
              <a:t>TOURISM</a:t>
            </a:r>
            <a:r>
              <a:rPr lang="es-ES_tradnl" dirty="0" smtClean="0"/>
              <a:t> creará un Protocolo basado en un criterio participativo de los actores locales a través de un sistema de datos abierto (open data).</a:t>
            </a:r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35697-C7BD-40B3-9C73-903B1D4AEC44}" type="slidenum">
              <a:rPr lang="ca-ES" smtClean="0"/>
              <a:t>7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408317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/>
          </a:p>
          <a:p>
            <a:r>
              <a:rPr lang="es-ES_tradnl" dirty="0" smtClean="0"/>
              <a:t>Hay mucho más para descubrir el la Comunidad de Turismo sostenible del Mediterráneo.</a:t>
            </a:r>
          </a:p>
          <a:p>
            <a:endParaRPr lang="es-ES_tradnl" dirty="0" smtClean="0"/>
          </a:p>
          <a:p>
            <a:r>
              <a:rPr lang="es-ES_tradnl" dirty="0" smtClean="0"/>
              <a:t>Se pueden seguir todas las actividades de los proyectos y de la comunidad at </a:t>
            </a:r>
            <a:r>
              <a:rPr lang="es-ES_tradnl" dirty="0" err="1" smtClean="0"/>
              <a:t>ravés</a:t>
            </a:r>
            <a:r>
              <a:rPr lang="es-ES_tradnl" dirty="0" smtClean="0"/>
              <a:t> de nuestros canales social como Twitter, </a:t>
            </a:r>
            <a:r>
              <a:rPr lang="es-ES_tradnl" dirty="0" err="1" smtClean="0"/>
              <a:t>LinkedIN</a:t>
            </a:r>
            <a:r>
              <a:rPr lang="es-ES_tradnl" dirty="0" smtClean="0"/>
              <a:t>, y el sitio web del programa INTERREG </a:t>
            </a:r>
            <a:r>
              <a:rPr lang="es-ES_tradnl" dirty="0" err="1" smtClean="0"/>
              <a:t>MED</a:t>
            </a:r>
            <a:r>
              <a:rPr lang="es-ES_tradnl" dirty="0" smtClean="0"/>
              <a:t>.</a:t>
            </a:r>
          </a:p>
          <a:p>
            <a:endParaRPr lang="es-ES_tradnl" dirty="0" smtClean="0"/>
          </a:p>
          <a:p>
            <a:r>
              <a:rPr lang="es-ES_tradnl" dirty="0" smtClean="0"/>
              <a:t>Gracias!</a:t>
            </a:r>
            <a:endParaRPr lang="es-ES_tradnl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35697-C7BD-40B3-9C73-903B1D4AEC44}" type="slidenum">
              <a:rPr lang="ca-ES" smtClean="0"/>
              <a:t>8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589064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47EF-C91C-4B78-A793-D83DF8A3D947}" type="datetimeFigureOut">
              <a:rPr lang="fr-FR" smtClean="0"/>
              <a:t>18/05/2017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C785-C70E-4724-8CD0-7B6DA18ADA3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64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47EF-C91C-4B78-A793-D83DF8A3D947}" type="datetimeFigureOut">
              <a:rPr lang="fr-FR" smtClean="0"/>
              <a:t>18/05/2017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C785-C70E-4724-8CD0-7B6DA18ADA3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6436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47EF-C91C-4B78-A793-D83DF8A3D947}" type="datetimeFigureOut">
              <a:rPr lang="fr-FR" smtClean="0"/>
              <a:t>18/05/2017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C785-C70E-4724-8CD0-7B6DA18ADA3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731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47EF-C91C-4B78-A793-D83DF8A3D947}" type="datetimeFigureOut">
              <a:rPr lang="fr-FR" smtClean="0"/>
              <a:t>18/05/2017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C785-C70E-4724-8CD0-7B6DA18ADA3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4591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47EF-C91C-4B78-A793-D83DF8A3D947}" type="datetimeFigureOut">
              <a:rPr lang="fr-FR" smtClean="0"/>
              <a:t>18/05/2017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C785-C70E-4724-8CD0-7B6DA18ADA3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1472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47EF-C91C-4B78-A793-D83DF8A3D947}" type="datetimeFigureOut">
              <a:rPr lang="fr-FR" smtClean="0"/>
              <a:t>18/05/2017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C785-C70E-4724-8CD0-7B6DA18ADA3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8094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47EF-C91C-4B78-A793-D83DF8A3D947}" type="datetimeFigureOut">
              <a:rPr lang="fr-FR" smtClean="0"/>
              <a:t>18/05/2017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C785-C70E-4724-8CD0-7B6DA18ADA3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3951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47EF-C91C-4B78-A793-D83DF8A3D947}" type="datetimeFigureOut">
              <a:rPr lang="fr-FR" smtClean="0"/>
              <a:t>18/05/2017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C785-C70E-4724-8CD0-7B6DA18ADA3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7511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47EF-C91C-4B78-A793-D83DF8A3D947}" type="datetimeFigureOut">
              <a:rPr lang="fr-FR" smtClean="0"/>
              <a:t>18/05/2017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C785-C70E-4724-8CD0-7B6DA18ADA3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3773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47EF-C91C-4B78-A793-D83DF8A3D947}" type="datetimeFigureOut">
              <a:rPr lang="fr-FR" smtClean="0"/>
              <a:t>18/05/2017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C785-C70E-4724-8CD0-7B6DA18ADA3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4534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47EF-C91C-4B78-A793-D83DF8A3D947}" type="datetimeFigureOut">
              <a:rPr lang="fr-FR" smtClean="0"/>
              <a:t>18/05/2017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C785-C70E-4724-8CD0-7B6DA18ADA3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076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6015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447EF-C91C-4B78-A793-D83DF8A3D947}" type="datetimeFigureOut">
              <a:rPr lang="fr-FR" smtClean="0"/>
              <a:t>18/05/2017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71686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4C785-C70E-4724-8CD0-7B6DA18ADA3C}" type="slidenum">
              <a:rPr lang="fr-FR" smtClean="0"/>
              <a:t>‹#›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4291" y="4422317"/>
            <a:ext cx="5206349" cy="35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766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0.jpeg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17.jpeg"/><Relationship Id="rId9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jpeg"/><Relationship Id="rId3" Type="http://schemas.openxmlformats.org/officeDocument/2006/relationships/image" Target="../media/image21.jpe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10" Type="http://schemas.openxmlformats.org/officeDocument/2006/relationships/image" Target="../media/image7.png"/><Relationship Id="rId4" Type="http://schemas.openxmlformats.org/officeDocument/2006/relationships/image" Target="../media/image22.jpeg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9"/>
          <p:cNvSpPr txBox="1">
            <a:spLocks/>
          </p:cNvSpPr>
          <p:nvPr/>
        </p:nvSpPr>
        <p:spPr>
          <a:xfrm>
            <a:off x="0" y="604292"/>
            <a:ext cx="12192000" cy="1611780"/>
          </a:xfrm>
          <a:prstGeom prst="rect">
            <a:avLst/>
          </a:prstGeom>
          <a:solidFill>
            <a:srgbClr val="A9D18E"/>
          </a:solidFill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GB" altLang="fr-FR" sz="1000" b="1" dirty="0" smtClean="0">
              <a:solidFill>
                <a:srgbClr val="002060"/>
              </a:solidFill>
            </a:endParaRPr>
          </a:p>
          <a:p>
            <a:r>
              <a:rPr lang="en-GB" altLang="fr-FR" sz="2800" b="1" dirty="0" smtClean="0">
                <a:solidFill>
                  <a:schemeClr val="bg1"/>
                </a:solidFill>
              </a:rPr>
              <a:t>	</a:t>
            </a:r>
            <a:r>
              <a:rPr lang="es-ES_tradnl" altLang="fr-FR" sz="3900" dirty="0" smtClean="0">
                <a:solidFill>
                  <a:schemeClr val="bg1"/>
                </a:solidFill>
              </a:rPr>
              <a:t>La Comunidad de Turismo Sostenible en el Mediterráneo</a:t>
            </a:r>
          </a:p>
          <a:p>
            <a:r>
              <a:rPr lang="en-GB" altLang="fr-FR" sz="2800" b="1" dirty="0" smtClean="0">
                <a:solidFill>
                  <a:schemeClr val="bg1"/>
                </a:solidFill>
              </a:rPr>
              <a:t>BleuTourMed C_3 INTERREG MED project</a:t>
            </a:r>
            <a:endParaRPr lang="en-GB" altLang="fr-FR" sz="2800" b="1" dirty="0">
              <a:solidFill>
                <a:schemeClr val="bg1"/>
              </a:solidFill>
            </a:endParaRPr>
          </a:p>
          <a:p>
            <a:pPr algn="l"/>
            <a:endParaRPr lang="en-GB" altLang="fr-FR" sz="2800" b="1" dirty="0" smtClean="0">
              <a:solidFill>
                <a:schemeClr val="bg1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-5076" y="2411502"/>
            <a:ext cx="1219199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altLang="fr-FR" sz="2800" dirty="0" smtClean="0">
                <a:solidFill>
                  <a:srgbClr val="79BCCD"/>
                </a:solidFill>
              </a:rPr>
              <a:t>Turismo sostenible para el desarrollo en el marco  de la nueva agenda urbana</a:t>
            </a:r>
          </a:p>
          <a:p>
            <a:pPr algn="ctr"/>
            <a:endParaRPr lang="es-ES_tradnl" altLang="fr-FR" sz="2800" dirty="0" smtClean="0">
              <a:solidFill>
                <a:srgbClr val="79BCCD"/>
              </a:solidFill>
            </a:endParaRPr>
          </a:p>
          <a:p>
            <a:pPr algn="ctr"/>
            <a:r>
              <a:rPr lang="es-ES_tradnl" altLang="fr-FR" sz="2800" dirty="0" smtClean="0">
                <a:solidFill>
                  <a:srgbClr val="79BCCD"/>
                </a:solidFill>
              </a:rPr>
              <a:t>Mesa redonda: Innovación organizativa para la sostenibilidad en el turismo urbano</a:t>
            </a:r>
          </a:p>
          <a:p>
            <a:pPr algn="ctr"/>
            <a:r>
              <a:rPr lang="es-ES_tradnl" altLang="fr-FR" sz="2800" dirty="0" smtClean="0">
                <a:solidFill>
                  <a:srgbClr val="79BCCD"/>
                </a:solidFill>
              </a:rPr>
              <a:t>(innovación e inteligencia aplicada)</a:t>
            </a:r>
          </a:p>
          <a:p>
            <a:pPr algn="ctr"/>
            <a:r>
              <a:rPr lang="en-US" altLang="fr-FR" sz="2800" dirty="0" smtClean="0">
                <a:solidFill>
                  <a:srgbClr val="79BCCD"/>
                </a:solidFill>
              </a:rPr>
              <a:t>17 &amp; 19 Mayo 2017 </a:t>
            </a:r>
            <a:endParaRPr lang="en-US" altLang="fr-FR" sz="2800" dirty="0">
              <a:solidFill>
                <a:srgbClr val="79BCCD"/>
              </a:solidFill>
            </a:endParaRPr>
          </a:p>
          <a:p>
            <a:pPr algn="ctr"/>
            <a:r>
              <a:rPr lang="en-US" altLang="fr-FR" sz="2800" b="1" dirty="0" smtClean="0">
                <a:solidFill>
                  <a:srgbClr val="79BCCD"/>
                </a:solidFill>
              </a:rPr>
              <a:t>Barcelona </a:t>
            </a:r>
          </a:p>
          <a:p>
            <a:pPr algn="ctr"/>
            <a:r>
              <a:rPr lang="en-US" altLang="fr-FR" sz="2800" b="1" dirty="0" smtClean="0">
                <a:solidFill>
                  <a:srgbClr val="79BCCD"/>
                </a:solidFill>
              </a:rPr>
              <a:t>Marta </a:t>
            </a:r>
            <a:r>
              <a:rPr lang="en-US" altLang="fr-FR" sz="2800" b="1" dirty="0" err="1" smtClean="0">
                <a:solidFill>
                  <a:srgbClr val="79BCCD"/>
                </a:solidFill>
              </a:rPr>
              <a:t>Farrero</a:t>
            </a:r>
            <a:r>
              <a:rPr lang="en-US" altLang="fr-FR" sz="2800" b="1" dirty="0" smtClean="0">
                <a:solidFill>
                  <a:srgbClr val="79BCCD"/>
                </a:solidFill>
              </a:rPr>
              <a:t> </a:t>
            </a:r>
            <a:endParaRPr lang="fr-FR" altLang="fr-FR" sz="2800" b="1" dirty="0">
              <a:solidFill>
                <a:srgbClr val="79BCCD"/>
              </a:solidFill>
            </a:endParaRPr>
          </a:p>
        </p:txBody>
      </p:sp>
      <p:grpSp>
        <p:nvGrpSpPr>
          <p:cNvPr id="5" name="Agrupar 13"/>
          <p:cNvGrpSpPr>
            <a:grpSpLocks/>
          </p:cNvGrpSpPr>
          <p:nvPr/>
        </p:nvGrpSpPr>
        <p:grpSpPr bwMode="auto">
          <a:xfrm>
            <a:off x="4733365" y="5650193"/>
            <a:ext cx="2362200" cy="968375"/>
            <a:chOff x="0" y="4797152"/>
            <a:chExt cx="4403790" cy="1944216"/>
          </a:xfrm>
        </p:grpSpPr>
        <p:pic>
          <p:nvPicPr>
            <p:cNvPr id="6" name="Imagen 7" descr="logo-UNIMED.jp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229200"/>
              <a:ext cx="792088" cy="795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Imagen 6" descr="Panteion_logo1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093296"/>
              <a:ext cx="2381708" cy="5980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Imagen 12" descr="logo_Diba_Tourism.png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11760" y="5085184"/>
              <a:ext cx="1944216" cy="3820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Imagen 9" descr="arco_latino.jp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756" t="7385" r="29787" b="7031"/>
            <a:stretch>
              <a:fillRect/>
            </a:stretch>
          </p:blipFill>
          <p:spPr bwMode="auto">
            <a:xfrm>
              <a:off x="1475656" y="4797152"/>
              <a:ext cx="792286" cy="1021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Imagen 18" descr="Plan Bleu.jpg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5776" y="5589240"/>
              <a:ext cx="1848014" cy="10510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Imagen 8" descr="AIE.png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4246" y="6165304"/>
              <a:ext cx="1212237" cy="5760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56784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9"/>
          <p:cNvSpPr txBox="1">
            <a:spLocks/>
          </p:cNvSpPr>
          <p:nvPr/>
        </p:nvSpPr>
        <p:spPr>
          <a:xfrm>
            <a:off x="0" y="0"/>
            <a:ext cx="12192000" cy="984250"/>
          </a:xfrm>
          <a:prstGeom prst="rect">
            <a:avLst/>
          </a:prstGeom>
          <a:solidFill>
            <a:srgbClr val="A9D18E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GB" altLang="fr-FR" sz="1000" b="1" dirty="0" smtClean="0">
              <a:solidFill>
                <a:srgbClr val="002060"/>
              </a:solidFill>
            </a:endParaRPr>
          </a:p>
          <a:p>
            <a:r>
              <a:rPr lang="en-GB" altLang="fr-FR" sz="2800" b="1" dirty="0" smtClean="0">
                <a:solidFill>
                  <a:schemeClr val="bg1"/>
                </a:solidFill>
              </a:rPr>
              <a:t>	</a:t>
            </a:r>
            <a:r>
              <a:rPr lang="es-ES_tradnl" altLang="fr-FR" sz="4000" b="1" dirty="0" smtClean="0">
                <a:solidFill>
                  <a:schemeClr val="bg1"/>
                </a:solidFill>
              </a:rPr>
              <a:t>¿Quienes somos?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11125" y="5447762"/>
            <a:ext cx="5504064" cy="1410238"/>
            <a:chOff x="-10210" y="-5704"/>
            <a:chExt cx="6106210" cy="1668350"/>
          </a:xfrm>
        </p:grpSpPr>
        <p:pic>
          <p:nvPicPr>
            <p:cNvPr id="20" name="Image 1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0210" y="-5704"/>
              <a:ext cx="6106210" cy="1650546"/>
            </a:xfrm>
            <a:prstGeom prst="rect">
              <a:avLst/>
            </a:prstGeom>
          </p:spPr>
        </p:pic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383" y="155113"/>
              <a:ext cx="3089035" cy="1507533"/>
            </a:xfrm>
            <a:prstGeom prst="rect">
              <a:avLst/>
            </a:prstGeom>
          </p:spPr>
        </p:pic>
      </p:grpSp>
      <p:sp>
        <p:nvSpPr>
          <p:cNvPr id="5" name="CuadroTexto 4"/>
          <p:cNvSpPr txBox="1"/>
          <p:nvPr/>
        </p:nvSpPr>
        <p:spPr>
          <a:xfrm>
            <a:off x="160875" y="1149873"/>
            <a:ext cx="118355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Proyecto Horizontal BleuTourMed_C3 INTERREG MED PROJECT</a:t>
            </a:r>
          </a:p>
          <a:p>
            <a:pPr algn="ctr"/>
            <a:endParaRPr lang="en-AU" sz="2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" name="Rectángulo 1"/>
          <p:cNvSpPr/>
          <p:nvPr/>
        </p:nvSpPr>
        <p:spPr>
          <a:xfrm>
            <a:off x="464025" y="2458999"/>
            <a:ext cx="630526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eaLnBrk="1" hangingPunct="1">
              <a:defRPr/>
            </a:pPr>
            <a:r>
              <a:rPr lang="ca-ES" sz="2800" b="1" dirty="0" smtClean="0">
                <a:solidFill>
                  <a:srgbClr val="79BCCD"/>
                </a:solidFill>
              </a:rPr>
              <a:t>Factores claves</a:t>
            </a:r>
            <a:endParaRPr lang="ca-ES" sz="2800" b="1" dirty="0">
              <a:solidFill>
                <a:srgbClr val="79BCCD"/>
              </a:solidFill>
            </a:endParaRPr>
          </a:p>
          <a:p>
            <a:pPr eaLnBrk="1" hangingPunct="1">
              <a:defRPr/>
            </a:pPr>
            <a:endParaRPr lang="ca-ES" sz="2800" dirty="0">
              <a:solidFill>
                <a:srgbClr val="FF0000"/>
              </a:solidFill>
              <a:ea typeface="ＭＳ Ｐゴシック" charset="0"/>
              <a:cs typeface="ＭＳ Ｐゴシック" charset="0"/>
            </a:endParaRP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ca-ES" sz="28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Jefe</a:t>
            </a:r>
            <a:r>
              <a:rPr lang="ca-ES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de fila: </a:t>
            </a:r>
            <a:r>
              <a:rPr lang="ca-ES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ARCO LATINO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ca-ES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5 </a:t>
            </a:r>
            <a:r>
              <a:rPr lang="ca-ES" sz="28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socios</a:t>
            </a:r>
            <a:endParaRPr lang="ca-ES" sz="2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ca-ES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27 </a:t>
            </a:r>
            <a:r>
              <a:rPr lang="ca-ES" sz="28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entidades</a:t>
            </a:r>
            <a:r>
              <a:rPr lang="ca-ES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ca-ES" sz="28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asociadas</a:t>
            </a:r>
            <a:endParaRPr lang="ca-ES" sz="2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ca-ES" sz="28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Duración</a:t>
            </a:r>
            <a:r>
              <a:rPr lang="ca-ES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ca-ES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36 </a:t>
            </a:r>
            <a:r>
              <a:rPr lang="ca-ES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meses: </a:t>
            </a:r>
            <a:r>
              <a:rPr lang="ca-ES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10/2016- 9/2019</a:t>
            </a:r>
          </a:p>
        </p:txBody>
      </p:sp>
      <p:sp>
        <p:nvSpPr>
          <p:cNvPr id="7" name="Rectangle 6"/>
          <p:cNvSpPr/>
          <p:nvPr/>
        </p:nvSpPr>
        <p:spPr>
          <a:xfrm>
            <a:off x="6669729" y="3324522"/>
            <a:ext cx="552227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Ø"/>
              <a:defRPr/>
            </a:pPr>
            <a:r>
              <a:rPr lang="ca-ES" sz="28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Presupuesto</a:t>
            </a:r>
            <a:r>
              <a:rPr lang="ca-ES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: </a:t>
            </a:r>
            <a:r>
              <a:rPr lang="ca-ES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1.400.000 euros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endParaRPr lang="ca-ES" sz="2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ca-ES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14 </a:t>
            </a:r>
            <a:r>
              <a:rPr lang="ca-ES" sz="28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Proyectos</a:t>
            </a:r>
            <a:r>
              <a:rPr lang="ca-ES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ca-ES" sz="28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apoyados</a:t>
            </a:r>
            <a:r>
              <a:rPr lang="ca-ES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: </a:t>
            </a:r>
            <a:r>
              <a:rPr lang="ca-ES" sz="28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red</a:t>
            </a:r>
            <a:r>
              <a:rPr lang="ca-ES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de  +200 </a:t>
            </a:r>
            <a:r>
              <a:rPr lang="ca-ES" sz="28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contactos</a:t>
            </a:r>
            <a:endParaRPr lang="ca-ES" sz="2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86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9"/>
          <p:cNvSpPr txBox="1">
            <a:spLocks/>
          </p:cNvSpPr>
          <p:nvPr/>
        </p:nvSpPr>
        <p:spPr>
          <a:xfrm>
            <a:off x="0" y="0"/>
            <a:ext cx="12192000" cy="984250"/>
          </a:xfrm>
          <a:prstGeom prst="rect">
            <a:avLst/>
          </a:prstGeom>
          <a:solidFill>
            <a:srgbClr val="A9D18E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GB" altLang="fr-FR" sz="1000" b="1" dirty="0" smtClean="0">
              <a:solidFill>
                <a:srgbClr val="002060"/>
              </a:solidFill>
            </a:endParaRPr>
          </a:p>
          <a:p>
            <a:r>
              <a:rPr lang="en-GB" altLang="fr-FR" sz="2800" b="1" dirty="0" smtClean="0">
                <a:solidFill>
                  <a:schemeClr val="bg1"/>
                </a:solidFill>
              </a:rPr>
              <a:t>	</a:t>
            </a:r>
            <a:r>
              <a:rPr lang="en-GB" altLang="fr-FR" sz="4000" b="1" dirty="0" err="1">
                <a:solidFill>
                  <a:schemeClr val="bg1"/>
                </a:solidFill>
              </a:rPr>
              <a:t>BleuTourMed</a:t>
            </a:r>
            <a:r>
              <a:rPr lang="en-GB" altLang="fr-FR" sz="4000" b="1" dirty="0">
                <a:solidFill>
                  <a:schemeClr val="bg1"/>
                </a:solidFill>
              </a:rPr>
              <a:t> </a:t>
            </a:r>
            <a:r>
              <a:rPr lang="es-ES" altLang="fr-FR" sz="4000" b="1" dirty="0">
                <a:solidFill>
                  <a:schemeClr val="bg1"/>
                </a:solidFill>
              </a:rPr>
              <a:t>–</a:t>
            </a:r>
            <a:r>
              <a:rPr lang="en-GB" altLang="fr-FR" sz="4000" b="1" dirty="0">
                <a:solidFill>
                  <a:schemeClr val="bg1"/>
                </a:solidFill>
              </a:rPr>
              <a:t> </a:t>
            </a:r>
            <a:r>
              <a:rPr lang="en-GB" altLang="fr-FR" sz="4000" b="1" dirty="0" err="1" smtClean="0">
                <a:solidFill>
                  <a:schemeClr val="bg1"/>
                </a:solidFill>
              </a:rPr>
              <a:t>Equipo</a:t>
            </a:r>
            <a:r>
              <a:rPr lang="en-GB" altLang="fr-FR" sz="4000" b="1" dirty="0" smtClean="0">
                <a:solidFill>
                  <a:schemeClr val="bg1"/>
                </a:solidFill>
              </a:rPr>
              <a:t> y </a:t>
            </a:r>
            <a:r>
              <a:rPr lang="en-GB" altLang="fr-FR" sz="4000" b="1" dirty="0" err="1" smtClean="0">
                <a:solidFill>
                  <a:schemeClr val="bg1"/>
                </a:solidFill>
              </a:rPr>
              <a:t>actividades</a:t>
            </a:r>
            <a:endParaRPr lang="en-GB" altLang="fr-FR" sz="4000" b="1" dirty="0">
              <a:solidFill>
                <a:schemeClr val="bg1"/>
              </a:solidFill>
            </a:endParaRPr>
          </a:p>
        </p:txBody>
      </p:sp>
      <p:pic>
        <p:nvPicPr>
          <p:cNvPr id="5" name="Imagen 7" descr="logo-UNIME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83" y="1983804"/>
            <a:ext cx="1569492" cy="1574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n 8" descr="AIE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1875" y="4421875"/>
            <a:ext cx="2679206" cy="1272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n 6" descr="Panteion_logo1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8466" y="1917067"/>
            <a:ext cx="4034953" cy="10129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n 10" descr="logo_Diba_Tourism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451911">
            <a:off x="8613366" y="2644497"/>
            <a:ext cx="3336947" cy="65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n 9" descr="arco_latino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756" t="7385" r="29787" b="7031"/>
          <a:stretch>
            <a:fillRect/>
          </a:stretch>
        </p:blipFill>
        <p:spPr bwMode="auto">
          <a:xfrm>
            <a:off x="3148471" y="1336734"/>
            <a:ext cx="1602106" cy="206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2" descr="Plan Bleu.jp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3330" y="4303703"/>
            <a:ext cx="2445227" cy="1390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167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7200"/>
                    </a14:imgEffect>
                    <a14:imgEffect>
                      <a14:brightnessContrast bright="-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20" t="6909" r="33050" b="45879"/>
          <a:stretch/>
        </p:blipFill>
        <p:spPr bwMode="auto">
          <a:xfrm>
            <a:off x="-24700" y="0"/>
            <a:ext cx="12216700" cy="6856969"/>
          </a:xfrm>
          <a:prstGeom prst="rect">
            <a:avLst/>
          </a:prstGeom>
          <a:solidFill>
            <a:schemeClr val="accent1">
              <a:alpha val="39000"/>
            </a:schemeClr>
          </a:solidFill>
          <a:ln>
            <a:noFill/>
          </a:ln>
          <a:effectLst/>
          <a:extLst/>
        </p:spPr>
      </p:pic>
      <p:sp>
        <p:nvSpPr>
          <p:cNvPr id="5" name="Rectangle 4"/>
          <p:cNvSpPr/>
          <p:nvPr/>
        </p:nvSpPr>
        <p:spPr>
          <a:xfrm>
            <a:off x="-34225" y="0"/>
            <a:ext cx="12216700" cy="6858000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Rectangle 2"/>
          <p:cNvSpPr/>
          <p:nvPr/>
        </p:nvSpPr>
        <p:spPr>
          <a:xfrm>
            <a:off x="7495020" y="4058235"/>
            <a:ext cx="65521" cy="119007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Espace réservé du contenu 9"/>
          <p:cNvSpPr txBox="1">
            <a:spLocks/>
          </p:cNvSpPr>
          <p:nvPr/>
        </p:nvSpPr>
        <p:spPr>
          <a:xfrm>
            <a:off x="7531966" y="3950737"/>
            <a:ext cx="4650509" cy="13869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altLang="fr-FR" sz="1200" dirty="0" smtClean="0">
                <a:solidFill>
                  <a:schemeClr val="accent1">
                    <a:lumMod val="75000"/>
                  </a:schemeClr>
                </a:solidFill>
              </a:rPr>
              <a:t>EMBLEMATIC (Central Macedonia)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altLang="fr-FR" sz="1200" dirty="0" smtClean="0">
                <a:solidFill>
                  <a:schemeClr val="accent1">
                    <a:lumMod val="75000"/>
                  </a:schemeClr>
                </a:solidFill>
              </a:rPr>
              <a:t>ALTERECO-BLUEISLANDS-</a:t>
            </a:r>
            <a:r>
              <a:rPr lang="fr-FR" altLang="fr-FR" sz="1200" dirty="0" smtClean="0">
                <a:solidFill>
                  <a:schemeClr val="accent1">
                    <a:lumMod val="75000"/>
                  </a:schemeClr>
                </a:solidFill>
              </a:rPr>
              <a:t>CONSUME-LESS</a:t>
            </a:r>
            <a:r>
              <a:rPr lang="en-US" altLang="fr-FR" sz="1200" dirty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fr-FR" altLang="fr-FR" sz="1200" dirty="0">
                <a:solidFill>
                  <a:schemeClr val="accent1">
                    <a:lumMod val="75000"/>
                  </a:schemeClr>
                </a:solidFill>
              </a:rPr>
              <a:t>SIROCCO </a:t>
            </a:r>
            <a:r>
              <a:rPr lang="fr-FR" altLang="fr-FR" sz="1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fr-FR" sz="1200" dirty="0" smtClean="0">
                <a:solidFill>
                  <a:schemeClr val="accent1">
                    <a:lumMod val="75000"/>
                  </a:schemeClr>
                </a:solidFill>
              </a:rPr>
              <a:t>(South Aegean)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altLang="fr-FR" sz="1200" dirty="0" smtClean="0">
                <a:solidFill>
                  <a:schemeClr val="accent1">
                    <a:lumMod val="75000"/>
                  </a:schemeClr>
                </a:solidFill>
              </a:rPr>
              <a:t>BLUEMED (Thessaly)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altLang="fr-FR" sz="1200" dirty="0" smtClean="0">
                <a:solidFill>
                  <a:schemeClr val="accent1">
                    <a:lumMod val="75000"/>
                  </a:schemeClr>
                </a:solidFill>
              </a:rPr>
              <a:t>CO-EVOLVE (Eastern Macedonia-Thrace)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fr-FR" altLang="fr-FR" sz="1200" dirty="0" smtClean="0">
                <a:solidFill>
                  <a:schemeClr val="accent1">
                    <a:lumMod val="75000"/>
                  </a:schemeClr>
                </a:solidFill>
              </a:rPr>
              <a:t>CASTWATER</a:t>
            </a:r>
            <a:r>
              <a:rPr lang="en-US" altLang="fr-FR" sz="1200" dirty="0" smtClean="0">
                <a:solidFill>
                  <a:schemeClr val="accent1">
                    <a:lumMod val="75000"/>
                  </a:schemeClr>
                </a:solidFill>
              </a:rPr>
              <a:t>-BLUEISLANDS-</a:t>
            </a:r>
            <a:r>
              <a:rPr lang="fr-FR" altLang="fr-FR" sz="1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fr-FR" sz="1200" dirty="0">
                <a:solidFill>
                  <a:schemeClr val="accent1">
                    <a:lumMod val="75000"/>
                  </a:schemeClr>
                </a:solidFill>
              </a:rPr>
              <a:t>EMBLEMATIC </a:t>
            </a:r>
            <a:r>
              <a:rPr lang="fr-FR" altLang="fr-FR" sz="1200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fr-FR" altLang="fr-FR" sz="1200" dirty="0" err="1" smtClean="0">
                <a:solidFill>
                  <a:schemeClr val="accent1">
                    <a:lumMod val="75000"/>
                  </a:schemeClr>
                </a:solidFill>
              </a:rPr>
              <a:t>Crete</a:t>
            </a:r>
            <a:r>
              <a:rPr lang="fr-FR" altLang="fr-FR" sz="1200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fr-FR" altLang="fr-FR" sz="1200" dirty="0" smtClean="0">
                <a:solidFill>
                  <a:schemeClr val="accent1">
                    <a:lumMod val="75000"/>
                  </a:schemeClr>
                </a:solidFill>
              </a:rPr>
              <a:t>TOURISMED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fr-FR" altLang="fr-FR" sz="1200" dirty="0" smtClean="0">
                <a:solidFill>
                  <a:schemeClr val="accent1">
                    <a:lumMod val="75000"/>
                  </a:schemeClr>
                </a:solidFill>
              </a:rPr>
              <a:t>MEDCYCLETOUR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889487" y="3314847"/>
            <a:ext cx="65521" cy="67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Espace réservé du contenu 9"/>
          <p:cNvSpPr txBox="1">
            <a:spLocks/>
          </p:cNvSpPr>
          <p:nvPr/>
        </p:nvSpPr>
        <p:spPr>
          <a:xfrm>
            <a:off x="6926433" y="3228974"/>
            <a:ext cx="1983509" cy="7969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altLang="fr-FR" sz="1200" dirty="0" smtClean="0">
                <a:solidFill>
                  <a:srgbClr val="C00000"/>
                </a:solidFill>
              </a:rPr>
              <a:t>EMBLEMATIC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fr-FR" altLang="fr-FR" sz="1200" dirty="0" smtClean="0">
                <a:solidFill>
                  <a:srgbClr val="C00000"/>
                </a:solidFill>
              </a:rPr>
              <a:t>CONSUME-LESS</a:t>
            </a:r>
            <a:r>
              <a:rPr lang="en-US" altLang="fr-FR" sz="1200" dirty="0">
                <a:solidFill>
                  <a:srgbClr val="C00000"/>
                </a:solidFill>
              </a:rPr>
              <a:t> </a:t>
            </a:r>
            <a:r>
              <a:rPr lang="en-US" altLang="fr-FR" sz="1200" dirty="0" smtClean="0">
                <a:solidFill>
                  <a:srgbClr val="C00000"/>
                </a:solidFill>
              </a:rPr>
              <a:t>(</a:t>
            </a:r>
            <a:r>
              <a:rPr lang="en-US" altLang="fr-FR" sz="1200" dirty="0" err="1" smtClean="0">
                <a:solidFill>
                  <a:srgbClr val="C00000"/>
                </a:solidFill>
              </a:rPr>
              <a:t>Saranda</a:t>
            </a:r>
            <a:r>
              <a:rPr lang="en-US" altLang="fr-FR" sz="1200" dirty="0" smtClean="0">
                <a:solidFill>
                  <a:srgbClr val="C00000"/>
                </a:solidFill>
              </a:rPr>
              <a:t>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altLang="fr-FR" sz="1200" dirty="0" smtClean="0">
                <a:solidFill>
                  <a:srgbClr val="C00000"/>
                </a:solidFill>
              </a:rPr>
              <a:t>DESTIMED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fr-FR" altLang="fr-FR" sz="1200" dirty="0" smtClean="0">
                <a:solidFill>
                  <a:srgbClr val="C00000"/>
                </a:solidFill>
              </a:rPr>
              <a:t>TOURISMED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124326" y="2386856"/>
            <a:ext cx="65521" cy="85256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Espace réservé du contenu 9"/>
          <p:cNvSpPr txBox="1">
            <a:spLocks/>
          </p:cNvSpPr>
          <p:nvPr/>
        </p:nvSpPr>
        <p:spPr>
          <a:xfrm>
            <a:off x="6170796" y="2328144"/>
            <a:ext cx="4866672" cy="9969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altLang="fr-FR" sz="1200" dirty="0" smtClean="0">
                <a:solidFill>
                  <a:schemeClr val="accent2">
                    <a:lumMod val="75000"/>
                  </a:schemeClr>
                </a:solidFill>
              </a:rPr>
              <a:t>ALTERECO-</a:t>
            </a:r>
            <a:r>
              <a:rPr lang="fr-FR" altLang="fr-FR" sz="1200" dirty="0" smtClean="0">
                <a:solidFill>
                  <a:schemeClr val="accent2">
                    <a:lumMod val="75000"/>
                  </a:schemeClr>
                </a:solidFill>
              </a:rPr>
              <a:t>CO-EVOLVE-BLUEMED-SIROCCO </a:t>
            </a:r>
            <a:r>
              <a:rPr lang="en-US" altLang="fr-FR" sz="1200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altLang="fr-FR" sz="1200" dirty="0" err="1">
                <a:solidFill>
                  <a:schemeClr val="accent2">
                    <a:lumMod val="75000"/>
                  </a:schemeClr>
                </a:solidFill>
              </a:rPr>
              <a:t>Jadranska</a:t>
            </a:r>
            <a:r>
              <a:rPr lang="en-US" altLang="fr-FR" sz="12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altLang="fr-FR" sz="1200" dirty="0" err="1" smtClean="0">
                <a:solidFill>
                  <a:schemeClr val="accent2">
                    <a:lumMod val="75000"/>
                  </a:schemeClr>
                </a:solidFill>
              </a:rPr>
              <a:t>Hrvatska</a:t>
            </a:r>
            <a:r>
              <a:rPr lang="en-US" altLang="fr-FR" sz="1200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altLang="fr-FR" sz="1200" dirty="0" smtClean="0">
                <a:solidFill>
                  <a:schemeClr val="accent2">
                    <a:lumMod val="75000"/>
                  </a:schemeClr>
                </a:solidFill>
              </a:rPr>
              <a:t>BLUEISLANDS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altLang="fr-FR" sz="1200" dirty="0" smtClean="0">
                <a:solidFill>
                  <a:schemeClr val="accent2">
                    <a:lumMod val="75000"/>
                  </a:schemeClr>
                </a:solidFill>
              </a:rPr>
              <a:t>DESTIMED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altLang="fr-FR" sz="1200" dirty="0" smtClean="0">
                <a:solidFill>
                  <a:schemeClr val="accent2">
                    <a:lumMod val="75000"/>
                  </a:schemeClr>
                </a:solidFill>
              </a:rPr>
              <a:t>MITOMED+ (Istria)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fr-FR" altLang="fr-FR" sz="1200" dirty="0" smtClean="0">
                <a:solidFill>
                  <a:schemeClr val="accent2">
                    <a:lumMod val="75000"/>
                  </a:schemeClr>
                </a:solidFill>
              </a:rPr>
              <a:t>MEDCYCLETOUR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827628" y="2119238"/>
            <a:ext cx="65521" cy="233586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Espace réservé du contenu 9"/>
          <p:cNvSpPr txBox="1">
            <a:spLocks/>
          </p:cNvSpPr>
          <p:nvPr/>
        </p:nvSpPr>
        <p:spPr>
          <a:xfrm>
            <a:off x="5827628" y="2037409"/>
            <a:ext cx="1329315" cy="2335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fr-FR" altLang="fr-FR" sz="1200" dirty="0" smtClean="0">
                <a:solidFill>
                  <a:srgbClr val="FF00FF"/>
                </a:solidFill>
              </a:rPr>
              <a:t>MEDCYCLETOUR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698464" y="3057524"/>
            <a:ext cx="65521" cy="195262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Espace réservé du contenu 9"/>
          <p:cNvSpPr txBox="1">
            <a:spLocks/>
          </p:cNvSpPr>
          <p:nvPr/>
        </p:nvSpPr>
        <p:spPr>
          <a:xfrm>
            <a:off x="1105105" y="2972936"/>
            <a:ext cx="4650509" cy="21852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US" altLang="fr-FR" sz="1200" dirty="0" smtClean="0">
                <a:solidFill>
                  <a:schemeClr val="accent6">
                    <a:lumMod val="75000"/>
                  </a:schemeClr>
                </a:solidFill>
              </a:rPr>
              <a:t>EMBLEMATIC (</a:t>
            </a:r>
            <a:r>
              <a:rPr lang="en-US" altLang="fr-FR" sz="1200" dirty="0" err="1" smtClean="0">
                <a:solidFill>
                  <a:schemeClr val="accent6">
                    <a:lumMod val="75000"/>
                  </a:schemeClr>
                </a:solidFill>
              </a:rPr>
              <a:t>Abruzzo</a:t>
            </a:r>
            <a:r>
              <a:rPr lang="en-US" altLang="fr-FR" sz="1200" dirty="0" smtClean="0">
                <a:solidFill>
                  <a:schemeClr val="accent6">
                    <a:lumMod val="75000"/>
                  </a:schemeClr>
                </a:solidFill>
              </a:rPr>
              <a:t>, Sicily)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US" altLang="fr-FR" sz="1200" dirty="0" smtClean="0">
                <a:solidFill>
                  <a:schemeClr val="accent6">
                    <a:lumMod val="75000"/>
                  </a:schemeClr>
                </a:solidFill>
              </a:rPr>
              <a:t>BLUEISLANDS (Sicily, </a:t>
            </a:r>
            <a:r>
              <a:rPr lang="en-US" altLang="fr-FR" sz="1200" dirty="0" err="1" smtClean="0">
                <a:solidFill>
                  <a:schemeClr val="accent6">
                    <a:lumMod val="75000"/>
                  </a:schemeClr>
                </a:solidFill>
              </a:rPr>
              <a:t>Sardegna</a:t>
            </a:r>
            <a:r>
              <a:rPr lang="en-US" altLang="fr-FR" sz="1200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US" altLang="fr-FR" sz="1200" dirty="0" smtClean="0">
                <a:solidFill>
                  <a:schemeClr val="accent6">
                    <a:lumMod val="75000"/>
                  </a:schemeClr>
                </a:solidFill>
              </a:rPr>
              <a:t>ALTERECO (Liguria, Veneto)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US" altLang="fr-FR" sz="1200" dirty="0" smtClean="0">
                <a:solidFill>
                  <a:schemeClr val="accent6">
                    <a:lumMod val="75000"/>
                  </a:schemeClr>
                </a:solidFill>
              </a:rPr>
              <a:t>CO-EVOLVE (Emilia-Romagna, Veneto)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US" altLang="fr-FR" sz="1200" dirty="0" smtClean="0">
                <a:solidFill>
                  <a:schemeClr val="accent6">
                    <a:lumMod val="75000"/>
                  </a:schemeClr>
                </a:solidFill>
              </a:rPr>
              <a:t>BLUEMED (Campania, Calabria)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fr-FR" altLang="fr-FR" sz="1200" dirty="0" smtClean="0">
                <a:solidFill>
                  <a:schemeClr val="accent6">
                    <a:lumMod val="75000"/>
                  </a:schemeClr>
                </a:solidFill>
              </a:rPr>
              <a:t>CONSUME-LESS (</a:t>
            </a:r>
            <a:r>
              <a:rPr lang="fr-FR" altLang="fr-FR" sz="1200" dirty="0" err="1" smtClean="0">
                <a:solidFill>
                  <a:schemeClr val="accent6">
                    <a:lumMod val="75000"/>
                  </a:schemeClr>
                </a:solidFill>
              </a:rPr>
              <a:t>Sicily</a:t>
            </a:r>
            <a:r>
              <a:rPr lang="fr-FR" altLang="fr-FR" sz="1200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fr-FR" altLang="fr-FR" sz="1200" dirty="0" smtClean="0">
                <a:solidFill>
                  <a:schemeClr val="accent6">
                    <a:lumMod val="75000"/>
                  </a:schemeClr>
                </a:solidFill>
              </a:rPr>
              <a:t>DESTIMED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fr-FR" altLang="fr-FR" sz="1200" dirty="0" smtClean="0">
                <a:solidFill>
                  <a:schemeClr val="accent6">
                    <a:lumMod val="75000"/>
                  </a:schemeClr>
                </a:solidFill>
              </a:rPr>
              <a:t>SIROCCO (</a:t>
            </a:r>
            <a:r>
              <a:rPr lang="fr-FR" altLang="fr-FR" sz="1200" dirty="0" err="1" smtClean="0">
                <a:solidFill>
                  <a:schemeClr val="accent6">
                    <a:lumMod val="75000"/>
                  </a:schemeClr>
                </a:solidFill>
              </a:rPr>
              <a:t>Lazio</a:t>
            </a:r>
            <a:r>
              <a:rPr lang="fr-FR" altLang="fr-FR" sz="1200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fr-FR" altLang="fr-FR" sz="1200" dirty="0">
              <a:solidFill>
                <a:schemeClr val="accent6">
                  <a:lumMod val="75000"/>
                </a:schemeClr>
              </a:solidFill>
            </a:endParaRP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fr-FR" altLang="fr-FR" sz="1200" dirty="0" smtClean="0">
                <a:solidFill>
                  <a:schemeClr val="accent6">
                    <a:lumMod val="75000"/>
                  </a:schemeClr>
                </a:solidFill>
              </a:rPr>
              <a:t>TOURISMED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fr-FR" altLang="fr-FR" sz="1200" dirty="0" smtClean="0">
                <a:solidFill>
                  <a:schemeClr val="accent6">
                    <a:lumMod val="75000"/>
                  </a:schemeClr>
                </a:solidFill>
              </a:rPr>
              <a:t>MITOMED+ (</a:t>
            </a:r>
            <a:r>
              <a:rPr lang="fr-FR" altLang="fr-FR" sz="1200" dirty="0" err="1" smtClean="0">
                <a:solidFill>
                  <a:schemeClr val="accent6">
                    <a:lumMod val="75000"/>
                  </a:schemeClr>
                </a:solidFill>
              </a:rPr>
              <a:t>Tuscany</a:t>
            </a:r>
            <a:r>
              <a:rPr lang="fr-FR" altLang="fr-FR" sz="1200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fr-FR" altLang="fr-FR" sz="1200" dirty="0" smtClean="0">
                <a:solidFill>
                  <a:schemeClr val="accent6">
                    <a:lumMod val="75000"/>
                  </a:schemeClr>
                </a:solidFill>
              </a:rPr>
              <a:t>MEDCYCLETOUR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460362" y="2283654"/>
            <a:ext cx="65521" cy="89295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Espace réservé du contenu 9"/>
          <p:cNvSpPr txBox="1">
            <a:spLocks/>
          </p:cNvSpPr>
          <p:nvPr/>
        </p:nvSpPr>
        <p:spPr>
          <a:xfrm>
            <a:off x="2516358" y="2214763"/>
            <a:ext cx="4650509" cy="1014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altLang="fr-FR" sz="1200" dirty="0">
                <a:solidFill>
                  <a:schemeClr val="accent5">
                    <a:lumMod val="75000"/>
                  </a:schemeClr>
                </a:solidFill>
              </a:rPr>
              <a:t>EMBLEMATIC (</a:t>
            </a:r>
            <a:r>
              <a:rPr lang="en-US" altLang="fr-FR" sz="1200" dirty="0" smtClean="0">
                <a:solidFill>
                  <a:schemeClr val="accent5">
                    <a:lumMod val="75000"/>
                  </a:schemeClr>
                </a:solidFill>
              </a:rPr>
              <a:t>Languedoc-Roussillon, PACA)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altLang="fr-FR" sz="1200" dirty="0" smtClean="0">
                <a:solidFill>
                  <a:schemeClr val="accent5">
                    <a:lumMod val="75000"/>
                  </a:schemeClr>
                </a:solidFill>
              </a:rPr>
              <a:t>CO-EVOLVE </a:t>
            </a:r>
            <a:r>
              <a:rPr lang="en-US" altLang="fr-FR" sz="1200" dirty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altLang="fr-FR" sz="1200" dirty="0" err="1">
                <a:solidFill>
                  <a:schemeClr val="accent5">
                    <a:lumMod val="75000"/>
                  </a:schemeClr>
                </a:solidFill>
              </a:rPr>
              <a:t>Occitanie</a:t>
            </a:r>
            <a:r>
              <a:rPr lang="en-US" altLang="fr-FR" sz="1200" dirty="0" smtClean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altLang="fr-FR" sz="1200" dirty="0" smtClean="0">
                <a:solidFill>
                  <a:schemeClr val="accent5">
                    <a:lumMod val="75000"/>
                  </a:schemeClr>
                </a:solidFill>
              </a:rPr>
              <a:t>DESTIMED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fr-FR" altLang="fr-FR" sz="1200" dirty="0" smtClean="0">
                <a:solidFill>
                  <a:schemeClr val="accent5">
                    <a:lumMod val="75000"/>
                  </a:schemeClr>
                </a:solidFill>
              </a:rPr>
              <a:t>TOURISMED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fr-FR" altLang="fr-FR" sz="1200" dirty="0" smtClean="0">
                <a:solidFill>
                  <a:schemeClr val="accent5">
                    <a:lumMod val="75000"/>
                  </a:schemeClr>
                </a:solidFill>
              </a:rPr>
              <a:t>MEDCYCLETOUR</a:t>
            </a:r>
          </a:p>
        </p:txBody>
      </p:sp>
      <p:sp>
        <p:nvSpPr>
          <p:cNvPr id="22" name="Rectangle 21"/>
          <p:cNvSpPr/>
          <p:nvPr/>
        </p:nvSpPr>
        <p:spPr>
          <a:xfrm>
            <a:off x="872504" y="3768625"/>
            <a:ext cx="71831" cy="1654809"/>
          </a:xfrm>
          <a:prstGeom prst="rect">
            <a:avLst/>
          </a:prstGeom>
          <a:solidFill>
            <a:srgbClr val="66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3" name="Espace réservé du contenu 9"/>
          <p:cNvSpPr txBox="1">
            <a:spLocks/>
          </p:cNvSpPr>
          <p:nvPr/>
        </p:nvSpPr>
        <p:spPr>
          <a:xfrm>
            <a:off x="877661" y="3743633"/>
            <a:ext cx="3199040" cy="17098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altLang="fr-FR" sz="1200" dirty="0" smtClean="0">
                <a:solidFill>
                  <a:srgbClr val="660033"/>
                </a:solidFill>
              </a:rPr>
              <a:t>EMBLEMATIC </a:t>
            </a:r>
            <a:r>
              <a:rPr lang="en-US" altLang="fr-FR" sz="1200" dirty="0">
                <a:solidFill>
                  <a:srgbClr val="660033"/>
                </a:solidFill>
              </a:rPr>
              <a:t>(Catalonia, </a:t>
            </a:r>
            <a:r>
              <a:rPr lang="en-US" altLang="fr-FR" sz="1200" dirty="0" smtClean="0">
                <a:solidFill>
                  <a:srgbClr val="660033"/>
                </a:solidFill>
              </a:rPr>
              <a:t>Balearic islands)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altLang="fr-FR" sz="1200" dirty="0" smtClean="0">
                <a:solidFill>
                  <a:srgbClr val="660033"/>
                </a:solidFill>
              </a:rPr>
              <a:t>BLUEISLANDS </a:t>
            </a:r>
            <a:r>
              <a:rPr lang="en-US" altLang="fr-FR" sz="1200" dirty="0">
                <a:solidFill>
                  <a:srgbClr val="660033"/>
                </a:solidFill>
              </a:rPr>
              <a:t>(Balearic islands)</a:t>
            </a:r>
            <a:endParaRPr lang="en-US" altLang="fr-FR" sz="1200" dirty="0" smtClean="0">
              <a:solidFill>
                <a:srgbClr val="660033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altLang="fr-FR" sz="1200" dirty="0" smtClean="0">
                <a:solidFill>
                  <a:srgbClr val="660033"/>
                </a:solidFill>
              </a:rPr>
              <a:t>ALTERECO </a:t>
            </a:r>
            <a:r>
              <a:rPr lang="en-US" altLang="fr-FR" sz="1200" dirty="0">
                <a:solidFill>
                  <a:srgbClr val="660033"/>
                </a:solidFill>
              </a:rPr>
              <a:t>(Andalusia, </a:t>
            </a:r>
            <a:r>
              <a:rPr lang="en-US" altLang="fr-FR" sz="1200" dirty="0" err="1">
                <a:solidFill>
                  <a:srgbClr val="660033"/>
                </a:solidFill>
              </a:rPr>
              <a:t>Valencian</a:t>
            </a:r>
            <a:r>
              <a:rPr lang="en-US" altLang="fr-FR" sz="1200" dirty="0">
                <a:solidFill>
                  <a:srgbClr val="660033"/>
                </a:solidFill>
              </a:rPr>
              <a:t> </a:t>
            </a:r>
            <a:r>
              <a:rPr lang="en-US" altLang="fr-FR" sz="1200" dirty="0" smtClean="0">
                <a:solidFill>
                  <a:srgbClr val="660033"/>
                </a:solidFill>
              </a:rPr>
              <a:t>Community)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altLang="fr-FR" sz="1200" dirty="0">
                <a:solidFill>
                  <a:srgbClr val="660033"/>
                </a:solidFill>
              </a:rPr>
              <a:t>CO-EVOLVE </a:t>
            </a:r>
            <a:r>
              <a:rPr lang="en-US" altLang="fr-FR" sz="1200" dirty="0" err="1">
                <a:solidFill>
                  <a:srgbClr val="660033"/>
                </a:solidFill>
              </a:rPr>
              <a:t>Valencian</a:t>
            </a:r>
            <a:r>
              <a:rPr lang="en-US" altLang="fr-FR" sz="1200" dirty="0">
                <a:solidFill>
                  <a:srgbClr val="660033"/>
                </a:solidFill>
              </a:rPr>
              <a:t> Community)</a:t>
            </a:r>
            <a:endParaRPr lang="en-US" altLang="fr-FR" sz="1200" dirty="0" smtClean="0">
              <a:solidFill>
                <a:srgbClr val="660033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fr-FR" altLang="fr-FR" sz="1200" dirty="0" smtClean="0">
                <a:solidFill>
                  <a:srgbClr val="660033"/>
                </a:solidFill>
              </a:rPr>
              <a:t>CONSUME-LESS (Andalusia)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fr-FR" altLang="fr-FR" sz="1200" dirty="0" smtClean="0">
                <a:solidFill>
                  <a:srgbClr val="660033"/>
                </a:solidFill>
              </a:rPr>
              <a:t>DESTIMED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fr-FR" altLang="fr-FR" sz="1200" dirty="0" smtClean="0">
                <a:solidFill>
                  <a:srgbClr val="660033"/>
                </a:solidFill>
              </a:rPr>
              <a:t>TOURISMED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fr-FR" altLang="fr-FR" sz="1200" dirty="0" smtClean="0">
                <a:solidFill>
                  <a:srgbClr val="660033"/>
                </a:solidFill>
              </a:rPr>
              <a:t>MITOMED+ (</a:t>
            </a:r>
            <a:r>
              <a:rPr lang="fr-FR" altLang="fr-FR" sz="1200" dirty="0" err="1" smtClean="0">
                <a:solidFill>
                  <a:srgbClr val="660033"/>
                </a:solidFill>
              </a:rPr>
              <a:t>Catalonia</a:t>
            </a:r>
            <a:r>
              <a:rPr lang="fr-FR" altLang="fr-FR" sz="1200" dirty="0" smtClean="0">
                <a:solidFill>
                  <a:srgbClr val="660033"/>
                </a:solidFill>
              </a:rPr>
              <a:t>, Andalusia)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fr-FR" altLang="fr-FR" sz="1200" dirty="0" smtClean="0">
                <a:solidFill>
                  <a:srgbClr val="660033"/>
                </a:solidFill>
              </a:rPr>
              <a:t>MEDCYCLETOUR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0031583" y="5097894"/>
            <a:ext cx="65521" cy="826656"/>
          </a:xfrm>
          <a:prstGeom prst="rect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5" name="Espace réservé du contenu 9"/>
          <p:cNvSpPr txBox="1">
            <a:spLocks/>
          </p:cNvSpPr>
          <p:nvPr/>
        </p:nvSpPr>
        <p:spPr>
          <a:xfrm>
            <a:off x="10068529" y="5012020"/>
            <a:ext cx="2113946" cy="10268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altLang="fr-FR" sz="1200" dirty="0" smtClean="0">
                <a:solidFill>
                  <a:srgbClr val="009999"/>
                </a:solidFill>
              </a:rPr>
              <a:t>BLUEISLANDS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fr-FR" altLang="fr-FR" sz="1200" dirty="0" smtClean="0">
                <a:solidFill>
                  <a:srgbClr val="009999"/>
                </a:solidFill>
              </a:rPr>
              <a:t>SIROCCO</a:t>
            </a:r>
            <a:r>
              <a:rPr lang="en-US" altLang="fr-FR" sz="1200" dirty="0">
                <a:solidFill>
                  <a:srgbClr val="009999"/>
                </a:solidFill>
              </a:rPr>
              <a:t> (Limassol &amp; </a:t>
            </a:r>
            <a:r>
              <a:rPr lang="en-US" altLang="fr-FR" sz="1200" dirty="0" err="1" smtClean="0">
                <a:solidFill>
                  <a:srgbClr val="009999"/>
                </a:solidFill>
              </a:rPr>
              <a:t>Larnaca</a:t>
            </a:r>
            <a:r>
              <a:rPr lang="en-US" altLang="fr-FR" sz="1200" dirty="0" smtClean="0">
                <a:solidFill>
                  <a:srgbClr val="009999"/>
                </a:solidFill>
              </a:rPr>
              <a:t>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fr-FR" altLang="fr-FR" sz="1200" dirty="0" smtClean="0">
                <a:solidFill>
                  <a:srgbClr val="009999"/>
                </a:solidFill>
              </a:rPr>
              <a:t>TOURISMED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fr-FR" altLang="fr-FR" sz="1200" dirty="0" smtClean="0">
                <a:solidFill>
                  <a:srgbClr val="009999"/>
                </a:solidFill>
              </a:rPr>
              <a:t>MITOMED+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fr-FR" altLang="fr-FR" sz="1200" dirty="0" smtClean="0">
                <a:solidFill>
                  <a:srgbClr val="009999"/>
                </a:solidFill>
              </a:rPr>
              <a:t>MEDCYCLETOUR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587593" y="5248307"/>
            <a:ext cx="65521" cy="29141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7" name="Espace réservé du contenu 9"/>
          <p:cNvSpPr txBox="1">
            <a:spLocks/>
          </p:cNvSpPr>
          <p:nvPr/>
        </p:nvSpPr>
        <p:spPr>
          <a:xfrm>
            <a:off x="5639404" y="5166259"/>
            <a:ext cx="2113946" cy="5134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altLang="fr-FR" sz="1200" dirty="0" smtClean="0">
                <a:solidFill>
                  <a:schemeClr val="accent4">
                    <a:lumMod val="75000"/>
                  </a:schemeClr>
                </a:solidFill>
              </a:rPr>
              <a:t>BLUEISLANDS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fr-FR" altLang="fr-FR" sz="1200" dirty="0" smtClean="0">
                <a:solidFill>
                  <a:schemeClr val="accent4">
                    <a:lumMod val="75000"/>
                  </a:schemeClr>
                </a:solidFill>
              </a:rPr>
              <a:t>CONSUME-LESS</a:t>
            </a:r>
            <a:r>
              <a:rPr lang="en-US" altLang="fr-FR" sz="1200" dirty="0" smtClean="0">
                <a:solidFill>
                  <a:schemeClr val="accent4">
                    <a:lumMod val="75000"/>
                  </a:schemeClr>
                </a:solidFill>
              </a:rPr>
              <a:t> (</a:t>
            </a:r>
            <a:r>
              <a:rPr lang="en-US" altLang="fr-FR" sz="1200" dirty="0" err="1" smtClean="0">
                <a:solidFill>
                  <a:schemeClr val="accent4">
                    <a:lumMod val="75000"/>
                  </a:schemeClr>
                </a:solidFill>
              </a:rPr>
              <a:t>Gozo</a:t>
            </a:r>
            <a:r>
              <a:rPr lang="en-US" altLang="fr-FR" sz="1200" dirty="0" smtClean="0">
                <a:solidFill>
                  <a:schemeClr val="accent4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98528" y="3452802"/>
            <a:ext cx="65521" cy="291418"/>
          </a:xfrm>
          <a:prstGeom prst="rect">
            <a:avLst/>
          </a:prstGeom>
          <a:solidFill>
            <a:srgbClr val="66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9" name="Espace réservé du contenu 9"/>
          <p:cNvSpPr txBox="1">
            <a:spLocks/>
          </p:cNvSpPr>
          <p:nvPr/>
        </p:nvSpPr>
        <p:spPr>
          <a:xfrm>
            <a:off x="393188" y="3393957"/>
            <a:ext cx="3435861" cy="2567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altLang="fr-FR" sz="1200" dirty="0">
                <a:solidFill>
                  <a:srgbClr val="6666FF"/>
                </a:solidFill>
              </a:rPr>
              <a:t>SIROCCO </a:t>
            </a:r>
            <a:r>
              <a:rPr lang="en-US" altLang="fr-FR" sz="1200" dirty="0" smtClean="0">
                <a:solidFill>
                  <a:srgbClr val="6666FF"/>
                </a:solidFill>
              </a:rPr>
              <a:t>(Lisbon)</a:t>
            </a:r>
          </a:p>
        </p:txBody>
      </p:sp>
      <p:sp>
        <p:nvSpPr>
          <p:cNvPr id="30" name="Espace réservé du contenu 9"/>
          <p:cNvSpPr txBox="1">
            <a:spLocks/>
          </p:cNvSpPr>
          <p:nvPr/>
        </p:nvSpPr>
        <p:spPr>
          <a:xfrm>
            <a:off x="9648419" y="5718660"/>
            <a:ext cx="448685" cy="2562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altLang="fr-FR" sz="1200" b="1" dirty="0" smtClean="0">
                <a:solidFill>
                  <a:srgbClr val="009999"/>
                </a:solidFill>
              </a:rPr>
              <a:t>(CY)</a:t>
            </a:r>
            <a:endParaRPr lang="fr-FR" altLang="fr-FR" sz="1200" b="1" dirty="0" smtClean="0">
              <a:solidFill>
                <a:srgbClr val="009999"/>
              </a:solidFill>
            </a:endParaRPr>
          </a:p>
        </p:txBody>
      </p:sp>
      <p:sp>
        <p:nvSpPr>
          <p:cNvPr id="31" name="Espace réservé du contenu 9"/>
          <p:cNvSpPr txBox="1">
            <a:spLocks/>
          </p:cNvSpPr>
          <p:nvPr/>
        </p:nvSpPr>
        <p:spPr>
          <a:xfrm>
            <a:off x="7086600" y="5040826"/>
            <a:ext cx="473941" cy="2677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altLang="fr-FR" sz="1200" b="1" dirty="0" smtClean="0">
                <a:solidFill>
                  <a:schemeClr val="accent1">
                    <a:lumMod val="75000"/>
                  </a:schemeClr>
                </a:solidFill>
              </a:rPr>
              <a:t>(GR)</a:t>
            </a:r>
            <a:endParaRPr lang="fr-FR" altLang="fr-FR" sz="12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2" name="Espace réservé du contenu 9"/>
          <p:cNvSpPr txBox="1">
            <a:spLocks/>
          </p:cNvSpPr>
          <p:nvPr/>
        </p:nvSpPr>
        <p:spPr>
          <a:xfrm>
            <a:off x="6512194" y="3768625"/>
            <a:ext cx="467123" cy="2688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altLang="fr-FR" sz="1200" b="1" dirty="0" smtClean="0">
                <a:solidFill>
                  <a:srgbClr val="C00000"/>
                </a:solidFill>
              </a:rPr>
              <a:t>(AL)</a:t>
            </a:r>
            <a:endParaRPr lang="fr-FR" altLang="fr-FR" sz="1200" b="1" dirty="0" smtClean="0">
              <a:solidFill>
                <a:srgbClr val="C00000"/>
              </a:solidFill>
            </a:endParaRPr>
          </a:p>
        </p:txBody>
      </p:sp>
      <p:sp>
        <p:nvSpPr>
          <p:cNvPr id="33" name="Espace réservé du contenu 9"/>
          <p:cNvSpPr txBox="1">
            <a:spLocks/>
          </p:cNvSpPr>
          <p:nvPr/>
        </p:nvSpPr>
        <p:spPr>
          <a:xfrm>
            <a:off x="5736988" y="3036742"/>
            <a:ext cx="474820" cy="2312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altLang="fr-FR" sz="1200" b="1" dirty="0" smtClean="0">
                <a:solidFill>
                  <a:schemeClr val="accent2">
                    <a:lumMod val="75000"/>
                  </a:schemeClr>
                </a:solidFill>
              </a:rPr>
              <a:t>(HR)</a:t>
            </a:r>
            <a:endParaRPr lang="fr-FR" altLang="fr-FR" sz="12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4" name="Espace réservé du contenu 9"/>
          <p:cNvSpPr txBox="1">
            <a:spLocks/>
          </p:cNvSpPr>
          <p:nvPr/>
        </p:nvSpPr>
        <p:spPr>
          <a:xfrm>
            <a:off x="4563834" y="2138748"/>
            <a:ext cx="1329315" cy="2335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fr-FR" altLang="fr-FR" sz="1200" b="1" dirty="0" smtClean="0">
                <a:solidFill>
                  <a:srgbClr val="FF00FF"/>
                </a:solidFill>
              </a:rPr>
              <a:t>(SL)</a:t>
            </a:r>
          </a:p>
        </p:txBody>
      </p:sp>
      <p:sp>
        <p:nvSpPr>
          <p:cNvPr id="35" name="Espace réservé du contenu 9"/>
          <p:cNvSpPr txBox="1">
            <a:spLocks/>
          </p:cNvSpPr>
          <p:nvPr/>
        </p:nvSpPr>
        <p:spPr>
          <a:xfrm>
            <a:off x="2079415" y="2937771"/>
            <a:ext cx="446468" cy="2782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altLang="fr-FR" sz="1200" b="1" dirty="0" smtClean="0">
                <a:solidFill>
                  <a:schemeClr val="accent5">
                    <a:lumMod val="75000"/>
                  </a:schemeClr>
                </a:solidFill>
              </a:rPr>
              <a:t>(FR)</a:t>
            </a:r>
            <a:endParaRPr lang="fr-FR" altLang="fr-FR" sz="1200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6" name="Espace réservé du contenu 9"/>
          <p:cNvSpPr txBox="1">
            <a:spLocks/>
          </p:cNvSpPr>
          <p:nvPr/>
        </p:nvSpPr>
        <p:spPr>
          <a:xfrm>
            <a:off x="5687873" y="4776333"/>
            <a:ext cx="410552" cy="2719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US" altLang="fr-FR" sz="1200" b="1" dirty="0" smtClean="0">
                <a:solidFill>
                  <a:schemeClr val="accent6">
                    <a:lumMod val="75000"/>
                  </a:schemeClr>
                </a:solidFill>
              </a:rPr>
              <a:t>(IT)</a:t>
            </a:r>
            <a:endParaRPr lang="fr-FR" altLang="fr-FR" sz="12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7" name="Espace réservé du contenu 9"/>
          <p:cNvSpPr txBox="1">
            <a:spLocks/>
          </p:cNvSpPr>
          <p:nvPr/>
        </p:nvSpPr>
        <p:spPr>
          <a:xfrm>
            <a:off x="5155107" y="5322720"/>
            <a:ext cx="543357" cy="2990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altLang="fr-FR" sz="1200" b="1" dirty="0" smtClean="0">
                <a:solidFill>
                  <a:schemeClr val="accent4">
                    <a:lumMod val="75000"/>
                  </a:schemeClr>
                </a:solidFill>
              </a:rPr>
              <a:t>(MT)</a:t>
            </a:r>
          </a:p>
        </p:txBody>
      </p:sp>
      <p:sp>
        <p:nvSpPr>
          <p:cNvPr id="38" name="Espace réservé du contenu 9"/>
          <p:cNvSpPr txBox="1">
            <a:spLocks/>
          </p:cNvSpPr>
          <p:nvPr/>
        </p:nvSpPr>
        <p:spPr>
          <a:xfrm>
            <a:off x="519543" y="5196335"/>
            <a:ext cx="446116" cy="2721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altLang="fr-FR" sz="1200" b="1" dirty="0" smtClean="0">
                <a:solidFill>
                  <a:srgbClr val="660033"/>
                </a:solidFill>
              </a:rPr>
              <a:t>(ES)</a:t>
            </a:r>
            <a:endParaRPr lang="fr-FR" altLang="fr-FR" sz="1200" b="1" dirty="0" smtClean="0">
              <a:solidFill>
                <a:srgbClr val="660033"/>
              </a:solidFill>
            </a:endParaRPr>
          </a:p>
        </p:txBody>
      </p:sp>
      <p:sp>
        <p:nvSpPr>
          <p:cNvPr id="39" name="Espace réservé du contenu 9"/>
          <p:cNvSpPr txBox="1">
            <a:spLocks/>
          </p:cNvSpPr>
          <p:nvPr/>
        </p:nvSpPr>
        <p:spPr>
          <a:xfrm>
            <a:off x="46622" y="3512784"/>
            <a:ext cx="462327" cy="2567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altLang="fr-FR" sz="1200" b="1" dirty="0" smtClean="0">
                <a:solidFill>
                  <a:srgbClr val="6666FF"/>
                </a:solidFill>
              </a:rPr>
              <a:t>(PT)</a:t>
            </a:r>
          </a:p>
        </p:txBody>
      </p:sp>
      <p:sp>
        <p:nvSpPr>
          <p:cNvPr id="41" name="Espace réservé du contenu 9"/>
          <p:cNvSpPr txBox="1">
            <a:spLocks/>
          </p:cNvSpPr>
          <p:nvPr/>
        </p:nvSpPr>
        <p:spPr>
          <a:xfrm>
            <a:off x="-13648" y="0"/>
            <a:ext cx="12192000" cy="984250"/>
          </a:xfrm>
          <a:prstGeom prst="rect">
            <a:avLst/>
          </a:prstGeom>
          <a:solidFill>
            <a:srgbClr val="A9D18E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GB" altLang="fr-FR" sz="1000" b="1" dirty="0" smtClean="0">
              <a:solidFill>
                <a:srgbClr val="002060"/>
              </a:solidFill>
            </a:endParaRPr>
          </a:p>
          <a:p>
            <a:pPr algn="l"/>
            <a:r>
              <a:rPr lang="en-GB" altLang="fr-FR" sz="2800" b="1" dirty="0" smtClean="0">
                <a:solidFill>
                  <a:schemeClr val="bg1"/>
                </a:solidFill>
              </a:rPr>
              <a:t>	</a:t>
            </a:r>
            <a:r>
              <a:rPr lang="en-GB" altLang="fr-FR" sz="2800" b="1" dirty="0">
                <a:solidFill>
                  <a:schemeClr val="bg1"/>
                </a:solidFill>
              </a:rPr>
              <a:t> </a:t>
            </a:r>
            <a:r>
              <a:rPr lang="en-GB" altLang="fr-FR" sz="4000" b="1" dirty="0" smtClean="0">
                <a:solidFill>
                  <a:schemeClr val="bg1"/>
                </a:solidFill>
              </a:rPr>
              <a:t>La </a:t>
            </a:r>
            <a:r>
              <a:rPr lang="en-GB" altLang="fr-FR" sz="4000" b="1" dirty="0" err="1" smtClean="0">
                <a:solidFill>
                  <a:schemeClr val="bg1"/>
                </a:solidFill>
              </a:rPr>
              <a:t>Comunidad</a:t>
            </a:r>
            <a:r>
              <a:rPr lang="en-GB" altLang="fr-FR" sz="4000" b="1" dirty="0" smtClean="0">
                <a:solidFill>
                  <a:schemeClr val="bg1"/>
                </a:solidFill>
              </a:rPr>
              <a:t> de </a:t>
            </a:r>
            <a:r>
              <a:rPr lang="en-GB" altLang="fr-FR" sz="4000" b="1" dirty="0" err="1" smtClean="0">
                <a:solidFill>
                  <a:schemeClr val="bg1"/>
                </a:solidFill>
              </a:rPr>
              <a:t>Turismo</a:t>
            </a:r>
            <a:r>
              <a:rPr lang="en-GB" altLang="fr-FR" sz="4000" b="1" dirty="0" smtClean="0">
                <a:solidFill>
                  <a:schemeClr val="bg1"/>
                </a:solidFill>
              </a:rPr>
              <a:t> </a:t>
            </a:r>
            <a:r>
              <a:rPr lang="en-GB" altLang="fr-FR" sz="4000" b="1" dirty="0" err="1" smtClean="0">
                <a:solidFill>
                  <a:schemeClr val="bg1"/>
                </a:solidFill>
              </a:rPr>
              <a:t>sostenible</a:t>
            </a:r>
            <a:endParaRPr lang="en-GB" altLang="fr-FR" sz="4000" b="1" dirty="0" smtClean="0">
              <a:solidFill>
                <a:schemeClr val="bg1"/>
              </a:solidFill>
            </a:endParaRPr>
          </a:p>
        </p:txBody>
      </p:sp>
      <p:grpSp>
        <p:nvGrpSpPr>
          <p:cNvPr id="42" name="Group 3"/>
          <p:cNvGrpSpPr/>
          <p:nvPr/>
        </p:nvGrpSpPr>
        <p:grpSpPr>
          <a:xfrm>
            <a:off x="111125" y="5846780"/>
            <a:ext cx="3319234" cy="895866"/>
            <a:chOff x="-10210" y="-5704"/>
            <a:chExt cx="6106210" cy="1668350"/>
          </a:xfrm>
        </p:grpSpPr>
        <p:pic>
          <p:nvPicPr>
            <p:cNvPr id="43" name="Image 1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0210" y="-5704"/>
              <a:ext cx="6106210" cy="1650546"/>
            </a:xfrm>
            <a:prstGeom prst="rect">
              <a:avLst/>
            </a:prstGeom>
          </p:spPr>
        </p:pic>
        <p:pic>
          <p:nvPicPr>
            <p:cNvPr id="44" name="Picture 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383" y="155113"/>
              <a:ext cx="3089035" cy="15075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2187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9"/>
          <p:cNvSpPr txBox="1">
            <a:spLocks/>
          </p:cNvSpPr>
          <p:nvPr/>
        </p:nvSpPr>
        <p:spPr>
          <a:xfrm>
            <a:off x="0" y="0"/>
            <a:ext cx="12192000" cy="984250"/>
          </a:xfrm>
          <a:prstGeom prst="rect">
            <a:avLst/>
          </a:prstGeom>
          <a:solidFill>
            <a:srgbClr val="A9D18E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fr-FR" sz="1000" b="1" dirty="0" smtClean="0">
              <a:solidFill>
                <a:srgbClr val="002060"/>
              </a:solidFill>
            </a:endParaRPr>
          </a:p>
          <a:p>
            <a:r>
              <a:rPr lang="en-GB" altLang="fr-FR" sz="2800" b="1" dirty="0" smtClean="0">
                <a:solidFill>
                  <a:schemeClr val="bg1"/>
                </a:solidFill>
              </a:rPr>
              <a:t>	</a:t>
            </a:r>
            <a:r>
              <a:rPr lang="en-GB" altLang="fr-FR" sz="4000" b="1" dirty="0" err="1" smtClean="0">
                <a:solidFill>
                  <a:schemeClr val="bg1"/>
                </a:solidFill>
              </a:rPr>
              <a:t>Nuestro</a:t>
            </a:r>
            <a:r>
              <a:rPr lang="en-GB" altLang="fr-FR" sz="4000" b="1" dirty="0" smtClean="0">
                <a:solidFill>
                  <a:schemeClr val="bg1"/>
                </a:solidFill>
              </a:rPr>
              <a:t> </a:t>
            </a:r>
            <a:r>
              <a:rPr lang="en-GB" altLang="fr-FR" sz="4000" b="1" dirty="0" err="1" smtClean="0">
                <a:solidFill>
                  <a:schemeClr val="bg1"/>
                </a:solidFill>
              </a:rPr>
              <a:t>objetivo</a:t>
            </a:r>
            <a:endParaRPr lang="en-GB" altLang="fr-FR" sz="4000" b="1" dirty="0" smtClean="0">
              <a:solidFill>
                <a:schemeClr val="bg1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454890" y="1267103"/>
            <a:ext cx="105193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>
                <a:solidFill>
                  <a:srgbClr val="A9D18E"/>
                </a:solidFill>
              </a:rPr>
              <a:t>Poner en valor de una manera más eficiente los recursos naturales y el patrimonio cultural en las </a:t>
            </a:r>
            <a:r>
              <a:rPr lang="es-ES" sz="3600" dirty="0" smtClean="0">
                <a:solidFill>
                  <a:srgbClr val="A9D18E"/>
                </a:solidFill>
              </a:rPr>
              <a:t>zonas </a:t>
            </a:r>
            <a:r>
              <a:rPr lang="es-ES" sz="3600" dirty="0">
                <a:solidFill>
                  <a:srgbClr val="A9D18E"/>
                </a:solidFill>
              </a:rPr>
              <a:t>costeras y marítimas para desarrollar un turismo sostenible y responsable en la cuenca Mediterránea.</a:t>
            </a:r>
          </a:p>
        </p:txBody>
      </p:sp>
      <p:grpSp>
        <p:nvGrpSpPr>
          <p:cNvPr id="7" name="Agrupar 13"/>
          <p:cNvGrpSpPr>
            <a:grpSpLocks/>
          </p:cNvGrpSpPr>
          <p:nvPr/>
        </p:nvGrpSpPr>
        <p:grpSpPr bwMode="auto">
          <a:xfrm>
            <a:off x="8288603" y="4329711"/>
            <a:ext cx="2672092" cy="1307958"/>
            <a:chOff x="0" y="4797152"/>
            <a:chExt cx="4403790" cy="1944216"/>
          </a:xfrm>
        </p:grpSpPr>
        <p:pic>
          <p:nvPicPr>
            <p:cNvPr id="8" name="Imagen 7" descr="logo-UNIMED.jp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229200"/>
              <a:ext cx="792088" cy="795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Imagen 6" descr="Panteion_logo1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093296"/>
              <a:ext cx="2381708" cy="5980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Imagen 12" descr="logo_Diba_Tourism.png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11760" y="5085184"/>
              <a:ext cx="1944216" cy="3820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Imagen 9" descr="arco_latino.jp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756" t="7385" r="29787" b="7031"/>
            <a:stretch>
              <a:fillRect/>
            </a:stretch>
          </p:blipFill>
          <p:spPr bwMode="auto">
            <a:xfrm>
              <a:off x="1475656" y="4797152"/>
              <a:ext cx="792286" cy="1021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Imagen 18" descr="Plan Bleu.jpg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5776" y="5589240"/>
              <a:ext cx="1848014" cy="10510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Imagen 8" descr="AIE.png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4246" y="6165304"/>
              <a:ext cx="1212237" cy="5760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5" name="Immagine 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0" y="5943521"/>
            <a:ext cx="3590855" cy="914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84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traight Connector 28"/>
          <p:cNvCxnSpPr>
            <a:stCxn id="7" idx="2"/>
            <a:endCxn id="17" idx="1"/>
          </p:cNvCxnSpPr>
          <p:nvPr/>
        </p:nvCxnSpPr>
        <p:spPr>
          <a:xfrm>
            <a:off x="1809980" y="2472193"/>
            <a:ext cx="7402506" cy="4361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stCxn id="7" idx="2"/>
            <a:endCxn id="8" idx="1"/>
          </p:cNvCxnSpPr>
          <p:nvPr/>
        </p:nvCxnSpPr>
        <p:spPr>
          <a:xfrm>
            <a:off x="1809980" y="2472193"/>
            <a:ext cx="4444637" cy="7122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7" idx="2"/>
            <a:endCxn id="9" idx="1"/>
          </p:cNvCxnSpPr>
          <p:nvPr/>
        </p:nvCxnSpPr>
        <p:spPr>
          <a:xfrm>
            <a:off x="1809980" y="2472193"/>
            <a:ext cx="1379110" cy="4503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7" idx="2"/>
            <a:endCxn id="10" idx="1"/>
          </p:cNvCxnSpPr>
          <p:nvPr/>
        </p:nvCxnSpPr>
        <p:spPr>
          <a:xfrm>
            <a:off x="1809980" y="2472193"/>
            <a:ext cx="2380870" cy="16754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7" idx="2"/>
            <a:endCxn id="14" idx="0"/>
          </p:cNvCxnSpPr>
          <p:nvPr/>
        </p:nvCxnSpPr>
        <p:spPr>
          <a:xfrm>
            <a:off x="1809980" y="2472193"/>
            <a:ext cx="26339" cy="19854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7" idx="3"/>
            <a:endCxn id="16" idx="0"/>
          </p:cNvCxnSpPr>
          <p:nvPr/>
        </p:nvCxnSpPr>
        <p:spPr>
          <a:xfrm>
            <a:off x="2450989" y="2256750"/>
            <a:ext cx="7978179" cy="16975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7" idx="3"/>
            <a:endCxn id="10" idx="0"/>
          </p:cNvCxnSpPr>
          <p:nvPr/>
        </p:nvCxnSpPr>
        <p:spPr>
          <a:xfrm>
            <a:off x="2450989" y="2256750"/>
            <a:ext cx="2452781" cy="1675451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7" idx="2"/>
            <a:endCxn id="12" idx="0"/>
          </p:cNvCxnSpPr>
          <p:nvPr/>
        </p:nvCxnSpPr>
        <p:spPr>
          <a:xfrm>
            <a:off x="1809980" y="2472193"/>
            <a:ext cx="4543071" cy="294886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7" idx="3"/>
            <a:endCxn id="13" idx="0"/>
          </p:cNvCxnSpPr>
          <p:nvPr/>
        </p:nvCxnSpPr>
        <p:spPr>
          <a:xfrm>
            <a:off x="2450989" y="2256750"/>
            <a:ext cx="5104146" cy="1858546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7" idx="2"/>
            <a:endCxn id="14" idx="3"/>
          </p:cNvCxnSpPr>
          <p:nvPr/>
        </p:nvCxnSpPr>
        <p:spPr>
          <a:xfrm>
            <a:off x="1809980" y="2472193"/>
            <a:ext cx="1064668" cy="2200914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3"/>
            <a:endCxn id="8" idx="0"/>
          </p:cNvCxnSpPr>
          <p:nvPr/>
        </p:nvCxnSpPr>
        <p:spPr>
          <a:xfrm>
            <a:off x="2450989" y="2256750"/>
            <a:ext cx="4619204" cy="712297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7" idx="2"/>
            <a:endCxn id="10" idx="2"/>
          </p:cNvCxnSpPr>
          <p:nvPr/>
        </p:nvCxnSpPr>
        <p:spPr>
          <a:xfrm>
            <a:off x="1809980" y="2472193"/>
            <a:ext cx="3093790" cy="1890895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7" idx="2"/>
            <a:endCxn id="12" idx="1"/>
          </p:cNvCxnSpPr>
          <p:nvPr/>
        </p:nvCxnSpPr>
        <p:spPr>
          <a:xfrm>
            <a:off x="1809980" y="2472193"/>
            <a:ext cx="3873080" cy="3164312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7" idx="2"/>
            <a:endCxn id="16" idx="1"/>
          </p:cNvCxnSpPr>
          <p:nvPr/>
        </p:nvCxnSpPr>
        <p:spPr>
          <a:xfrm>
            <a:off x="1809980" y="2472193"/>
            <a:ext cx="7947337" cy="1697503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7" idx="3"/>
            <a:endCxn id="18" idx="1"/>
          </p:cNvCxnSpPr>
          <p:nvPr/>
        </p:nvCxnSpPr>
        <p:spPr>
          <a:xfrm>
            <a:off x="2450989" y="2256750"/>
            <a:ext cx="4251582" cy="9101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7" idx="2"/>
            <a:endCxn id="21" idx="0"/>
          </p:cNvCxnSpPr>
          <p:nvPr/>
        </p:nvCxnSpPr>
        <p:spPr>
          <a:xfrm>
            <a:off x="1809980" y="2472193"/>
            <a:ext cx="1692259" cy="294886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8" idx="2"/>
            <a:endCxn id="10" idx="3"/>
          </p:cNvCxnSpPr>
          <p:nvPr/>
        </p:nvCxnSpPr>
        <p:spPr>
          <a:xfrm flipH="1">
            <a:off x="5616690" y="3399934"/>
            <a:ext cx="1453503" cy="747711"/>
          </a:xfrm>
          <a:prstGeom prst="line">
            <a:avLst/>
          </a:prstGeom>
          <a:ln>
            <a:solidFill>
              <a:srgbClr val="98C2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8" idx="2"/>
            <a:endCxn id="11" idx="3"/>
          </p:cNvCxnSpPr>
          <p:nvPr/>
        </p:nvCxnSpPr>
        <p:spPr>
          <a:xfrm flipH="1">
            <a:off x="2265868" y="3399934"/>
            <a:ext cx="4804325" cy="176095"/>
          </a:xfrm>
          <a:prstGeom prst="line">
            <a:avLst/>
          </a:prstGeom>
          <a:ln>
            <a:solidFill>
              <a:srgbClr val="98C2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8" idx="2"/>
            <a:endCxn id="14" idx="2"/>
          </p:cNvCxnSpPr>
          <p:nvPr/>
        </p:nvCxnSpPr>
        <p:spPr>
          <a:xfrm flipH="1">
            <a:off x="1836319" y="3399934"/>
            <a:ext cx="5233874" cy="1488616"/>
          </a:xfrm>
          <a:prstGeom prst="line">
            <a:avLst/>
          </a:prstGeom>
          <a:ln>
            <a:solidFill>
              <a:srgbClr val="98C2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8" idx="2"/>
            <a:endCxn id="16" idx="0"/>
          </p:cNvCxnSpPr>
          <p:nvPr/>
        </p:nvCxnSpPr>
        <p:spPr>
          <a:xfrm>
            <a:off x="7070193" y="3399934"/>
            <a:ext cx="3358975" cy="554318"/>
          </a:xfrm>
          <a:prstGeom prst="line">
            <a:avLst/>
          </a:prstGeom>
          <a:ln>
            <a:solidFill>
              <a:srgbClr val="98C2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8" idx="2"/>
            <a:endCxn id="17" idx="1"/>
          </p:cNvCxnSpPr>
          <p:nvPr/>
        </p:nvCxnSpPr>
        <p:spPr>
          <a:xfrm flipV="1">
            <a:off x="7070193" y="2908309"/>
            <a:ext cx="2142293" cy="491625"/>
          </a:xfrm>
          <a:prstGeom prst="line">
            <a:avLst/>
          </a:prstGeom>
          <a:ln>
            <a:solidFill>
              <a:srgbClr val="98C2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8" idx="2"/>
            <a:endCxn id="19" idx="2"/>
          </p:cNvCxnSpPr>
          <p:nvPr/>
        </p:nvCxnSpPr>
        <p:spPr>
          <a:xfrm flipH="1" flipV="1">
            <a:off x="5141412" y="2400772"/>
            <a:ext cx="1928781" cy="999162"/>
          </a:xfrm>
          <a:prstGeom prst="line">
            <a:avLst/>
          </a:prstGeom>
          <a:ln>
            <a:solidFill>
              <a:srgbClr val="98C2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>
            <a:stCxn id="9" idx="2"/>
            <a:endCxn id="13" idx="0"/>
          </p:cNvCxnSpPr>
          <p:nvPr/>
        </p:nvCxnSpPr>
        <p:spPr>
          <a:xfrm>
            <a:off x="4075487" y="3138031"/>
            <a:ext cx="3479648" cy="977265"/>
          </a:xfrm>
          <a:prstGeom prst="line">
            <a:avLst/>
          </a:prstGeom>
          <a:ln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>
            <a:stCxn id="10" idx="1"/>
            <a:endCxn id="11" idx="2"/>
          </p:cNvCxnSpPr>
          <p:nvPr/>
        </p:nvCxnSpPr>
        <p:spPr>
          <a:xfrm flipH="1" flipV="1">
            <a:off x="1515887" y="3791472"/>
            <a:ext cx="2674963" cy="356173"/>
          </a:xfrm>
          <a:prstGeom prst="line">
            <a:avLst/>
          </a:prstGeom>
          <a:ln>
            <a:solidFill>
              <a:srgbClr val="66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>
            <a:stCxn id="10" idx="0"/>
            <a:endCxn id="8" idx="2"/>
          </p:cNvCxnSpPr>
          <p:nvPr/>
        </p:nvCxnSpPr>
        <p:spPr>
          <a:xfrm flipV="1">
            <a:off x="4903770" y="3399934"/>
            <a:ext cx="2166423" cy="532267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>
            <a:stCxn id="10" idx="2"/>
            <a:endCxn id="8" idx="2"/>
          </p:cNvCxnSpPr>
          <p:nvPr/>
        </p:nvCxnSpPr>
        <p:spPr>
          <a:xfrm flipV="1">
            <a:off x="4903770" y="3399934"/>
            <a:ext cx="2166423" cy="963154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>
            <a:stCxn id="14" idx="0"/>
            <a:endCxn id="10" idx="1"/>
          </p:cNvCxnSpPr>
          <p:nvPr/>
        </p:nvCxnSpPr>
        <p:spPr>
          <a:xfrm flipV="1">
            <a:off x="1836319" y="4147645"/>
            <a:ext cx="2354531" cy="3100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>
            <a:stCxn id="10" idx="2"/>
            <a:endCxn id="16" idx="1"/>
          </p:cNvCxnSpPr>
          <p:nvPr/>
        </p:nvCxnSpPr>
        <p:spPr>
          <a:xfrm flipV="1">
            <a:off x="4903770" y="4169696"/>
            <a:ext cx="4853547" cy="1933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>
            <a:stCxn id="10" idx="2"/>
            <a:endCxn id="17" idx="2"/>
          </p:cNvCxnSpPr>
          <p:nvPr/>
        </p:nvCxnSpPr>
        <p:spPr>
          <a:xfrm flipV="1">
            <a:off x="4903770" y="3123752"/>
            <a:ext cx="4922025" cy="12393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>
            <a:stCxn id="10" idx="2"/>
            <a:endCxn id="12" idx="0"/>
          </p:cNvCxnSpPr>
          <p:nvPr/>
        </p:nvCxnSpPr>
        <p:spPr>
          <a:xfrm>
            <a:off x="4903770" y="4363088"/>
            <a:ext cx="1449281" cy="1057973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>
            <a:stCxn id="10" idx="2"/>
            <a:endCxn id="13" idx="0"/>
          </p:cNvCxnSpPr>
          <p:nvPr/>
        </p:nvCxnSpPr>
        <p:spPr>
          <a:xfrm flipV="1">
            <a:off x="4903770" y="4115296"/>
            <a:ext cx="2651365" cy="247792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>
            <a:stCxn id="10" idx="2"/>
            <a:endCxn id="14" idx="2"/>
          </p:cNvCxnSpPr>
          <p:nvPr/>
        </p:nvCxnSpPr>
        <p:spPr>
          <a:xfrm flipH="1">
            <a:off x="1836319" y="4363088"/>
            <a:ext cx="3067451" cy="525462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" idx="1"/>
            <a:endCxn id="10" idx="2"/>
          </p:cNvCxnSpPr>
          <p:nvPr/>
        </p:nvCxnSpPr>
        <p:spPr>
          <a:xfrm flipH="1" flipV="1">
            <a:off x="4903770" y="4363088"/>
            <a:ext cx="779290" cy="1273417"/>
          </a:xfrm>
          <a:prstGeom prst="line">
            <a:avLst/>
          </a:prstGeom>
          <a:ln>
            <a:solidFill>
              <a:srgbClr val="66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>
            <a:stCxn id="17" idx="1"/>
            <a:endCxn id="10" idx="3"/>
          </p:cNvCxnSpPr>
          <p:nvPr/>
        </p:nvCxnSpPr>
        <p:spPr>
          <a:xfrm flipH="1">
            <a:off x="5616690" y="2908309"/>
            <a:ext cx="3595796" cy="1239336"/>
          </a:xfrm>
          <a:prstGeom prst="line">
            <a:avLst/>
          </a:prstGeom>
          <a:ln>
            <a:solidFill>
              <a:srgbClr val="66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9" idx="2"/>
            <a:endCxn id="10" idx="0"/>
          </p:cNvCxnSpPr>
          <p:nvPr/>
        </p:nvCxnSpPr>
        <p:spPr>
          <a:xfrm flipH="1">
            <a:off x="4903770" y="2400772"/>
            <a:ext cx="237642" cy="1531429"/>
          </a:xfrm>
          <a:prstGeom prst="line">
            <a:avLst/>
          </a:prstGeom>
          <a:ln>
            <a:solidFill>
              <a:srgbClr val="66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/>
          <p:cNvCxnSpPr>
            <a:stCxn id="11" idx="3"/>
            <a:endCxn id="10" idx="0"/>
          </p:cNvCxnSpPr>
          <p:nvPr/>
        </p:nvCxnSpPr>
        <p:spPr>
          <a:xfrm>
            <a:off x="2265868" y="3576029"/>
            <a:ext cx="2637902" cy="356172"/>
          </a:xfrm>
          <a:prstGeom prst="line">
            <a:avLst/>
          </a:prstGeom>
          <a:ln>
            <a:solidFill>
              <a:srgbClr val="98C2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/>
          <p:cNvCxnSpPr>
            <a:stCxn id="12" idx="1"/>
            <a:endCxn id="11" idx="2"/>
          </p:cNvCxnSpPr>
          <p:nvPr/>
        </p:nvCxnSpPr>
        <p:spPr>
          <a:xfrm flipH="1" flipV="1">
            <a:off x="1515887" y="3791472"/>
            <a:ext cx="4167173" cy="1845033"/>
          </a:xfrm>
          <a:prstGeom prst="line">
            <a:avLst/>
          </a:prstGeom>
          <a:ln>
            <a:solidFill>
              <a:srgbClr val="66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/>
          <p:cNvCxnSpPr>
            <a:stCxn id="14" idx="0"/>
            <a:endCxn id="11" idx="2"/>
          </p:cNvCxnSpPr>
          <p:nvPr/>
        </p:nvCxnSpPr>
        <p:spPr>
          <a:xfrm flipH="1" flipV="1">
            <a:off x="1515887" y="3791472"/>
            <a:ext cx="320432" cy="666191"/>
          </a:xfrm>
          <a:prstGeom prst="line">
            <a:avLst/>
          </a:prstGeom>
          <a:ln>
            <a:solidFill>
              <a:srgbClr val="66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Straight Connector 271"/>
          <p:cNvCxnSpPr>
            <a:stCxn id="17" idx="1"/>
            <a:endCxn id="11" idx="0"/>
          </p:cNvCxnSpPr>
          <p:nvPr/>
        </p:nvCxnSpPr>
        <p:spPr>
          <a:xfrm flipH="1">
            <a:off x="1515887" y="2908309"/>
            <a:ext cx="7696599" cy="452276"/>
          </a:xfrm>
          <a:prstGeom prst="line">
            <a:avLst/>
          </a:prstGeom>
          <a:ln>
            <a:solidFill>
              <a:srgbClr val="66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Straight Connector 275"/>
          <p:cNvCxnSpPr>
            <a:stCxn id="19" idx="1"/>
            <a:endCxn id="11" idx="0"/>
          </p:cNvCxnSpPr>
          <p:nvPr/>
        </p:nvCxnSpPr>
        <p:spPr>
          <a:xfrm flipH="1">
            <a:off x="1515887" y="2185329"/>
            <a:ext cx="2858905" cy="1175256"/>
          </a:xfrm>
          <a:prstGeom prst="line">
            <a:avLst/>
          </a:prstGeom>
          <a:ln>
            <a:solidFill>
              <a:srgbClr val="66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Straight Connector 278"/>
          <p:cNvCxnSpPr>
            <a:stCxn id="11" idx="2"/>
            <a:endCxn id="14" idx="3"/>
          </p:cNvCxnSpPr>
          <p:nvPr/>
        </p:nvCxnSpPr>
        <p:spPr>
          <a:xfrm>
            <a:off x="1515887" y="3791472"/>
            <a:ext cx="1358761" cy="881635"/>
          </a:xfrm>
          <a:prstGeom prst="line">
            <a:avLst/>
          </a:prstGeom>
          <a:ln>
            <a:solidFill>
              <a:srgbClr val="98C2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Straight Connector 281"/>
          <p:cNvCxnSpPr>
            <a:stCxn id="11" idx="3"/>
            <a:endCxn id="16" idx="1"/>
          </p:cNvCxnSpPr>
          <p:nvPr/>
        </p:nvCxnSpPr>
        <p:spPr>
          <a:xfrm>
            <a:off x="2265868" y="3576029"/>
            <a:ext cx="7491449" cy="593667"/>
          </a:xfrm>
          <a:prstGeom prst="line">
            <a:avLst/>
          </a:prstGeom>
          <a:ln>
            <a:solidFill>
              <a:srgbClr val="98C2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Straight Connector 284"/>
          <p:cNvCxnSpPr>
            <a:stCxn id="11" idx="2"/>
            <a:endCxn id="17" idx="2"/>
          </p:cNvCxnSpPr>
          <p:nvPr/>
        </p:nvCxnSpPr>
        <p:spPr>
          <a:xfrm flipV="1">
            <a:off x="1515887" y="3123752"/>
            <a:ext cx="8309908" cy="667720"/>
          </a:xfrm>
          <a:prstGeom prst="line">
            <a:avLst/>
          </a:prstGeom>
          <a:ln>
            <a:solidFill>
              <a:srgbClr val="98C2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Straight Connector 287"/>
          <p:cNvCxnSpPr>
            <a:stCxn id="11" idx="3"/>
            <a:endCxn id="19" idx="1"/>
          </p:cNvCxnSpPr>
          <p:nvPr/>
        </p:nvCxnSpPr>
        <p:spPr>
          <a:xfrm flipV="1">
            <a:off x="2265868" y="2185329"/>
            <a:ext cx="2108924" cy="1390700"/>
          </a:xfrm>
          <a:prstGeom prst="line">
            <a:avLst/>
          </a:prstGeom>
          <a:ln>
            <a:solidFill>
              <a:srgbClr val="98C2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Connector 290"/>
          <p:cNvCxnSpPr>
            <a:stCxn id="12" idx="0"/>
            <a:endCxn id="13" idx="2"/>
          </p:cNvCxnSpPr>
          <p:nvPr/>
        </p:nvCxnSpPr>
        <p:spPr>
          <a:xfrm flipV="1">
            <a:off x="6353051" y="4546183"/>
            <a:ext cx="1202084" cy="87487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/>
          <p:cNvCxnSpPr>
            <a:stCxn id="12" idx="1"/>
            <a:endCxn id="14" idx="2"/>
          </p:cNvCxnSpPr>
          <p:nvPr/>
        </p:nvCxnSpPr>
        <p:spPr>
          <a:xfrm flipH="1" flipV="1">
            <a:off x="1836319" y="4888550"/>
            <a:ext cx="3846741" cy="747955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Straight Connector 296"/>
          <p:cNvCxnSpPr>
            <a:stCxn id="14" idx="2"/>
            <a:endCxn id="12" idx="0"/>
          </p:cNvCxnSpPr>
          <p:nvPr/>
        </p:nvCxnSpPr>
        <p:spPr>
          <a:xfrm>
            <a:off x="1836319" y="4888550"/>
            <a:ext cx="4516732" cy="532511"/>
          </a:xfrm>
          <a:prstGeom prst="line">
            <a:avLst/>
          </a:prstGeom>
          <a:ln>
            <a:solidFill>
              <a:srgbClr val="66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Straight Connector 299"/>
          <p:cNvCxnSpPr>
            <a:stCxn id="17" idx="2"/>
            <a:endCxn id="12" idx="0"/>
          </p:cNvCxnSpPr>
          <p:nvPr/>
        </p:nvCxnSpPr>
        <p:spPr>
          <a:xfrm flipH="1">
            <a:off x="6353051" y="3123752"/>
            <a:ext cx="3472744" cy="2297309"/>
          </a:xfrm>
          <a:prstGeom prst="line">
            <a:avLst/>
          </a:prstGeom>
          <a:ln>
            <a:solidFill>
              <a:srgbClr val="66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Straight Connector 302"/>
          <p:cNvCxnSpPr>
            <a:stCxn id="19" idx="2"/>
            <a:endCxn id="12" idx="0"/>
          </p:cNvCxnSpPr>
          <p:nvPr/>
        </p:nvCxnSpPr>
        <p:spPr>
          <a:xfrm>
            <a:off x="5141412" y="2400772"/>
            <a:ext cx="1211639" cy="3020289"/>
          </a:xfrm>
          <a:prstGeom prst="line">
            <a:avLst/>
          </a:prstGeom>
          <a:ln>
            <a:solidFill>
              <a:srgbClr val="66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Straight Connector 306"/>
          <p:cNvCxnSpPr>
            <a:stCxn id="12" idx="0"/>
            <a:endCxn id="16" idx="1"/>
          </p:cNvCxnSpPr>
          <p:nvPr/>
        </p:nvCxnSpPr>
        <p:spPr>
          <a:xfrm flipV="1">
            <a:off x="6353051" y="4169696"/>
            <a:ext cx="3404266" cy="1251365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Straight Connector 309"/>
          <p:cNvCxnSpPr>
            <a:stCxn id="12" idx="0"/>
            <a:endCxn id="18" idx="2"/>
          </p:cNvCxnSpPr>
          <p:nvPr/>
        </p:nvCxnSpPr>
        <p:spPr>
          <a:xfrm flipV="1">
            <a:off x="6353051" y="2481294"/>
            <a:ext cx="1160223" cy="2939767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Connector 312"/>
          <p:cNvCxnSpPr>
            <a:stCxn id="12" idx="1"/>
            <a:endCxn id="21" idx="3"/>
          </p:cNvCxnSpPr>
          <p:nvPr/>
        </p:nvCxnSpPr>
        <p:spPr>
          <a:xfrm flipH="1">
            <a:off x="4553488" y="5636505"/>
            <a:ext cx="1129572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Straight Connector 315"/>
          <p:cNvCxnSpPr>
            <a:stCxn id="13" idx="2"/>
            <a:endCxn id="14" idx="2"/>
          </p:cNvCxnSpPr>
          <p:nvPr/>
        </p:nvCxnSpPr>
        <p:spPr>
          <a:xfrm flipH="1">
            <a:off x="1836319" y="4546183"/>
            <a:ext cx="5718816" cy="342367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Straight Connector 319"/>
          <p:cNvCxnSpPr>
            <a:stCxn id="13" idx="2"/>
            <a:endCxn id="15" idx="0"/>
          </p:cNvCxnSpPr>
          <p:nvPr/>
        </p:nvCxnSpPr>
        <p:spPr>
          <a:xfrm>
            <a:off x="7555135" y="4546183"/>
            <a:ext cx="1074927" cy="403106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Connector 323"/>
          <p:cNvCxnSpPr>
            <a:stCxn id="17" idx="2"/>
            <a:endCxn id="14" idx="3"/>
          </p:cNvCxnSpPr>
          <p:nvPr/>
        </p:nvCxnSpPr>
        <p:spPr>
          <a:xfrm flipH="1">
            <a:off x="2874648" y="3123752"/>
            <a:ext cx="6951147" cy="1549355"/>
          </a:xfrm>
          <a:prstGeom prst="line">
            <a:avLst/>
          </a:prstGeom>
          <a:ln>
            <a:solidFill>
              <a:srgbClr val="66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Straight Connector 326"/>
          <p:cNvCxnSpPr>
            <a:stCxn id="19" idx="2"/>
            <a:endCxn id="14" idx="0"/>
          </p:cNvCxnSpPr>
          <p:nvPr/>
        </p:nvCxnSpPr>
        <p:spPr>
          <a:xfrm flipH="1">
            <a:off x="1836319" y="2400772"/>
            <a:ext cx="3305093" cy="2056891"/>
          </a:xfrm>
          <a:prstGeom prst="line">
            <a:avLst/>
          </a:prstGeom>
          <a:ln>
            <a:solidFill>
              <a:srgbClr val="66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Straight Connector 329"/>
          <p:cNvCxnSpPr>
            <a:stCxn id="14" idx="2"/>
            <a:endCxn id="16" idx="2"/>
          </p:cNvCxnSpPr>
          <p:nvPr/>
        </p:nvCxnSpPr>
        <p:spPr>
          <a:xfrm flipV="1">
            <a:off x="1836319" y="4385139"/>
            <a:ext cx="8592849" cy="503411"/>
          </a:xfrm>
          <a:prstGeom prst="line">
            <a:avLst/>
          </a:prstGeom>
          <a:ln>
            <a:solidFill>
              <a:srgbClr val="98C2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Straight Connector 336"/>
          <p:cNvCxnSpPr>
            <a:stCxn id="14" idx="0"/>
            <a:endCxn id="19" idx="1"/>
          </p:cNvCxnSpPr>
          <p:nvPr/>
        </p:nvCxnSpPr>
        <p:spPr>
          <a:xfrm flipV="1">
            <a:off x="1836319" y="2185329"/>
            <a:ext cx="2538473" cy="2272334"/>
          </a:xfrm>
          <a:prstGeom prst="line">
            <a:avLst/>
          </a:prstGeom>
          <a:ln>
            <a:solidFill>
              <a:srgbClr val="98C2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Straight Connector 339"/>
          <p:cNvCxnSpPr>
            <a:stCxn id="16" idx="0"/>
            <a:endCxn id="17" idx="2"/>
          </p:cNvCxnSpPr>
          <p:nvPr/>
        </p:nvCxnSpPr>
        <p:spPr>
          <a:xfrm flipH="1" flipV="1">
            <a:off x="9825795" y="3123752"/>
            <a:ext cx="603373" cy="830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Straight Connector 342"/>
          <p:cNvCxnSpPr>
            <a:stCxn id="16" idx="0"/>
            <a:endCxn id="18" idx="2"/>
          </p:cNvCxnSpPr>
          <p:nvPr/>
        </p:nvCxnSpPr>
        <p:spPr>
          <a:xfrm flipH="1" flipV="1">
            <a:off x="7513274" y="2481294"/>
            <a:ext cx="2915894" cy="147295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Straight Connector 345"/>
          <p:cNvCxnSpPr>
            <a:stCxn id="16" idx="2"/>
            <a:endCxn id="21" idx="0"/>
          </p:cNvCxnSpPr>
          <p:nvPr/>
        </p:nvCxnSpPr>
        <p:spPr>
          <a:xfrm flipH="1">
            <a:off x="3502239" y="4385139"/>
            <a:ext cx="6926929" cy="1035922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Straight Connector 348"/>
          <p:cNvCxnSpPr>
            <a:stCxn id="16" idx="0"/>
            <a:endCxn id="17" idx="1"/>
          </p:cNvCxnSpPr>
          <p:nvPr/>
        </p:nvCxnSpPr>
        <p:spPr>
          <a:xfrm flipH="1" flipV="1">
            <a:off x="9212486" y="2908309"/>
            <a:ext cx="1216682" cy="1045943"/>
          </a:xfrm>
          <a:prstGeom prst="line">
            <a:avLst/>
          </a:prstGeom>
          <a:ln>
            <a:solidFill>
              <a:srgbClr val="98C2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Straight Connector 351"/>
          <p:cNvCxnSpPr>
            <a:stCxn id="16" idx="1"/>
            <a:endCxn id="19" idx="3"/>
          </p:cNvCxnSpPr>
          <p:nvPr/>
        </p:nvCxnSpPr>
        <p:spPr>
          <a:xfrm flipH="1" flipV="1">
            <a:off x="5908032" y="2185329"/>
            <a:ext cx="3849285" cy="1984367"/>
          </a:xfrm>
          <a:prstGeom prst="line">
            <a:avLst/>
          </a:prstGeom>
          <a:ln>
            <a:solidFill>
              <a:srgbClr val="98C2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6" name="Straight Connector 355"/>
          <p:cNvCxnSpPr>
            <a:stCxn id="17" idx="1"/>
            <a:endCxn id="19" idx="3"/>
          </p:cNvCxnSpPr>
          <p:nvPr/>
        </p:nvCxnSpPr>
        <p:spPr>
          <a:xfrm flipH="1" flipV="1">
            <a:off x="5908032" y="2185329"/>
            <a:ext cx="3304454" cy="722980"/>
          </a:xfrm>
          <a:prstGeom prst="line">
            <a:avLst/>
          </a:prstGeom>
          <a:ln>
            <a:solidFill>
              <a:srgbClr val="66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Straight Connector 358"/>
          <p:cNvCxnSpPr>
            <a:stCxn id="17" idx="1"/>
            <a:endCxn id="19" idx="2"/>
          </p:cNvCxnSpPr>
          <p:nvPr/>
        </p:nvCxnSpPr>
        <p:spPr>
          <a:xfrm flipH="1" flipV="1">
            <a:off x="5141412" y="2400772"/>
            <a:ext cx="4071074" cy="507537"/>
          </a:xfrm>
          <a:prstGeom prst="line">
            <a:avLst/>
          </a:prstGeom>
          <a:ln>
            <a:solidFill>
              <a:srgbClr val="98C2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Straight Connector 361"/>
          <p:cNvCxnSpPr>
            <a:stCxn id="18" idx="2"/>
            <a:endCxn id="21" idx="0"/>
          </p:cNvCxnSpPr>
          <p:nvPr/>
        </p:nvCxnSpPr>
        <p:spPr>
          <a:xfrm flipH="1">
            <a:off x="3502239" y="2481294"/>
            <a:ext cx="4011035" cy="2939767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168971" y="2041306"/>
            <a:ext cx="128201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MEDFEST</a:t>
            </a:r>
            <a:endParaRPr lang="el-GR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65906" y="3360585"/>
            <a:ext cx="149996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CO-EVOLVE</a:t>
            </a:r>
            <a:endParaRPr lang="el-GR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683060" y="5421061"/>
            <a:ext cx="133998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BLUEMED</a:t>
            </a:r>
            <a:endParaRPr lang="el-GR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546685" y="4115296"/>
            <a:ext cx="201689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CONSUME-LESS</a:t>
            </a:r>
            <a:endParaRPr lang="el-GR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97989" y="4457663"/>
            <a:ext cx="207665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SΗΑPETOURISM</a:t>
            </a:r>
            <a:endParaRPr lang="el-GR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828176" y="4949289"/>
            <a:ext cx="160377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CASTWATER</a:t>
            </a:r>
            <a:endParaRPr lang="el-GR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757317" y="3954252"/>
            <a:ext cx="134370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b="1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DestiMED</a:t>
            </a:r>
            <a:endParaRPr lang="el-GR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212486" y="2692865"/>
            <a:ext cx="122661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SIROCCO</a:t>
            </a:r>
            <a:endParaRPr lang="el-GR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702571" y="2050407"/>
            <a:ext cx="162140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TOURISMED</a:t>
            </a:r>
            <a:endParaRPr lang="el-GR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374792" y="1969885"/>
            <a:ext cx="153324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MITOMED+</a:t>
            </a:r>
            <a:endParaRPr lang="el-GR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450989" y="5421061"/>
            <a:ext cx="210249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MEDCYCLETOUR</a:t>
            </a:r>
            <a:endParaRPr lang="el-GR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189090" y="2707144"/>
            <a:ext cx="177279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BLUEISLANDS</a:t>
            </a:r>
            <a:endParaRPr lang="el-GR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333" name="Straight Connector 332"/>
          <p:cNvCxnSpPr>
            <a:stCxn id="14" idx="3"/>
            <a:endCxn id="17" idx="1"/>
          </p:cNvCxnSpPr>
          <p:nvPr/>
        </p:nvCxnSpPr>
        <p:spPr>
          <a:xfrm flipV="1">
            <a:off x="2874648" y="2908309"/>
            <a:ext cx="6337838" cy="1764798"/>
          </a:xfrm>
          <a:prstGeom prst="line">
            <a:avLst/>
          </a:prstGeom>
          <a:ln>
            <a:solidFill>
              <a:srgbClr val="98C2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190850" y="3932201"/>
            <a:ext cx="142584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ALTER ECO</a:t>
            </a:r>
            <a:endParaRPr lang="el-GR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61" name="Straight Connector 160"/>
          <p:cNvCxnSpPr>
            <a:stCxn id="10" idx="2"/>
          </p:cNvCxnSpPr>
          <p:nvPr/>
        </p:nvCxnSpPr>
        <p:spPr>
          <a:xfrm flipH="1">
            <a:off x="4235010" y="4363088"/>
            <a:ext cx="668760" cy="9930"/>
          </a:xfrm>
          <a:prstGeom prst="line">
            <a:avLst/>
          </a:prstGeom>
          <a:ln>
            <a:solidFill>
              <a:srgbClr val="66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254617" y="2969047"/>
            <a:ext cx="163115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b="1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EMbleMatiC</a:t>
            </a:r>
            <a:endParaRPr lang="el-GR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8" name="Espace réservé du contenu 9"/>
          <p:cNvSpPr txBox="1">
            <a:spLocks/>
          </p:cNvSpPr>
          <p:nvPr/>
        </p:nvSpPr>
        <p:spPr>
          <a:xfrm>
            <a:off x="0" y="0"/>
            <a:ext cx="12192000" cy="984250"/>
          </a:xfrm>
          <a:prstGeom prst="rect">
            <a:avLst/>
          </a:prstGeom>
          <a:solidFill>
            <a:srgbClr val="A9D18E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GB" altLang="fr-FR" sz="1000" b="1" dirty="0" smtClean="0">
              <a:solidFill>
                <a:srgbClr val="002060"/>
              </a:solidFill>
            </a:endParaRPr>
          </a:p>
          <a:p>
            <a:r>
              <a:rPr lang="en-GB" altLang="fr-FR" sz="2800" b="1" dirty="0" smtClean="0">
                <a:solidFill>
                  <a:schemeClr val="bg1"/>
                </a:solidFill>
              </a:rPr>
              <a:t>	</a:t>
            </a:r>
            <a:r>
              <a:rPr lang="en-GB" altLang="fr-FR" sz="4000" b="1" dirty="0" err="1" smtClean="0">
                <a:solidFill>
                  <a:schemeClr val="bg1"/>
                </a:solidFill>
              </a:rPr>
              <a:t>Crear</a:t>
            </a:r>
            <a:r>
              <a:rPr lang="en-GB" altLang="fr-FR" sz="4000" b="1" dirty="0" smtClean="0">
                <a:solidFill>
                  <a:schemeClr val="bg1"/>
                </a:solidFill>
              </a:rPr>
              <a:t> la red y la </a:t>
            </a:r>
            <a:r>
              <a:rPr lang="en-GB" altLang="fr-FR" sz="4000" b="1" dirty="0" err="1" smtClean="0">
                <a:solidFill>
                  <a:schemeClr val="bg1"/>
                </a:solidFill>
              </a:rPr>
              <a:t>comunidad</a:t>
            </a:r>
            <a:endParaRPr lang="en-GB" altLang="fr-FR" sz="4000" b="1" dirty="0" smtClean="0">
              <a:solidFill>
                <a:schemeClr val="bg1"/>
              </a:solidFill>
            </a:endParaRPr>
          </a:p>
        </p:txBody>
      </p:sp>
      <p:grpSp>
        <p:nvGrpSpPr>
          <p:cNvPr id="89" name="Group 3"/>
          <p:cNvGrpSpPr/>
          <p:nvPr/>
        </p:nvGrpSpPr>
        <p:grpSpPr>
          <a:xfrm>
            <a:off x="111125" y="5857177"/>
            <a:ext cx="4123886" cy="885469"/>
            <a:chOff x="-10210" y="-5704"/>
            <a:chExt cx="6106210" cy="1668350"/>
          </a:xfrm>
        </p:grpSpPr>
        <p:pic>
          <p:nvPicPr>
            <p:cNvPr id="90" name="Image 1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0210" y="-5704"/>
              <a:ext cx="6106210" cy="1650546"/>
            </a:xfrm>
            <a:prstGeom prst="rect">
              <a:avLst/>
            </a:prstGeom>
          </p:spPr>
        </p:pic>
        <p:pic>
          <p:nvPicPr>
            <p:cNvPr id="91" name="Picture 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383" y="155113"/>
              <a:ext cx="3089035" cy="15075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7198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343468" y="984250"/>
            <a:ext cx="11505063" cy="2373099"/>
          </a:xfrm>
        </p:spPr>
        <p:txBody>
          <a:bodyPr>
            <a:normAutofit fontScale="90000"/>
          </a:bodyPr>
          <a:lstStyle/>
          <a:p>
            <a:r>
              <a:rPr lang="es-ES" sz="2700" dirty="0" smtClean="0"/>
              <a:t/>
            </a:r>
            <a:br>
              <a:rPr lang="es-ES" sz="2700" dirty="0" smtClean="0"/>
            </a:br>
            <a:r>
              <a:rPr lang="es-ES" sz="2700" dirty="0" smtClean="0"/>
              <a:t/>
            </a:r>
            <a:br>
              <a:rPr lang="es-ES" sz="2700" dirty="0" smtClean="0"/>
            </a:br>
            <a:r>
              <a:rPr lang="es-ES" sz="2200" dirty="0">
                <a:solidFill>
                  <a:srgbClr val="A9D18E"/>
                </a:solidFill>
                <a:latin typeface="+mn-lt"/>
                <a:ea typeface="+mn-ea"/>
                <a:cs typeface="+mn-cs"/>
              </a:rPr>
              <a:t/>
            </a:r>
            <a:br>
              <a:rPr lang="es-ES" sz="2200" dirty="0">
                <a:solidFill>
                  <a:srgbClr val="A9D18E"/>
                </a:solidFill>
                <a:latin typeface="+mn-lt"/>
                <a:ea typeface="+mn-ea"/>
                <a:cs typeface="+mn-cs"/>
              </a:rPr>
            </a:br>
            <a:r>
              <a:rPr lang="es-ES" sz="3100" b="1" smtClean="0">
                <a:solidFill>
                  <a:srgbClr val="79BCCD"/>
                </a:solidFill>
                <a:latin typeface="+mn-lt"/>
                <a:ea typeface="+mn-ea"/>
                <a:cs typeface="+mn-cs"/>
              </a:rPr>
              <a:t>Innovación en </a:t>
            </a:r>
            <a:r>
              <a:rPr lang="es-ES" sz="3100" b="1" dirty="0" smtClean="0">
                <a:solidFill>
                  <a:srgbClr val="79BCCD"/>
                </a:solidFill>
                <a:latin typeface="+mn-lt"/>
                <a:ea typeface="+mn-ea"/>
                <a:cs typeface="+mn-cs"/>
              </a:rPr>
              <a:t>Turismo Urbano:</a:t>
            </a:r>
            <a:r>
              <a:rPr lang="es-ES" sz="3100" b="1" dirty="0">
                <a:solidFill>
                  <a:srgbClr val="79BCCD"/>
                </a:solidFill>
                <a:latin typeface="+mn-lt"/>
                <a:ea typeface="+mn-ea"/>
                <a:cs typeface="+mn-cs"/>
              </a:rPr>
              <a:t/>
            </a:r>
            <a:br>
              <a:rPr lang="es-ES" sz="3100" b="1" dirty="0">
                <a:solidFill>
                  <a:srgbClr val="79BCCD"/>
                </a:solidFill>
                <a:latin typeface="+mn-lt"/>
                <a:ea typeface="+mn-ea"/>
                <a:cs typeface="+mn-cs"/>
              </a:rPr>
            </a:br>
            <a:r>
              <a:rPr lang="es-ES" sz="3100" b="1" dirty="0" smtClean="0">
                <a:solidFill>
                  <a:srgbClr val="79BCCD"/>
                </a:solidFill>
                <a:latin typeface="+mn-lt"/>
                <a:ea typeface="+mn-ea"/>
                <a:cs typeface="+mn-cs"/>
              </a:rPr>
              <a:t/>
            </a:r>
            <a:br>
              <a:rPr lang="es-ES" sz="3100" b="1" dirty="0" smtClean="0">
                <a:solidFill>
                  <a:srgbClr val="79BCCD"/>
                </a:solidFill>
                <a:latin typeface="+mn-lt"/>
                <a:ea typeface="+mn-ea"/>
                <a:cs typeface="+mn-cs"/>
              </a:rPr>
            </a:br>
            <a:r>
              <a:rPr lang="es-ES" sz="2200" dirty="0" smtClean="0">
                <a:solidFill>
                  <a:srgbClr val="A9D18E"/>
                </a:solidFill>
                <a:latin typeface="+mn-lt"/>
                <a:ea typeface="+mn-ea"/>
                <a:cs typeface="+mn-cs"/>
              </a:rPr>
              <a:t>Instrumentos </a:t>
            </a:r>
            <a:r>
              <a:rPr lang="es-ES" sz="2200" dirty="0" err="1" smtClean="0">
                <a:solidFill>
                  <a:srgbClr val="A9D18E"/>
                </a:solidFill>
                <a:latin typeface="+mn-lt"/>
                <a:ea typeface="+mn-ea"/>
                <a:cs typeface="+mn-cs"/>
              </a:rPr>
              <a:t>ICT</a:t>
            </a:r>
            <a:r>
              <a:rPr lang="es-ES" sz="2200" dirty="0" smtClean="0">
                <a:solidFill>
                  <a:srgbClr val="A9D18E"/>
                </a:solidFill>
                <a:latin typeface="+mn-lt"/>
                <a:ea typeface="+mn-ea"/>
                <a:cs typeface="+mn-cs"/>
              </a:rPr>
              <a:t/>
            </a:r>
            <a:br>
              <a:rPr lang="es-ES" sz="2200" dirty="0" smtClean="0">
                <a:solidFill>
                  <a:srgbClr val="A9D18E"/>
                </a:solidFill>
                <a:latin typeface="+mn-lt"/>
                <a:ea typeface="+mn-ea"/>
                <a:cs typeface="+mn-cs"/>
              </a:rPr>
            </a:br>
            <a:r>
              <a:rPr lang="es-ES" sz="2200" dirty="0" smtClean="0">
                <a:solidFill>
                  <a:srgbClr val="A9D18E"/>
                </a:solidFill>
                <a:latin typeface="+mn-lt"/>
                <a:ea typeface="+mn-ea"/>
                <a:cs typeface="+mn-cs"/>
              </a:rPr>
              <a:t>Gestión Y Gobernanza</a:t>
            </a:r>
            <a:br>
              <a:rPr lang="es-ES" sz="2200" dirty="0" smtClean="0">
                <a:solidFill>
                  <a:srgbClr val="A9D18E"/>
                </a:solidFill>
                <a:latin typeface="+mn-lt"/>
                <a:ea typeface="+mn-ea"/>
                <a:cs typeface="+mn-cs"/>
              </a:rPr>
            </a:br>
            <a:r>
              <a:rPr lang="es-ES" sz="2200" dirty="0" err="1" smtClean="0">
                <a:solidFill>
                  <a:srgbClr val="A9D18E"/>
                </a:solidFill>
                <a:latin typeface="+mn-lt"/>
                <a:ea typeface="+mn-ea"/>
                <a:cs typeface="+mn-cs"/>
              </a:rPr>
              <a:t>Managing</a:t>
            </a:r>
            <a:r>
              <a:rPr lang="es-ES" sz="2200" dirty="0" smtClean="0">
                <a:solidFill>
                  <a:srgbClr val="A9D18E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2200" dirty="0" err="1" smtClean="0">
                <a:solidFill>
                  <a:srgbClr val="A9D18E"/>
                </a:solidFill>
                <a:latin typeface="+mn-lt"/>
                <a:ea typeface="+mn-ea"/>
                <a:cs typeface="+mn-cs"/>
              </a:rPr>
              <a:t>Tourism</a:t>
            </a:r>
            <a:r>
              <a:rPr lang="es-ES" sz="2200" dirty="0" smtClean="0">
                <a:solidFill>
                  <a:srgbClr val="A9D18E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2200" dirty="0" err="1" smtClean="0">
                <a:solidFill>
                  <a:srgbClr val="A9D18E"/>
                </a:solidFill>
                <a:latin typeface="+mn-lt"/>
                <a:ea typeface="+mn-ea"/>
                <a:cs typeface="+mn-cs"/>
              </a:rPr>
              <a:t>Pressures</a:t>
            </a:r>
            <a:r>
              <a:rPr lang="es-ES" sz="2700" dirty="0" smtClean="0"/>
              <a:t/>
            </a:r>
            <a:br>
              <a:rPr lang="es-ES" sz="2700" dirty="0" smtClean="0"/>
            </a:br>
            <a:r>
              <a:rPr lang="es-ES" sz="2700" dirty="0" smtClean="0"/>
              <a:t/>
            </a:r>
            <a:br>
              <a:rPr lang="es-ES" sz="2700" dirty="0" smtClean="0"/>
            </a:br>
            <a:endParaRPr lang="ca-ES" dirty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0" y="3640798"/>
            <a:ext cx="12192000" cy="224138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a-ES" b="1" dirty="0" err="1">
                <a:solidFill>
                  <a:srgbClr val="79BCCD"/>
                </a:solidFill>
              </a:rPr>
              <a:t>Algunos</a:t>
            </a:r>
            <a:r>
              <a:rPr lang="ca-ES" b="1" dirty="0">
                <a:solidFill>
                  <a:srgbClr val="79BCCD"/>
                </a:solidFill>
              </a:rPr>
              <a:t> </a:t>
            </a:r>
            <a:r>
              <a:rPr lang="ca-ES" b="1" dirty="0" err="1">
                <a:solidFill>
                  <a:srgbClr val="79BCCD"/>
                </a:solidFill>
              </a:rPr>
              <a:t>ejemplos</a:t>
            </a:r>
            <a:r>
              <a:rPr lang="ca-ES" b="1" dirty="0">
                <a:solidFill>
                  <a:srgbClr val="79BCCD"/>
                </a:solidFill>
              </a:rPr>
              <a:t>:</a:t>
            </a:r>
          </a:p>
          <a:p>
            <a:r>
              <a:rPr lang="ca-ES" sz="2000" dirty="0" err="1" smtClean="0">
                <a:solidFill>
                  <a:srgbClr val="A9D18E"/>
                </a:solidFill>
              </a:rPr>
              <a:t>Proyecto</a:t>
            </a:r>
            <a:r>
              <a:rPr lang="ca-ES" sz="2000" dirty="0" smtClean="0">
                <a:solidFill>
                  <a:srgbClr val="A9D18E"/>
                </a:solidFill>
              </a:rPr>
              <a:t> </a:t>
            </a:r>
            <a:r>
              <a:rPr lang="ca-ES" sz="2000" dirty="0" err="1" smtClean="0">
                <a:solidFill>
                  <a:srgbClr val="A9D18E"/>
                </a:solidFill>
              </a:rPr>
              <a:t>MEDFEST</a:t>
            </a:r>
            <a:endParaRPr lang="en-US" sz="2000" dirty="0">
              <a:solidFill>
                <a:srgbClr val="A9D18E"/>
              </a:solidFill>
            </a:endParaRPr>
          </a:p>
          <a:p>
            <a:r>
              <a:rPr lang="en-US" sz="2000" dirty="0" smtClean="0">
                <a:solidFill>
                  <a:srgbClr val="A9D18E"/>
                </a:solidFill>
              </a:rPr>
              <a:t>Proyecto ALTER ECO </a:t>
            </a:r>
          </a:p>
          <a:p>
            <a:r>
              <a:rPr lang="en-US" sz="2000" dirty="0" smtClean="0">
                <a:solidFill>
                  <a:srgbClr val="A9D18E"/>
                </a:solidFill>
              </a:rPr>
              <a:t>Proyecto CONSUME-LESS</a:t>
            </a:r>
          </a:p>
          <a:p>
            <a:r>
              <a:rPr lang="ca-ES" sz="2000" dirty="0" err="1" smtClean="0">
                <a:solidFill>
                  <a:srgbClr val="A9D18E"/>
                </a:solidFill>
              </a:rPr>
              <a:t>Proyecto</a:t>
            </a:r>
            <a:r>
              <a:rPr lang="ca-ES" sz="2000" dirty="0" smtClean="0">
                <a:solidFill>
                  <a:srgbClr val="A9D18E"/>
                </a:solidFill>
              </a:rPr>
              <a:t> </a:t>
            </a:r>
            <a:r>
              <a:rPr lang="ca-ES" sz="2000" dirty="0" err="1" smtClean="0">
                <a:solidFill>
                  <a:srgbClr val="A9D18E"/>
                </a:solidFill>
              </a:rPr>
              <a:t>SHAPE</a:t>
            </a:r>
            <a:r>
              <a:rPr lang="ca-ES" sz="2000" dirty="0" smtClean="0">
                <a:solidFill>
                  <a:srgbClr val="A9D18E"/>
                </a:solidFill>
              </a:rPr>
              <a:t> </a:t>
            </a:r>
            <a:r>
              <a:rPr lang="ca-ES" sz="2000" dirty="0" err="1" smtClean="0">
                <a:solidFill>
                  <a:srgbClr val="A9D18E"/>
                </a:solidFill>
              </a:rPr>
              <a:t>TOURISM</a:t>
            </a:r>
            <a:endParaRPr lang="ca-ES" sz="2000" dirty="0">
              <a:solidFill>
                <a:srgbClr val="A9D18E"/>
              </a:solidFill>
            </a:endParaRPr>
          </a:p>
        </p:txBody>
      </p:sp>
      <p:sp>
        <p:nvSpPr>
          <p:cNvPr id="4" name="Espace réservé du contenu 9"/>
          <p:cNvSpPr txBox="1">
            <a:spLocks/>
          </p:cNvSpPr>
          <p:nvPr/>
        </p:nvSpPr>
        <p:spPr>
          <a:xfrm>
            <a:off x="0" y="0"/>
            <a:ext cx="12192000" cy="984250"/>
          </a:xfrm>
          <a:prstGeom prst="rect">
            <a:avLst/>
          </a:prstGeom>
          <a:solidFill>
            <a:srgbClr val="A9D18E"/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GB" altLang="fr-FR" sz="1000" b="1" dirty="0" smtClean="0">
              <a:solidFill>
                <a:srgbClr val="002060"/>
              </a:solidFill>
            </a:endParaRPr>
          </a:p>
          <a:p>
            <a:r>
              <a:rPr lang="es-ES" altLang="fr-FR" sz="2800" b="1" dirty="0" smtClean="0">
                <a:solidFill>
                  <a:schemeClr val="bg1"/>
                </a:solidFill>
              </a:rPr>
              <a:t>Innovación </a:t>
            </a:r>
            <a:r>
              <a:rPr lang="es-ES" altLang="fr-FR" sz="2800" b="1" dirty="0">
                <a:solidFill>
                  <a:schemeClr val="bg1"/>
                </a:solidFill>
              </a:rPr>
              <a:t>organizativa para la sostenibilidad en el turismo urbano</a:t>
            </a:r>
            <a:br>
              <a:rPr lang="es-ES" altLang="fr-FR" sz="2800" b="1" dirty="0">
                <a:solidFill>
                  <a:schemeClr val="bg1"/>
                </a:solidFill>
              </a:rPr>
            </a:br>
            <a:r>
              <a:rPr lang="es-ES" altLang="fr-FR" sz="2800" b="1" dirty="0">
                <a:solidFill>
                  <a:schemeClr val="bg1"/>
                </a:solidFill>
              </a:rPr>
              <a:t>(innovación e inteligencia aplicada)</a:t>
            </a:r>
            <a:endParaRPr lang="en-GB" altLang="fr-FR" sz="28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808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841437" y="4692411"/>
            <a:ext cx="6106210" cy="1668350"/>
            <a:chOff x="-10210" y="-5704"/>
            <a:chExt cx="6106210" cy="1668350"/>
          </a:xfrm>
        </p:grpSpPr>
        <p:pic>
          <p:nvPicPr>
            <p:cNvPr id="20" name="Image 1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0210" y="-5704"/>
              <a:ext cx="6106210" cy="1650546"/>
            </a:xfrm>
            <a:prstGeom prst="rect">
              <a:avLst/>
            </a:prstGeom>
          </p:spPr>
        </p:pic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383" y="155113"/>
              <a:ext cx="3089035" cy="1507533"/>
            </a:xfrm>
            <a:prstGeom prst="rect">
              <a:avLst/>
            </a:prstGeom>
          </p:spPr>
        </p:pic>
      </p:grpSp>
      <p:grpSp>
        <p:nvGrpSpPr>
          <p:cNvPr id="8" name="Agrupar 13"/>
          <p:cNvGrpSpPr>
            <a:grpSpLocks/>
          </p:cNvGrpSpPr>
          <p:nvPr/>
        </p:nvGrpSpPr>
        <p:grpSpPr bwMode="auto">
          <a:xfrm>
            <a:off x="7237792" y="4944950"/>
            <a:ext cx="2494299" cy="1100585"/>
            <a:chOff x="0" y="4797152"/>
            <a:chExt cx="4403790" cy="1944216"/>
          </a:xfrm>
        </p:grpSpPr>
        <p:pic>
          <p:nvPicPr>
            <p:cNvPr id="9" name="Imagen 7" descr="logo-UNIMED.jpg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229200"/>
              <a:ext cx="792088" cy="795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Imagen 6" descr="Panteion_logo1.jp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093296"/>
              <a:ext cx="2381708" cy="5980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Imagen 10" descr="logo_Diba_Tourism.png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11760" y="5085184"/>
              <a:ext cx="1944216" cy="3820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Imagen 9" descr="arco_latino.jpg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756" t="7385" r="29787" b="7031"/>
            <a:stretch>
              <a:fillRect/>
            </a:stretch>
          </p:blipFill>
          <p:spPr bwMode="auto">
            <a:xfrm>
              <a:off x="1475656" y="4797152"/>
              <a:ext cx="792286" cy="1021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Imagen 18" descr="Plan Bleu.jpg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5776" y="5589240"/>
              <a:ext cx="1848014" cy="10510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Imagen 8" descr="AIE.png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4246" y="6165304"/>
              <a:ext cx="1212237" cy="5760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" name="Espace réservé du contenu 9"/>
          <p:cNvSpPr txBox="1">
            <a:spLocks/>
          </p:cNvSpPr>
          <p:nvPr/>
        </p:nvSpPr>
        <p:spPr>
          <a:xfrm>
            <a:off x="0" y="1553883"/>
            <a:ext cx="12192000" cy="984250"/>
          </a:xfrm>
          <a:prstGeom prst="rect">
            <a:avLst/>
          </a:prstGeom>
          <a:solidFill>
            <a:srgbClr val="A9D18E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fr-FR" sz="2800" b="1" dirty="0" err="1" smtClean="0">
                <a:solidFill>
                  <a:schemeClr val="bg1"/>
                </a:solidFill>
              </a:rPr>
              <a:t>THANKYOU</a:t>
            </a:r>
            <a:r>
              <a:rPr lang="en-GB" altLang="fr-FR" sz="2800" b="1" dirty="0" smtClean="0">
                <a:solidFill>
                  <a:schemeClr val="bg1"/>
                </a:solidFill>
              </a:rPr>
              <a:t>! </a:t>
            </a:r>
            <a:r>
              <a:rPr lang="en-GB" altLang="fr-FR" sz="2800" b="1" dirty="0" err="1" smtClean="0">
                <a:solidFill>
                  <a:schemeClr val="bg1"/>
                </a:solidFill>
              </a:rPr>
              <a:t>GRACIAS</a:t>
            </a:r>
            <a:r>
              <a:rPr lang="en-GB" altLang="fr-FR" sz="2800" b="1" dirty="0" smtClean="0">
                <a:solidFill>
                  <a:schemeClr val="bg1"/>
                </a:solidFill>
              </a:rPr>
              <a:t>!</a:t>
            </a:r>
          </a:p>
          <a:p>
            <a:endParaRPr lang="en-GB" altLang="fr-FR" sz="2800" b="1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46412" y="2551782"/>
            <a:ext cx="1033135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altLang="fr-FR" sz="3200" dirty="0" smtClean="0">
                <a:solidFill>
                  <a:srgbClr val="A9D18E"/>
                </a:solidFill>
              </a:rPr>
              <a:t>Síguenos en: </a:t>
            </a:r>
          </a:p>
          <a:p>
            <a:r>
              <a:rPr lang="es-ES_tradnl" altLang="fr-FR" sz="3200" dirty="0" smtClean="0">
                <a:solidFill>
                  <a:srgbClr val="A9D18E"/>
                </a:solidFill>
              </a:rPr>
              <a:t>twitter</a:t>
            </a:r>
            <a:r>
              <a:rPr lang="es-ES_tradnl" altLang="fr-FR" sz="3200" dirty="0">
                <a:solidFill>
                  <a:srgbClr val="A9D18E"/>
                </a:solidFill>
              </a:rPr>
              <a:t>: </a:t>
            </a:r>
            <a:r>
              <a:rPr lang="es-ES_tradnl" altLang="fr-FR" sz="3200" b="1" dirty="0">
                <a:solidFill>
                  <a:srgbClr val="A9D18E"/>
                </a:solidFill>
              </a:rPr>
              <a:t>@MEDCommunity3_1</a:t>
            </a:r>
            <a:endParaRPr lang="en-GB" altLang="fr-FR" sz="3200" b="1" dirty="0">
              <a:solidFill>
                <a:srgbClr val="A9D18E"/>
              </a:solidFill>
            </a:endParaRPr>
          </a:p>
          <a:p>
            <a:r>
              <a:rPr lang="ca-ES" altLang="fr-FR" sz="3200" dirty="0" err="1">
                <a:solidFill>
                  <a:srgbClr val="A9D18E"/>
                </a:solidFill>
              </a:rPr>
              <a:t>LinkedIN</a:t>
            </a:r>
            <a:r>
              <a:rPr lang="ca-ES" altLang="fr-FR" sz="3200" dirty="0" smtClean="0">
                <a:solidFill>
                  <a:srgbClr val="A9D18E"/>
                </a:solidFill>
              </a:rPr>
              <a:t>: </a:t>
            </a:r>
            <a:r>
              <a:rPr lang="en-US" altLang="fr-FR" sz="3200" b="1" dirty="0">
                <a:solidFill>
                  <a:srgbClr val="A9D18E"/>
                </a:solidFill>
              </a:rPr>
              <a:t>Interreg MED Sustainable Tourism Community</a:t>
            </a:r>
            <a:endParaRPr lang="ca-ES" altLang="fr-FR" sz="3200" b="1" dirty="0" smtClean="0">
              <a:solidFill>
                <a:srgbClr val="A9D18E"/>
              </a:solidFill>
            </a:endParaRPr>
          </a:p>
          <a:p>
            <a:r>
              <a:rPr lang="ca-ES" altLang="fr-FR" sz="3200" b="1" dirty="0" smtClean="0">
                <a:solidFill>
                  <a:srgbClr val="A9D18E"/>
                </a:solidFill>
              </a:rPr>
              <a:t>Web: www.interreg-med.eu</a:t>
            </a:r>
            <a:endParaRPr lang="en-GB" altLang="fr-FR" sz="3200" b="1" dirty="0">
              <a:solidFill>
                <a:srgbClr val="A9D18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87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3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554AC00E-DDB5-4D02-9332-F9E3FE679DB3}">
  <we:reference id="wa104038830" version="1.0.0.3" store="el-GR" storeType="OMEX"/>
  <we:alternateReferences>
    <we:reference id="wa104038830" version="1.0.0.3" store="el-GR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3905</TotalTime>
  <Words>1185</Words>
  <Application>Microsoft Office PowerPoint</Application>
  <PresentationFormat>Personalització</PresentationFormat>
  <Paragraphs>183</Paragraphs>
  <Slides>8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Títols de les diapositives</vt:lpstr>
      </vt:variant>
      <vt:variant>
        <vt:i4>8</vt:i4>
      </vt:variant>
    </vt:vector>
  </HeadingPairs>
  <TitlesOfParts>
    <vt:vector size="9" baseType="lpstr">
      <vt:lpstr>Thème Office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   Innovación en Turismo Urbano:  Instrumentos ICT Gestión Y Gobernanza Managing Tourism Pressures  </vt:lpstr>
      <vt:lpstr>Presentació del PowerPoint</vt:lpstr>
    </vt:vector>
  </TitlesOfParts>
  <Company>CRPACA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EMERENCIANO Paulo</dc:creator>
  <cp:lastModifiedBy>UPF</cp:lastModifiedBy>
  <cp:revision>218</cp:revision>
  <dcterms:created xsi:type="dcterms:W3CDTF">2016-11-03T10:16:43Z</dcterms:created>
  <dcterms:modified xsi:type="dcterms:W3CDTF">2017-05-18T12:54:17Z</dcterms:modified>
</cp:coreProperties>
</file>