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5" r:id="rId2"/>
    <p:sldId id="289" r:id="rId3"/>
    <p:sldId id="307" r:id="rId4"/>
    <p:sldId id="260" r:id="rId5"/>
    <p:sldId id="297" r:id="rId6"/>
    <p:sldId id="265" r:id="rId7"/>
    <p:sldId id="308" r:id="rId8"/>
    <p:sldId id="30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6600CC"/>
    <a:srgbClr val="FF00FF"/>
    <a:srgbClr val="98C222"/>
    <a:srgbClr val="6666FF"/>
    <a:srgbClr val="660033"/>
    <a:srgbClr val="009999"/>
    <a:srgbClr val="FFFF66"/>
    <a:srgbClr val="9999F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100" y="-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-159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E26B-1E1A-43F5-934D-87670ED05AF8}" type="datetimeFigureOut">
              <a:rPr lang="ca-ES" smtClean="0"/>
              <a:t>18/05/2017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35697-C7BD-40B3-9C73-903B1D4AEC4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6430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5697-C7BD-40B3-9C73-903B1D4AEC44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09694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El proyecto </a:t>
            </a:r>
            <a:r>
              <a:rPr lang="es-ES_tradnl" dirty="0" err="1" smtClean="0"/>
              <a:t>BleutourMed</a:t>
            </a:r>
            <a:r>
              <a:rPr lang="es-ES_tradnl" dirty="0" smtClean="0"/>
              <a:t> C_3 está cofinanciado por el programa INTERREG </a:t>
            </a:r>
            <a:r>
              <a:rPr lang="es-ES_tradnl" dirty="0" err="1" smtClean="0"/>
              <a:t>MED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Es un proyecto de cohesión territorial europea, que es un objetivo europeo que pretende mejorar la vida de los ciudadanos europeos y mejorar la gestión de los territorios (y de las regiones europeas) mediante proyectos que favorezcan el intercambio de experiencias y las actividades comunes.</a:t>
            </a:r>
          </a:p>
          <a:p>
            <a:endParaRPr lang="es-ES_tradnl" dirty="0" smtClean="0"/>
          </a:p>
          <a:p>
            <a:r>
              <a:rPr lang="es-ES_tradnl" dirty="0" smtClean="0"/>
              <a:t>El proyecto BleuTourMed tiene como objetivo la creación de una comunidad de proyectos y actores en el área mediterránea que quieren mejorar la calidad de turismo en sus territorios a través de acciones que mejoren la sostenibilidad social, económica, medioambiental del turismo.</a:t>
            </a:r>
          </a:p>
          <a:p>
            <a:endParaRPr lang="es-ES_tradnl" dirty="0" smtClean="0"/>
          </a:p>
          <a:p>
            <a:r>
              <a:rPr lang="es-ES_tradnl" dirty="0" smtClean="0"/>
              <a:t>Algunos datos: el proyecto está liderado por ARCO LATINO, una red de entidades publicas intermedias de Italia, España, Francia. Tiene un </a:t>
            </a:r>
            <a:r>
              <a:rPr lang="es-ES_tradnl" dirty="0" err="1" smtClean="0"/>
              <a:t>budget</a:t>
            </a:r>
            <a:r>
              <a:rPr lang="es-ES_tradnl" dirty="0" smtClean="0"/>
              <a:t> de 1.400.000 euros y una duración de 3 años. Terminará en septiembre 2019.</a:t>
            </a:r>
          </a:p>
          <a:p>
            <a:r>
              <a:rPr lang="es-ES_tradnl" dirty="0" smtClean="0"/>
              <a:t> </a:t>
            </a:r>
          </a:p>
          <a:p>
            <a:r>
              <a:rPr lang="es-ES_tradnl" dirty="0"/>
              <a:t>El proyecto </a:t>
            </a:r>
            <a:r>
              <a:rPr lang="es-ES_tradnl" dirty="0" err="1"/>
              <a:t>BleutourMed</a:t>
            </a:r>
            <a:r>
              <a:rPr lang="es-ES_tradnl" dirty="0"/>
              <a:t> </a:t>
            </a:r>
            <a:r>
              <a:rPr lang="es-ES_tradnl" dirty="0" smtClean="0"/>
              <a:t>C_3 gestiona la coordinación de la comunicación, el intercambio de experiencias y la capitalización de 14 proyectos europeos focalizados en turismo sostenible, que intentan buscar soluciones comunes a problemas relativos al turismo de costa y marítimo en el Mediterráneo.  Creado así una red de 200 entidades públicas y privadas que actúan y hablan con una única voz.</a:t>
            </a:r>
            <a:endParaRPr lang="es-ES_tradnl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5697-C7BD-40B3-9C73-903B1D4AEC44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1470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Los </a:t>
            </a:r>
            <a:r>
              <a:rPr lang="es-ES_tradnl" dirty="0" err="1" smtClean="0"/>
              <a:t>partners</a:t>
            </a:r>
            <a:r>
              <a:rPr lang="es-ES_tradnl" dirty="0" smtClean="0"/>
              <a:t> de BleuTourMed (socios):</a:t>
            </a:r>
          </a:p>
          <a:p>
            <a:r>
              <a:rPr lang="es-ES_tradnl" dirty="0" smtClean="0"/>
              <a:t>Diputación de Barcelona</a:t>
            </a:r>
          </a:p>
          <a:p>
            <a:r>
              <a:rPr lang="es-ES_tradnl" dirty="0" smtClean="0"/>
              <a:t>UNIMED – Red de Universidades en el área mediterránea, que tiene su sede en Roma</a:t>
            </a:r>
          </a:p>
          <a:p>
            <a:r>
              <a:rPr lang="es-ES_tradnl" dirty="0" smtClean="0"/>
              <a:t>Universidad de </a:t>
            </a:r>
            <a:r>
              <a:rPr lang="es-ES_tradnl" dirty="0" err="1" smtClean="0"/>
              <a:t>PANTEION</a:t>
            </a:r>
            <a:r>
              <a:rPr lang="es-ES_tradnl" dirty="0" smtClean="0"/>
              <a:t>, </a:t>
            </a:r>
            <a:r>
              <a:rPr lang="es-ES_tradnl" dirty="0"/>
              <a:t>G</a:t>
            </a:r>
            <a:r>
              <a:rPr lang="es-ES_tradnl" dirty="0" smtClean="0"/>
              <a:t>recia</a:t>
            </a:r>
          </a:p>
          <a:p>
            <a:r>
              <a:rPr lang="es-ES_tradnl" dirty="0" smtClean="0"/>
              <a:t>PLAN </a:t>
            </a:r>
            <a:r>
              <a:rPr lang="es-ES_tradnl" dirty="0" err="1" smtClean="0"/>
              <a:t>BLEU</a:t>
            </a:r>
            <a:r>
              <a:rPr lang="es-ES_tradnl" dirty="0" smtClean="0"/>
              <a:t>: </a:t>
            </a:r>
            <a:r>
              <a:rPr lang="es-ES_tradnl" dirty="0"/>
              <a:t>F</a:t>
            </a:r>
            <a:r>
              <a:rPr lang="es-ES_tradnl" dirty="0" smtClean="0"/>
              <a:t>rancia</a:t>
            </a:r>
          </a:p>
          <a:p>
            <a:r>
              <a:rPr lang="es-ES_tradnl" dirty="0" err="1" smtClean="0"/>
              <a:t>Adriatic</a:t>
            </a:r>
            <a:r>
              <a:rPr lang="es-ES_tradnl" dirty="0" smtClean="0"/>
              <a:t> </a:t>
            </a:r>
            <a:r>
              <a:rPr lang="es-ES_tradnl" dirty="0" err="1" smtClean="0"/>
              <a:t>Ionian</a:t>
            </a:r>
            <a:r>
              <a:rPr lang="es-ES_tradnl" dirty="0" smtClean="0"/>
              <a:t> </a:t>
            </a:r>
            <a:r>
              <a:rPr lang="es-ES_tradnl" dirty="0" err="1" smtClean="0"/>
              <a:t>Euroregion</a:t>
            </a:r>
            <a:r>
              <a:rPr lang="es-ES_tradnl" dirty="0" smtClean="0"/>
              <a:t> (Croacia)</a:t>
            </a:r>
          </a:p>
          <a:p>
            <a:endParaRPr lang="es-ES_tradnl" dirty="0" smtClean="0"/>
          </a:p>
          <a:p>
            <a:r>
              <a:rPr lang="es-ES_tradnl" dirty="0" smtClean="0"/>
              <a:t>Liderados por ARCO LATINO, estos </a:t>
            </a:r>
            <a:r>
              <a:rPr lang="es-ES_tradnl" dirty="0" err="1" smtClean="0"/>
              <a:t>partners</a:t>
            </a:r>
            <a:r>
              <a:rPr lang="es-ES_tradnl" dirty="0" smtClean="0"/>
              <a:t> forman el equipo del proyecto y llevan las actividades de Comunicación, Community building y Capitalización para crear la comunidad de turismo sostenible en el </a:t>
            </a:r>
            <a:r>
              <a:rPr lang="es-ES_tradnl" dirty="0" err="1" smtClean="0"/>
              <a:t>Med</a:t>
            </a:r>
            <a:r>
              <a:rPr lang="es-ES_tradnl" dirty="0" smtClean="0"/>
              <a:t>.</a:t>
            </a:r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5697-C7BD-40B3-9C73-903B1D4AEC44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6100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En este mapa se puede ver la distribución geográfica de los proyectos involucrados:</a:t>
            </a:r>
          </a:p>
          <a:p>
            <a:endParaRPr lang="es-ES_tradnl" dirty="0" smtClean="0"/>
          </a:p>
          <a:p>
            <a:r>
              <a:rPr lang="es-ES_tradnl" dirty="0" smtClean="0"/>
              <a:t>Los socios de los proyectos son de Portugal, España, Francia, Italia, malta, Eslovenia, Croacia, Albania, Grecia, Chipre.</a:t>
            </a:r>
          </a:p>
          <a:p>
            <a:endParaRPr lang="es-ES_tradnl" dirty="0" smtClean="0"/>
          </a:p>
          <a:p>
            <a:r>
              <a:rPr lang="es-ES_tradnl" dirty="0" smtClean="0"/>
              <a:t>En estos territorios  se van a realizar las actividades de los proyectos.</a:t>
            </a:r>
          </a:p>
          <a:p>
            <a:endParaRPr lang="es-ES_tradnl" dirty="0" smtClean="0"/>
          </a:p>
          <a:p>
            <a:r>
              <a:rPr lang="es-ES_tradnl" dirty="0" smtClean="0"/>
              <a:t>Como se puede ver, los proyectos incluyen toda  la cuenca Mediterránea.</a:t>
            </a:r>
          </a:p>
          <a:p>
            <a:r>
              <a:rPr lang="es-ES_tradnl" dirty="0" smtClean="0"/>
              <a:t>Aquí está unos de los puntos principales de nuestra comunidad: incluir la mayoría de los territorios de la cuenca Mediterránea significa poder crear una comunidad significativamente fuerte.</a:t>
            </a:r>
            <a:endParaRPr lang="es-ES_tradnl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5697-C7BD-40B3-9C73-903B1D4AEC44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90182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Este es nuestro principal objetivo como proyecto:</a:t>
            </a:r>
          </a:p>
          <a:p>
            <a:endParaRPr lang="es-ES_tradnl" dirty="0" smtClean="0"/>
          </a:p>
          <a:p>
            <a:r>
              <a:rPr lang="es-ES_tradnl" dirty="0" smtClean="0"/>
              <a:t>Poner en valor de una manera más eficiente los recursos naturales y el patrimonio cultural en las zona costeras y marítimas para desarrollar un turismo sostenible y responsable en la cuenca Mediterránea.</a:t>
            </a:r>
          </a:p>
          <a:p>
            <a:endParaRPr lang="ca-ES" dirty="0"/>
          </a:p>
          <a:p>
            <a:r>
              <a:rPr lang="ca-ES" dirty="0" smtClean="0"/>
              <a:t> </a:t>
            </a: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5697-C7BD-40B3-9C73-903B1D4AEC44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57469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Esta imagen es muy significativa porque explica lo que estamos intentando hacer:</a:t>
            </a:r>
          </a:p>
          <a:p>
            <a:endParaRPr lang="es-ES_tradnl" dirty="0" smtClean="0"/>
          </a:p>
          <a:p>
            <a:r>
              <a:rPr lang="es-ES_tradnl" dirty="0" smtClean="0"/>
              <a:t>Que los 14 proyectos se conozcan, se hablen, e intercambien experiencias, instrumentos, problemas y soluciones. De esta manera vamos a crear una verdadera comunidad de proyectos y de actores, que hable con una voz más fuerte y única, para  realizar un turismo sostenible en nuestros territorios.</a:t>
            </a:r>
          </a:p>
          <a:p>
            <a:endParaRPr lang="es-ES_tradnl" dirty="0" smtClean="0"/>
          </a:p>
          <a:p>
            <a:r>
              <a:rPr lang="es-ES_tradnl" dirty="0" smtClean="0"/>
              <a:t>El valor añadido de nuestro proyecto será entonces la creación de esta comunidad que pueda vivir también después de los proyectos.</a:t>
            </a:r>
            <a:endParaRPr lang="es-ES_tradnl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5697-C7BD-40B3-9C73-903B1D4AEC44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0663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>
          <a:xfrm>
            <a:off x="685799" y="4343400"/>
            <a:ext cx="5599253" cy="4800600"/>
          </a:xfrm>
        </p:spPr>
        <p:txBody>
          <a:bodyPr/>
          <a:lstStyle/>
          <a:p>
            <a:r>
              <a:rPr lang="es-ES_tradnl" dirty="0" smtClean="0"/>
              <a:t>Qué podemos decir sobre el tema de la Innovación organizativa para la sostenibilidad en el turismo urbano?</a:t>
            </a:r>
          </a:p>
          <a:p>
            <a:r>
              <a:rPr lang="es-ES_tradnl" dirty="0" smtClean="0"/>
              <a:t>Muchas cosas.</a:t>
            </a:r>
          </a:p>
          <a:p>
            <a:r>
              <a:rPr lang="es-ES_tradnl" dirty="0" smtClean="0"/>
              <a:t>Primero: los proyectos europeo son innovadores por sí mismos. Sin innovación, sin proyectos pilotos, sin intentos de probar algo nuevo no existen proyectos europeos.</a:t>
            </a:r>
          </a:p>
          <a:p>
            <a:r>
              <a:rPr lang="es-ES_tradnl" dirty="0" smtClean="0"/>
              <a:t>Se puede ser innovador en muchos sectores.</a:t>
            </a:r>
          </a:p>
          <a:p>
            <a:r>
              <a:rPr lang="es-ES_tradnl" dirty="0" smtClean="0"/>
              <a:t>Los 14 proyectos que forman nuestra comunidad  son  innovadores en diferentes modos por ejemplo:</a:t>
            </a:r>
          </a:p>
          <a:p>
            <a:r>
              <a:rPr lang="es-ES_tradnl" dirty="0" smtClean="0"/>
              <a:t>En probar nuevos planes locales para mejorar la vida de los ciudadanos en ciudades con turismo masivo</a:t>
            </a:r>
          </a:p>
          <a:p>
            <a:r>
              <a:rPr lang="es-ES_tradnl" dirty="0" smtClean="0"/>
              <a:t>En probar nuevos instrumentos de </a:t>
            </a:r>
            <a:r>
              <a:rPr lang="es-ES_tradnl" dirty="0" err="1" smtClean="0"/>
              <a:t>ICT</a:t>
            </a:r>
            <a:r>
              <a:rPr lang="es-ES_tradnl" dirty="0" smtClean="0"/>
              <a:t> para mejorar los servicios al turista</a:t>
            </a:r>
          </a:p>
          <a:p>
            <a:r>
              <a:rPr lang="es-ES_tradnl" dirty="0" smtClean="0"/>
              <a:t>En probar nuevas gestiones sostenibles de recursos de agua, residuos, energía relacionadas  con flujos turísticos masivos.</a:t>
            </a:r>
          </a:p>
          <a:p>
            <a:r>
              <a:rPr lang="es-ES_tradnl" dirty="0" smtClean="0"/>
              <a:t>En mejorar marketing de ciudades con nuevas ideas innovadoras para atraer a turistas</a:t>
            </a:r>
          </a:p>
          <a:p>
            <a:endParaRPr lang="es-ES_tradnl" dirty="0" smtClean="0"/>
          </a:p>
          <a:p>
            <a:r>
              <a:rPr lang="es-ES_tradnl" dirty="0" smtClean="0"/>
              <a:t>Algunos ejemplos: </a:t>
            </a:r>
          </a:p>
          <a:p>
            <a:r>
              <a:rPr lang="es-ES_tradnl" dirty="0" smtClean="0"/>
              <a:t>el proyecto </a:t>
            </a:r>
            <a:r>
              <a:rPr lang="es-ES_tradnl" dirty="0" err="1" smtClean="0"/>
              <a:t>MEDFEST</a:t>
            </a:r>
            <a:r>
              <a:rPr lang="es-ES_tradnl" dirty="0" smtClean="0"/>
              <a:t> creará 8 destinos turísticos basados en el patrimonio culinario mediterráneo, creando una nueva marca y nuevo marketing</a:t>
            </a:r>
          </a:p>
          <a:p>
            <a:endParaRPr lang="es-ES_tradnl" dirty="0" smtClean="0"/>
          </a:p>
          <a:p>
            <a:r>
              <a:rPr lang="es-ES_tradnl" dirty="0" smtClean="0"/>
              <a:t>El proyecto ALTER ECO usará la  técnica de “living </a:t>
            </a:r>
            <a:r>
              <a:rPr lang="es-ES_tradnl" dirty="0" err="1" smtClean="0"/>
              <a:t>labs</a:t>
            </a:r>
            <a:r>
              <a:rPr lang="es-ES_tradnl" dirty="0" smtClean="0"/>
              <a:t>” para crear nuevas ideas para gestionar los flujos masivos de turistas en ciudades costeras  como Valencia, </a:t>
            </a:r>
            <a:r>
              <a:rPr lang="es-ES_tradnl" dirty="0"/>
              <a:t>V</a:t>
            </a:r>
            <a:r>
              <a:rPr lang="es-ES_tradnl" dirty="0" smtClean="0"/>
              <a:t>enecia, </a:t>
            </a:r>
            <a:r>
              <a:rPr lang="es-ES_tradnl" dirty="0"/>
              <a:t>P</a:t>
            </a:r>
            <a:r>
              <a:rPr lang="es-ES_tradnl" dirty="0" smtClean="0"/>
              <a:t>alermo, </a:t>
            </a:r>
            <a:r>
              <a:rPr lang="es-ES_tradnl" dirty="0" err="1"/>
              <a:t>L</a:t>
            </a:r>
            <a:r>
              <a:rPr lang="es-ES_tradnl" dirty="0" err="1" smtClean="0"/>
              <a:t>arnaca</a:t>
            </a:r>
            <a:r>
              <a:rPr lang="es-ES_tradnl" dirty="0" smtClean="0"/>
              <a:t>, </a:t>
            </a:r>
            <a:r>
              <a:rPr lang="es-ES_tradnl" dirty="0" err="1"/>
              <a:t>T</a:t>
            </a:r>
            <a:r>
              <a:rPr lang="es-ES_tradnl" dirty="0" err="1" smtClean="0"/>
              <a:t>hessaloniki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El proyecto CONSUME-</a:t>
            </a:r>
            <a:r>
              <a:rPr lang="es-ES_tradnl" dirty="0" err="1" smtClean="0"/>
              <a:t>LESS</a:t>
            </a:r>
            <a:r>
              <a:rPr lang="es-ES_tradnl" dirty="0" smtClean="0"/>
              <a:t> construirá una red de ciudades turísticas  que  ponen atención en los gastos de energía, agua, residuos  de los turistas .</a:t>
            </a:r>
          </a:p>
          <a:p>
            <a:r>
              <a:rPr lang="es-ES_tradnl" dirty="0" err="1" smtClean="0"/>
              <a:t>SHAPE</a:t>
            </a:r>
            <a:r>
              <a:rPr lang="es-ES_tradnl" dirty="0" smtClean="0"/>
              <a:t> </a:t>
            </a:r>
            <a:r>
              <a:rPr lang="es-ES_tradnl" dirty="0" err="1" smtClean="0"/>
              <a:t>TOURISM</a:t>
            </a:r>
            <a:r>
              <a:rPr lang="es-ES_tradnl" dirty="0" smtClean="0"/>
              <a:t> creará un Protocolo basado en un criterio participativo de los actores locales a través de un sistema de datos abierto (open data).</a:t>
            </a: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5697-C7BD-40B3-9C73-903B1D4AEC44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831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  <a:p>
            <a:r>
              <a:rPr lang="es-ES_tradnl" dirty="0" smtClean="0"/>
              <a:t>Hay mucho más para descubrir el la Comunidad de Turismo sostenible del Mediterráneo.</a:t>
            </a:r>
          </a:p>
          <a:p>
            <a:endParaRPr lang="es-ES_tradnl" dirty="0" smtClean="0"/>
          </a:p>
          <a:p>
            <a:r>
              <a:rPr lang="es-ES_tradnl" dirty="0" smtClean="0"/>
              <a:t>Se pueden seguir todas las actividades de los proyectos y de la comunidad at </a:t>
            </a:r>
            <a:r>
              <a:rPr lang="es-ES_tradnl" dirty="0" err="1" smtClean="0"/>
              <a:t>ravés</a:t>
            </a:r>
            <a:r>
              <a:rPr lang="es-ES_tradnl" dirty="0" smtClean="0"/>
              <a:t> de nuestros canales social como Twitter, </a:t>
            </a:r>
            <a:r>
              <a:rPr lang="es-ES_tradnl" dirty="0" err="1" smtClean="0"/>
              <a:t>LinkedIN</a:t>
            </a:r>
            <a:r>
              <a:rPr lang="es-ES_tradnl" dirty="0" smtClean="0"/>
              <a:t>, y el sitio web del programa INTERREG </a:t>
            </a:r>
            <a:r>
              <a:rPr lang="es-ES_tradnl" dirty="0" err="1" smtClean="0"/>
              <a:t>MED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smtClean="0"/>
              <a:t>Gracias!</a:t>
            </a:r>
            <a:endParaRPr lang="es-ES_tradnl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5697-C7BD-40B3-9C73-903B1D4AEC44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8906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4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43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3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5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47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0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95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51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77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53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76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01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47EF-C91C-4B78-A793-D83DF8A3D947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7168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C785-C70E-4724-8CD0-7B6DA18ADA3C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91" y="4422317"/>
            <a:ext cx="5206349" cy="3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6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17.jpe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7.png"/><Relationship Id="rId4" Type="http://schemas.openxmlformats.org/officeDocument/2006/relationships/image" Target="../media/image2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9"/>
          <p:cNvSpPr txBox="1">
            <a:spLocks/>
          </p:cNvSpPr>
          <p:nvPr/>
        </p:nvSpPr>
        <p:spPr>
          <a:xfrm>
            <a:off x="0" y="604292"/>
            <a:ext cx="12192000" cy="1611780"/>
          </a:xfrm>
          <a:prstGeom prst="rect">
            <a:avLst/>
          </a:prstGeom>
          <a:solidFill>
            <a:srgbClr val="A9D18E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fr-FR" sz="1000" b="1" dirty="0" smtClean="0">
              <a:solidFill>
                <a:srgbClr val="002060"/>
              </a:solidFill>
            </a:endParaRPr>
          </a:p>
          <a:p>
            <a:r>
              <a:rPr lang="en-GB" altLang="fr-FR" sz="2800" b="1" dirty="0" smtClean="0">
                <a:solidFill>
                  <a:schemeClr val="bg1"/>
                </a:solidFill>
              </a:rPr>
              <a:t>	</a:t>
            </a:r>
            <a:r>
              <a:rPr lang="es-ES_tradnl" altLang="fr-FR" sz="3900" dirty="0" smtClean="0">
                <a:solidFill>
                  <a:schemeClr val="bg1"/>
                </a:solidFill>
              </a:rPr>
              <a:t>La Comunidad de Turismo Sostenible en el Mediterráneo</a:t>
            </a:r>
          </a:p>
          <a:p>
            <a:r>
              <a:rPr lang="en-GB" altLang="fr-FR" sz="2800" b="1" dirty="0" smtClean="0">
                <a:solidFill>
                  <a:schemeClr val="bg1"/>
                </a:solidFill>
              </a:rPr>
              <a:t>BleuTourMed C_3 INTERREG MED project</a:t>
            </a:r>
            <a:endParaRPr lang="en-GB" altLang="fr-FR" sz="2800" b="1" dirty="0">
              <a:solidFill>
                <a:schemeClr val="bg1"/>
              </a:solidFill>
            </a:endParaRPr>
          </a:p>
          <a:p>
            <a:pPr algn="l"/>
            <a:endParaRPr lang="en-GB" alt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-5076" y="2411502"/>
            <a:ext cx="121919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altLang="fr-FR" sz="2800" dirty="0" smtClean="0">
                <a:solidFill>
                  <a:srgbClr val="79BCCD"/>
                </a:solidFill>
              </a:rPr>
              <a:t>Turismo sostenible para el desarrollo en el marco  de la nueva agenda urbana</a:t>
            </a:r>
          </a:p>
          <a:p>
            <a:pPr algn="ctr"/>
            <a:endParaRPr lang="es-ES_tradnl" altLang="fr-FR" sz="2800" dirty="0" smtClean="0">
              <a:solidFill>
                <a:srgbClr val="79BCCD"/>
              </a:solidFill>
            </a:endParaRPr>
          </a:p>
          <a:p>
            <a:pPr algn="ctr"/>
            <a:r>
              <a:rPr lang="es-ES_tradnl" altLang="fr-FR" sz="2800" dirty="0" smtClean="0">
                <a:solidFill>
                  <a:srgbClr val="79BCCD"/>
                </a:solidFill>
              </a:rPr>
              <a:t>Mesa redonda: Innovación organizativa para la sostenibilidad en el turismo urbano</a:t>
            </a:r>
          </a:p>
          <a:p>
            <a:pPr algn="ctr"/>
            <a:r>
              <a:rPr lang="es-ES_tradnl" altLang="fr-FR" sz="2800" dirty="0" smtClean="0">
                <a:solidFill>
                  <a:srgbClr val="79BCCD"/>
                </a:solidFill>
              </a:rPr>
              <a:t>(innovación e inteligencia aplicada)</a:t>
            </a:r>
          </a:p>
          <a:p>
            <a:pPr algn="ctr"/>
            <a:r>
              <a:rPr lang="en-US" altLang="fr-FR" sz="2800" dirty="0" smtClean="0">
                <a:solidFill>
                  <a:srgbClr val="79BCCD"/>
                </a:solidFill>
              </a:rPr>
              <a:t>17 &amp; 19 Mayo 2017 </a:t>
            </a:r>
            <a:endParaRPr lang="en-US" altLang="fr-FR" sz="2800" dirty="0">
              <a:solidFill>
                <a:srgbClr val="79BCCD"/>
              </a:solidFill>
            </a:endParaRPr>
          </a:p>
          <a:p>
            <a:pPr algn="ctr"/>
            <a:r>
              <a:rPr lang="en-US" altLang="fr-FR" sz="2800" b="1" dirty="0" smtClean="0">
                <a:solidFill>
                  <a:srgbClr val="79BCCD"/>
                </a:solidFill>
              </a:rPr>
              <a:t>Barcelona </a:t>
            </a:r>
          </a:p>
          <a:p>
            <a:pPr algn="ctr"/>
            <a:r>
              <a:rPr lang="en-US" altLang="fr-FR" sz="2800" b="1" dirty="0" smtClean="0">
                <a:solidFill>
                  <a:srgbClr val="79BCCD"/>
                </a:solidFill>
              </a:rPr>
              <a:t>Marta </a:t>
            </a:r>
            <a:r>
              <a:rPr lang="en-US" altLang="fr-FR" sz="2800" b="1" dirty="0" err="1" smtClean="0">
                <a:solidFill>
                  <a:srgbClr val="79BCCD"/>
                </a:solidFill>
              </a:rPr>
              <a:t>Farrero</a:t>
            </a:r>
            <a:r>
              <a:rPr lang="en-US" altLang="fr-FR" sz="2800" b="1" dirty="0" smtClean="0">
                <a:solidFill>
                  <a:srgbClr val="79BCCD"/>
                </a:solidFill>
              </a:rPr>
              <a:t> </a:t>
            </a:r>
            <a:endParaRPr lang="fr-FR" altLang="fr-FR" sz="2800" b="1" dirty="0">
              <a:solidFill>
                <a:srgbClr val="79BCCD"/>
              </a:solidFill>
            </a:endParaRPr>
          </a:p>
        </p:txBody>
      </p:sp>
      <p:grpSp>
        <p:nvGrpSpPr>
          <p:cNvPr id="5" name="Agrupar 13"/>
          <p:cNvGrpSpPr>
            <a:grpSpLocks/>
          </p:cNvGrpSpPr>
          <p:nvPr/>
        </p:nvGrpSpPr>
        <p:grpSpPr bwMode="auto">
          <a:xfrm>
            <a:off x="4733365" y="5650193"/>
            <a:ext cx="2362200" cy="968375"/>
            <a:chOff x="0" y="4797152"/>
            <a:chExt cx="4403790" cy="1944216"/>
          </a:xfrm>
        </p:grpSpPr>
        <p:pic>
          <p:nvPicPr>
            <p:cNvPr id="6" name="Imagen 7" descr="logo-UNIMED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229200"/>
              <a:ext cx="792088" cy="795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n 6" descr="Panteion_logo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093296"/>
              <a:ext cx="2381708" cy="598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Imagen 12" descr="logo_Diba_Tourism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5085184"/>
              <a:ext cx="1944216" cy="3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Imagen 9" descr="arco_latino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756" t="7385" r="29787" b="7031"/>
            <a:stretch>
              <a:fillRect/>
            </a:stretch>
          </p:blipFill>
          <p:spPr bwMode="auto">
            <a:xfrm>
              <a:off x="1475656" y="4797152"/>
              <a:ext cx="792286" cy="1021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Imagen 18" descr="Plan Bleu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5589240"/>
              <a:ext cx="1848014" cy="105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agen 8" descr="AIE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4246" y="6165304"/>
              <a:ext cx="1212237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78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9"/>
          <p:cNvSpPr txBox="1">
            <a:spLocks/>
          </p:cNvSpPr>
          <p:nvPr/>
        </p:nvSpPr>
        <p:spPr>
          <a:xfrm>
            <a:off x="0" y="0"/>
            <a:ext cx="12192000" cy="984250"/>
          </a:xfrm>
          <a:prstGeom prst="rect">
            <a:avLst/>
          </a:prstGeom>
          <a:solidFill>
            <a:srgbClr val="A9D18E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fr-FR" sz="1000" b="1" dirty="0" smtClean="0">
              <a:solidFill>
                <a:srgbClr val="002060"/>
              </a:solidFill>
            </a:endParaRPr>
          </a:p>
          <a:p>
            <a:r>
              <a:rPr lang="en-GB" altLang="fr-FR" sz="2800" b="1" dirty="0" smtClean="0">
                <a:solidFill>
                  <a:schemeClr val="bg1"/>
                </a:solidFill>
              </a:rPr>
              <a:t>	</a:t>
            </a:r>
            <a:r>
              <a:rPr lang="es-ES_tradnl" altLang="fr-FR" sz="4000" b="1" dirty="0" smtClean="0">
                <a:solidFill>
                  <a:schemeClr val="bg1"/>
                </a:solidFill>
              </a:rPr>
              <a:t>¿Quienes somos?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1125" y="5447762"/>
            <a:ext cx="5504064" cy="1410238"/>
            <a:chOff x="-10210" y="-5704"/>
            <a:chExt cx="6106210" cy="1668350"/>
          </a:xfrm>
        </p:grpSpPr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210" y="-5704"/>
              <a:ext cx="6106210" cy="1650546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3" y="155113"/>
              <a:ext cx="3089035" cy="1507533"/>
            </a:xfrm>
            <a:prstGeom prst="rect">
              <a:avLst/>
            </a:prstGeom>
          </p:spPr>
        </p:pic>
      </p:grpSp>
      <p:sp>
        <p:nvSpPr>
          <p:cNvPr id="5" name="CuadroTexto 4"/>
          <p:cNvSpPr txBox="1"/>
          <p:nvPr/>
        </p:nvSpPr>
        <p:spPr>
          <a:xfrm>
            <a:off x="160875" y="1149873"/>
            <a:ext cx="11835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Proyecto Horizontal BleuTourMed_C3 INTERREG MED PROJECT</a:t>
            </a:r>
          </a:p>
          <a:p>
            <a:pPr algn="ctr"/>
            <a:endParaRPr lang="en-A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ángulo 1"/>
          <p:cNvSpPr/>
          <p:nvPr/>
        </p:nvSpPr>
        <p:spPr>
          <a:xfrm>
            <a:off x="464025" y="2458999"/>
            <a:ext cx="63052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ca-ES" sz="2800" b="1" dirty="0" smtClean="0">
                <a:solidFill>
                  <a:srgbClr val="79BCCD"/>
                </a:solidFill>
              </a:rPr>
              <a:t>Factores claves</a:t>
            </a:r>
            <a:endParaRPr lang="ca-ES" sz="2800" b="1" dirty="0">
              <a:solidFill>
                <a:srgbClr val="79BCCD"/>
              </a:solidFill>
            </a:endParaRPr>
          </a:p>
          <a:p>
            <a:pPr eaLnBrk="1" hangingPunct="1">
              <a:defRPr/>
            </a:pPr>
            <a:endParaRPr lang="ca-ES" sz="2800" dirty="0">
              <a:solidFill>
                <a:srgbClr val="FF0000"/>
              </a:solidFill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Jefe</a:t>
            </a:r>
            <a:r>
              <a:rPr lang="ca-E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de fila: </a:t>
            </a:r>
            <a:r>
              <a:rPr lang="ca-E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ARCO LATINO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ca-E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 </a:t>
            </a: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socios</a:t>
            </a:r>
            <a:endParaRPr lang="ca-E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ca-E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27 </a:t>
            </a: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entidades</a:t>
            </a:r>
            <a:r>
              <a:rPr lang="ca-E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asociadas</a:t>
            </a:r>
            <a:endParaRPr lang="ca-E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Duración</a:t>
            </a:r>
            <a:r>
              <a:rPr lang="ca-E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a-E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36 </a:t>
            </a:r>
            <a:r>
              <a:rPr lang="ca-E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meses: </a:t>
            </a:r>
            <a:r>
              <a:rPr lang="ca-E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10/2016- 9/2019</a:t>
            </a:r>
          </a:p>
        </p:txBody>
      </p:sp>
      <p:sp>
        <p:nvSpPr>
          <p:cNvPr id="7" name="Rectangle 6"/>
          <p:cNvSpPr/>
          <p:nvPr/>
        </p:nvSpPr>
        <p:spPr>
          <a:xfrm>
            <a:off x="6669729" y="3324522"/>
            <a:ext cx="55222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Presupuesto</a:t>
            </a:r>
            <a:r>
              <a:rPr lang="ca-E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ca-E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1.400.000 euros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endParaRPr lang="ca-E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ca-E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14 </a:t>
            </a: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Proyectos</a:t>
            </a:r>
            <a:r>
              <a:rPr lang="ca-E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apoyados</a:t>
            </a:r>
            <a:r>
              <a:rPr lang="ca-E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red</a:t>
            </a:r>
            <a:r>
              <a:rPr lang="ca-E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de  +200 </a:t>
            </a:r>
            <a:r>
              <a:rPr lang="ca-ES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contactos</a:t>
            </a:r>
            <a:endParaRPr lang="ca-E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9"/>
          <p:cNvSpPr txBox="1">
            <a:spLocks/>
          </p:cNvSpPr>
          <p:nvPr/>
        </p:nvSpPr>
        <p:spPr>
          <a:xfrm>
            <a:off x="0" y="0"/>
            <a:ext cx="12192000" cy="984250"/>
          </a:xfrm>
          <a:prstGeom prst="rect">
            <a:avLst/>
          </a:prstGeom>
          <a:solidFill>
            <a:srgbClr val="A9D18E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fr-FR" sz="1000" b="1" dirty="0" smtClean="0">
              <a:solidFill>
                <a:srgbClr val="002060"/>
              </a:solidFill>
            </a:endParaRPr>
          </a:p>
          <a:p>
            <a:r>
              <a:rPr lang="en-GB" altLang="fr-FR" sz="2800" b="1" dirty="0" smtClean="0">
                <a:solidFill>
                  <a:schemeClr val="bg1"/>
                </a:solidFill>
              </a:rPr>
              <a:t>	</a:t>
            </a:r>
            <a:r>
              <a:rPr lang="en-GB" altLang="fr-FR" sz="4000" b="1" dirty="0" err="1">
                <a:solidFill>
                  <a:schemeClr val="bg1"/>
                </a:solidFill>
              </a:rPr>
              <a:t>BleuTourMed</a:t>
            </a:r>
            <a:r>
              <a:rPr lang="en-GB" altLang="fr-FR" sz="4000" b="1" dirty="0">
                <a:solidFill>
                  <a:schemeClr val="bg1"/>
                </a:solidFill>
              </a:rPr>
              <a:t> </a:t>
            </a:r>
            <a:r>
              <a:rPr lang="es-ES" altLang="fr-FR" sz="4000" b="1" dirty="0">
                <a:solidFill>
                  <a:schemeClr val="bg1"/>
                </a:solidFill>
              </a:rPr>
              <a:t>–</a:t>
            </a:r>
            <a:r>
              <a:rPr lang="en-GB" altLang="fr-FR" sz="4000" b="1" dirty="0">
                <a:solidFill>
                  <a:schemeClr val="bg1"/>
                </a:solidFill>
              </a:rPr>
              <a:t> </a:t>
            </a:r>
            <a:r>
              <a:rPr lang="en-GB" altLang="fr-FR" sz="4000" b="1" dirty="0" err="1" smtClean="0">
                <a:solidFill>
                  <a:schemeClr val="bg1"/>
                </a:solidFill>
              </a:rPr>
              <a:t>Equipo</a:t>
            </a:r>
            <a:r>
              <a:rPr lang="en-GB" altLang="fr-FR" sz="4000" b="1" dirty="0" smtClean="0">
                <a:solidFill>
                  <a:schemeClr val="bg1"/>
                </a:solidFill>
              </a:rPr>
              <a:t> y </a:t>
            </a:r>
            <a:r>
              <a:rPr lang="en-GB" altLang="fr-FR" sz="4000" b="1" dirty="0" err="1" smtClean="0">
                <a:solidFill>
                  <a:schemeClr val="bg1"/>
                </a:solidFill>
              </a:rPr>
              <a:t>actividades</a:t>
            </a:r>
            <a:endParaRPr lang="en-GB" altLang="fr-FR" sz="4000" b="1" dirty="0">
              <a:solidFill>
                <a:schemeClr val="bg1"/>
              </a:solidFill>
            </a:endParaRPr>
          </a:p>
        </p:txBody>
      </p:sp>
      <p:pic>
        <p:nvPicPr>
          <p:cNvPr id="5" name="Imagen 7" descr="logo-UNIM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83" y="1983804"/>
            <a:ext cx="1569492" cy="157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8" descr="AI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875" y="4421875"/>
            <a:ext cx="2679206" cy="127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 descr="Panteion_logo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466" y="1917067"/>
            <a:ext cx="4034953" cy="101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0" descr="logo_Diba_Touris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51911">
            <a:off x="8613366" y="2644497"/>
            <a:ext cx="3336947" cy="65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9" descr="arco_latin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6" t="7385" r="29787" b="7031"/>
          <a:stretch>
            <a:fillRect/>
          </a:stretch>
        </p:blipFill>
        <p:spPr bwMode="auto">
          <a:xfrm>
            <a:off x="3148471" y="1336734"/>
            <a:ext cx="1602106" cy="206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2" descr="Plan Bleu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330" y="4303703"/>
            <a:ext cx="2445227" cy="1390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0" t="6909" r="33050" b="45879"/>
          <a:stretch/>
        </p:blipFill>
        <p:spPr bwMode="auto">
          <a:xfrm>
            <a:off x="-24700" y="0"/>
            <a:ext cx="12216700" cy="6856969"/>
          </a:xfrm>
          <a:prstGeom prst="rect">
            <a:avLst/>
          </a:prstGeom>
          <a:solidFill>
            <a:schemeClr val="accent1">
              <a:alpha val="39000"/>
            </a:schemeClr>
          </a:solidFill>
          <a:ln>
            <a:noFill/>
          </a:ln>
          <a:effectLst/>
          <a:extLst/>
        </p:spPr>
      </p:pic>
      <p:sp>
        <p:nvSpPr>
          <p:cNvPr id="5" name="Rectangle 4"/>
          <p:cNvSpPr/>
          <p:nvPr/>
        </p:nvSpPr>
        <p:spPr>
          <a:xfrm>
            <a:off x="-34225" y="0"/>
            <a:ext cx="12216700" cy="68580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7495020" y="4058235"/>
            <a:ext cx="65521" cy="11900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Espace réservé du contenu 9"/>
          <p:cNvSpPr txBox="1">
            <a:spLocks/>
          </p:cNvSpPr>
          <p:nvPr/>
        </p:nvSpPr>
        <p:spPr>
          <a:xfrm>
            <a:off x="7531966" y="3950737"/>
            <a:ext cx="4650509" cy="1386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1">
                    <a:lumMod val="75000"/>
                  </a:schemeClr>
                </a:solidFill>
              </a:rPr>
              <a:t>EMBLEMATIC (Central Macedonia)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1">
                    <a:lumMod val="75000"/>
                  </a:schemeClr>
                </a:solidFill>
              </a:rPr>
              <a:t>ALTERECO-BLUEISLANDS-</a:t>
            </a:r>
            <a:r>
              <a:rPr lang="fr-FR" altLang="fr-FR" sz="1200" dirty="0" smtClean="0">
                <a:solidFill>
                  <a:schemeClr val="accent1">
                    <a:lumMod val="75000"/>
                  </a:schemeClr>
                </a:solidFill>
              </a:rPr>
              <a:t>CONSUME-LESS</a:t>
            </a:r>
            <a:r>
              <a:rPr lang="en-US" altLang="fr-FR" sz="12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SIROCCO </a:t>
            </a:r>
            <a:r>
              <a:rPr lang="fr-FR" altLang="fr-FR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fr-FR" sz="1200" dirty="0" smtClean="0">
                <a:solidFill>
                  <a:schemeClr val="accent1">
                    <a:lumMod val="75000"/>
                  </a:schemeClr>
                </a:solidFill>
              </a:rPr>
              <a:t>(South Aegean)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1">
                    <a:lumMod val="75000"/>
                  </a:schemeClr>
                </a:solidFill>
              </a:rPr>
              <a:t>BLUEMED (Thessaly)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1">
                    <a:lumMod val="75000"/>
                  </a:schemeClr>
                </a:solidFill>
              </a:rPr>
              <a:t>CO-EVOLVE (Eastern Macedonia-Thrace)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1">
                    <a:lumMod val="75000"/>
                  </a:schemeClr>
                </a:solidFill>
              </a:rPr>
              <a:t>CASTWATER</a:t>
            </a:r>
            <a:r>
              <a:rPr lang="en-US" altLang="fr-FR" sz="1200" dirty="0" smtClean="0">
                <a:solidFill>
                  <a:schemeClr val="accent1">
                    <a:lumMod val="75000"/>
                  </a:schemeClr>
                </a:solidFill>
              </a:rPr>
              <a:t>-BLUEISLANDS-</a:t>
            </a:r>
            <a:r>
              <a:rPr lang="fr-FR" altLang="fr-FR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fr-FR" sz="1200" dirty="0">
                <a:solidFill>
                  <a:schemeClr val="accent1">
                    <a:lumMod val="75000"/>
                  </a:schemeClr>
                </a:solidFill>
              </a:rPr>
              <a:t>EMBLEMATIC </a:t>
            </a:r>
            <a:r>
              <a:rPr lang="fr-FR" altLang="fr-FR" sz="12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fr-FR" alt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Crete</a:t>
            </a:r>
            <a:r>
              <a:rPr lang="fr-FR" altLang="fr-FR" sz="1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1">
                    <a:lumMod val="75000"/>
                  </a:schemeClr>
                </a:solidFill>
              </a:rPr>
              <a:t>TOURISMED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1">
                    <a:lumMod val="75000"/>
                  </a:schemeClr>
                </a:solidFill>
              </a:rPr>
              <a:t>MEDCYCLETOUR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89487" y="3314847"/>
            <a:ext cx="65521" cy="67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Espace réservé du contenu 9"/>
          <p:cNvSpPr txBox="1">
            <a:spLocks/>
          </p:cNvSpPr>
          <p:nvPr/>
        </p:nvSpPr>
        <p:spPr>
          <a:xfrm>
            <a:off x="6926433" y="3228974"/>
            <a:ext cx="1983509" cy="79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rgbClr val="C00000"/>
                </a:solidFill>
              </a:rPr>
              <a:t>EMBLEMATIC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C00000"/>
                </a:solidFill>
              </a:rPr>
              <a:t>CONSUME-LESS</a:t>
            </a:r>
            <a:r>
              <a:rPr lang="en-US" altLang="fr-FR" sz="1200" dirty="0">
                <a:solidFill>
                  <a:srgbClr val="C00000"/>
                </a:solidFill>
              </a:rPr>
              <a:t> </a:t>
            </a:r>
            <a:r>
              <a:rPr lang="en-US" altLang="fr-FR" sz="1200" dirty="0" smtClean="0">
                <a:solidFill>
                  <a:srgbClr val="C00000"/>
                </a:solidFill>
              </a:rPr>
              <a:t>(</a:t>
            </a:r>
            <a:r>
              <a:rPr lang="en-US" altLang="fr-FR" sz="1200" dirty="0" err="1" smtClean="0">
                <a:solidFill>
                  <a:srgbClr val="C00000"/>
                </a:solidFill>
              </a:rPr>
              <a:t>Saranda</a:t>
            </a:r>
            <a:r>
              <a:rPr lang="en-US" altLang="fr-FR" sz="1200" dirty="0" smtClean="0">
                <a:solidFill>
                  <a:srgbClr val="C00000"/>
                </a:solidFill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rgbClr val="C00000"/>
                </a:solidFill>
              </a:rPr>
              <a:t>DESTIMED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C00000"/>
                </a:solidFill>
              </a:rPr>
              <a:t>TOURISMED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24326" y="2386856"/>
            <a:ext cx="65521" cy="8525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Espace réservé du contenu 9"/>
          <p:cNvSpPr txBox="1">
            <a:spLocks/>
          </p:cNvSpPr>
          <p:nvPr/>
        </p:nvSpPr>
        <p:spPr>
          <a:xfrm>
            <a:off x="6170796" y="2328144"/>
            <a:ext cx="4866672" cy="996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2">
                    <a:lumMod val="75000"/>
                  </a:schemeClr>
                </a:solidFill>
              </a:rPr>
              <a:t>ALTERECO-</a:t>
            </a:r>
            <a:r>
              <a:rPr lang="fr-FR" altLang="fr-FR" sz="1200" dirty="0" smtClean="0">
                <a:solidFill>
                  <a:schemeClr val="accent2">
                    <a:lumMod val="75000"/>
                  </a:schemeClr>
                </a:solidFill>
              </a:rPr>
              <a:t>CO-EVOLVE-BLUEMED-SIROCCO </a:t>
            </a:r>
            <a:r>
              <a:rPr lang="en-US" altLang="fr-FR" sz="1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altLang="fr-FR" sz="1200" dirty="0" err="1">
                <a:solidFill>
                  <a:schemeClr val="accent2">
                    <a:lumMod val="75000"/>
                  </a:schemeClr>
                </a:solidFill>
              </a:rPr>
              <a:t>Jadranska</a:t>
            </a:r>
            <a:r>
              <a:rPr lang="en-US" altLang="fr-FR" sz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fr-FR" sz="1200" dirty="0" err="1" smtClean="0">
                <a:solidFill>
                  <a:schemeClr val="accent2">
                    <a:lumMod val="75000"/>
                  </a:schemeClr>
                </a:solidFill>
              </a:rPr>
              <a:t>Hrvatska</a:t>
            </a:r>
            <a:r>
              <a:rPr lang="en-US" altLang="fr-FR" sz="1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2">
                    <a:lumMod val="75000"/>
                  </a:schemeClr>
                </a:solidFill>
              </a:rPr>
              <a:t>BLUEISLANDS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2">
                    <a:lumMod val="75000"/>
                  </a:schemeClr>
                </a:solidFill>
              </a:rPr>
              <a:t>DESTIMED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2">
                    <a:lumMod val="75000"/>
                  </a:schemeClr>
                </a:solidFill>
              </a:rPr>
              <a:t>MITOMED+ (Istria)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2">
                    <a:lumMod val="75000"/>
                  </a:schemeClr>
                </a:solidFill>
              </a:rPr>
              <a:t>MEDCYCLETOUR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27628" y="2119238"/>
            <a:ext cx="65521" cy="23358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Espace réservé du contenu 9"/>
          <p:cNvSpPr txBox="1">
            <a:spLocks/>
          </p:cNvSpPr>
          <p:nvPr/>
        </p:nvSpPr>
        <p:spPr>
          <a:xfrm>
            <a:off x="5827628" y="2037409"/>
            <a:ext cx="1329315" cy="233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FF00FF"/>
                </a:solidFill>
              </a:rPr>
              <a:t>MEDCYCLETOUR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98464" y="3057524"/>
            <a:ext cx="65521" cy="19526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Espace réservé du contenu 9"/>
          <p:cNvSpPr txBox="1">
            <a:spLocks/>
          </p:cNvSpPr>
          <p:nvPr/>
        </p:nvSpPr>
        <p:spPr>
          <a:xfrm>
            <a:off x="1105105" y="2972936"/>
            <a:ext cx="4650509" cy="21852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6">
                    <a:lumMod val="75000"/>
                  </a:schemeClr>
                </a:solidFill>
              </a:rPr>
              <a:t>EMBLEMATIC (</a:t>
            </a:r>
            <a:r>
              <a:rPr lang="en-US" alt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Abruzzo</a:t>
            </a:r>
            <a:r>
              <a:rPr lang="en-US" altLang="fr-FR" sz="1200" dirty="0" smtClean="0">
                <a:solidFill>
                  <a:schemeClr val="accent6">
                    <a:lumMod val="75000"/>
                  </a:schemeClr>
                </a:solidFill>
              </a:rPr>
              <a:t>, Sicily)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6">
                    <a:lumMod val="75000"/>
                  </a:schemeClr>
                </a:solidFill>
              </a:rPr>
              <a:t>BLUEISLANDS (Sicily, </a:t>
            </a:r>
            <a:r>
              <a:rPr lang="en-US" alt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Sardegna</a:t>
            </a:r>
            <a:r>
              <a:rPr lang="en-US" altLang="fr-FR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6">
                    <a:lumMod val="75000"/>
                  </a:schemeClr>
                </a:solidFill>
              </a:rPr>
              <a:t>ALTERECO (Liguria, Veneto)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6">
                    <a:lumMod val="75000"/>
                  </a:schemeClr>
                </a:solidFill>
              </a:rPr>
              <a:t>CO-EVOLVE (Emilia-Romagna, Veneto)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6">
                    <a:lumMod val="75000"/>
                  </a:schemeClr>
                </a:solidFill>
              </a:rPr>
              <a:t>BLUEMED (Campania, Calabria)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6">
                    <a:lumMod val="75000"/>
                  </a:schemeClr>
                </a:solidFill>
              </a:rPr>
              <a:t>CONSUME-LESS (</a:t>
            </a:r>
            <a:r>
              <a:rPr lang="fr-FR" alt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Sicily</a:t>
            </a:r>
            <a:r>
              <a:rPr lang="fr-FR" altLang="fr-FR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6">
                    <a:lumMod val="75000"/>
                  </a:schemeClr>
                </a:solidFill>
              </a:rPr>
              <a:t>DESTIMED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6">
                    <a:lumMod val="75000"/>
                  </a:schemeClr>
                </a:solidFill>
              </a:rPr>
              <a:t>SIROCCO (</a:t>
            </a:r>
            <a:r>
              <a:rPr lang="fr-FR" alt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Lazio</a:t>
            </a:r>
            <a:r>
              <a:rPr lang="fr-FR" altLang="fr-FR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fr-FR" altLang="fr-FR" sz="1200" dirty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6">
                    <a:lumMod val="75000"/>
                  </a:schemeClr>
                </a:solidFill>
              </a:rPr>
              <a:t>TOURISMED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6">
                    <a:lumMod val="75000"/>
                  </a:schemeClr>
                </a:solidFill>
              </a:rPr>
              <a:t>MITOMED+ (</a:t>
            </a:r>
            <a:r>
              <a:rPr lang="fr-FR" alt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Tuscany</a:t>
            </a:r>
            <a:r>
              <a:rPr lang="fr-FR" altLang="fr-FR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6">
                    <a:lumMod val="75000"/>
                  </a:schemeClr>
                </a:solidFill>
              </a:rPr>
              <a:t>MEDCYCLETOUR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60362" y="2283654"/>
            <a:ext cx="65521" cy="8929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Espace réservé du contenu 9"/>
          <p:cNvSpPr txBox="1">
            <a:spLocks/>
          </p:cNvSpPr>
          <p:nvPr/>
        </p:nvSpPr>
        <p:spPr>
          <a:xfrm>
            <a:off x="2516358" y="2214763"/>
            <a:ext cx="4650509" cy="1014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>
                <a:solidFill>
                  <a:schemeClr val="accent5">
                    <a:lumMod val="75000"/>
                  </a:schemeClr>
                </a:solidFill>
              </a:rPr>
              <a:t>EMBLEMATIC (</a:t>
            </a:r>
            <a:r>
              <a:rPr lang="en-US" altLang="fr-FR" sz="1200" dirty="0" smtClean="0">
                <a:solidFill>
                  <a:schemeClr val="accent5">
                    <a:lumMod val="75000"/>
                  </a:schemeClr>
                </a:solidFill>
              </a:rPr>
              <a:t>Languedoc-Roussillon, PACA)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5">
                    <a:lumMod val="75000"/>
                  </a:schemeClr>
                </a:solidFill>
              </a:rPr>
              <a:t>CO-EVOLVE </a:t>
            </a:r>
            <a:r>
              <a:rPr lang="en-US" altLang="fr-FR" sz="12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altLang="fr-FR" sz="1200" dirty="0" err="1">
                <a:solidFill>
                  <a:schemeClr val="accent5">
                    <a:lumMod val="75000"/>
                  </a:schemeClr>
                </a:solidFill>
              </a:rPr>
              <a:t>Occitanie</a:t>
            </a:r>
            <a:r>
              <a:rPr lang="en-US" altLang="fr-FR" sz="12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5">
                    <a:lumMod val="75000"/>
                  </a:schemeClr>
                </a:solidFill>
              </a:rPr>
              <a:t>DESTIMED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5">
                    <a:lumMod val="75000"/>
                  </a:schemeClr>
                </a:solidFill>
              </a:rPr>
              <a:t>TOURISMED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5">
                    <a:lumMod val="75000"/>
                  </a:schemeClr>
                </a:solidFill>
              </a:rPr>
              <a:t>MEDCYCLETOUR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72504" y="3768625"/>
            <a:ext cx="71831" cy="1654809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Espace réservé du contenu 9"/>
          <p:cNvSpPr txBox="1">
            <a:spLocks/>
          </p:cNvSpPr>
          <p:nvPr/>
        </p:nvSpPr>
        <p:spPr>
          <a:xfrm>
            <a:off x="877661" y="3743633"/>
            <a:ext cx="3199040" cy="1709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rgbClr val="660033"/>
                </a:solidFill>
              </a:rPr>
              <a:t>EMBLEMATIC </a:t>
            </a:r>
            <a:r>
              <a:rPr lang="en-US" altLang="fr-FR" sz="1200" dirty="0">
                <a:solidFill>
                  <a:srgbClr val="660033"/>
                </a:solidFill>
              </a:rPr>
              <a:t>(Catalonia, </a:t>
            </a:r>
            <a:r>
              <a:rPr lang="en-US" altLang="fr-FR" sz="1200" dirty="0" smtClean="0">
                <a:solidFill>
                  <a:srgbClr val="660033"/>
                </a:solidFill>
              </a:rPr>
              <a:t>Balearic islands)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rgbClr val="660033"/>
                </a:solidFill>
              </a:rPr>
              <a:t>BLUEISLANDS </a:t>
            </a:r>
            <a:r>
              <a:rPr lang="en-US" altLang="fr-FR" sz="1200" dirty="0">
                <a:solidFill>
                  <a:srgbClr val="660033"/>
                </a:solidFill>
              </a:rPr>
              <a:t>(Balearic islands)</a:t>
            </a:r>
            <a:endParaRPr lang="en-US" altLang="fr-FR" sz="1200" dirty="0" smtClean="0">
              <a:solidFill>
                <a:srgbClr val="660033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rgbClr val="660033"/>
                </a:solidFill>
              </a:rPr>
              <a:t>ALTERECO </a:t>
            </a:r>
            <a:r>
              <a:rPr lang="en-US" altLang="fr-FR" sz="1200" dirty="0">
                <a:solidFill>
                  <a:srgbClr val="660033"/>
                </a:solidFill>
              </a:rPr>
              <a:t>(Andalusia, </a:t>
            </a:r>
            <a:r>
              <a:rPr lang="en-US" altLang="fr-FR" sz="1200" dirty="0" err="1">
                <a:solidFill>
                  <a:srgbClr val="660033"/>
                </a:solidFill>
              </a:rPr>
              <a:t>Valencian</a:t>
            </a:r>
            <a:r>
              <a:rPr lang="en-US" altLang="fr-FR" sz="1200" dirty="0">
                <a:solidFill>
                  <a:srgbClr val="660033"/>
                </a:solidFill>
              </a:rPr>
              <a:t> </a:t>
            </a:r>
            <a:r>
              <a:rPr lang="en-US" altLang="fr-FR" sz="1200" dirty="0" smtClean="0">
                <a:solidFill>
                  <a:srgbClr val="660033"/>
                </a:solidFill>
              </a:rPr>
              <a:t>Community)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>
                <a:solidFill>
                  <a:srgbClr val="660033"/>
                </a:solidFill>
              </a:rPr>
              <a:t>CO-EVOLVE </a:t>
            </a:r>
            <a:r>
              <a:rPr lang="en-US" altLang="fr-FR" sz="1200" dirty="0" err="1">
                <a:solidFill>
                  <a:srgbClr val="660033"/>
                </a:solidFill>
              </a:rPr>
              <a:t>Valencian</a:t>
            </a:r>
            <a:r>
              <a:rPr lang="en-US" altLang="fr-FR" sz="1200" dirty="0">
                <a:solidFill>
                  <a:srgbClr val="660033"/>
                </a:solidFill>
              </a:rPr>
              <a:t> Community)</a:t>
            </a:r>
            <a:endParaRPr lang="en-US" altLang="fr-FR" sz="1200" dirty="0" smtClean="0">
              <a:solidFill>
                <a:srgbClr val="660033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660033"/>
                </a:solidFill>
              </a:rPr>
              <a:t>CONSUME-LESS (Andalusia)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660033"/>
                </a:solidFill>
              </a:rPr>
              <a:t>DESTIMED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660033"/>
                </a:solidFill>
              </a:rPr>
              <a:t>TOURISMED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660033"/>
                </a:solidFill>
              </a:rPr>
              <a:t>MITOMED+ (</a:t>
            </a:r>
            <a:r>
              <a:rPr lang="fr-FR" altLang="fr-FR" sz="1200" dirty="0" err="1" smtClean="0">
                <a:solidFill>
                  <a:srgbClr val="660033"/>
                </a:solidFill>
              </a:rPr>
              <a:t>Catalonia</a:t>
            </a:r>
            <a:r>
              <a:rPr lang="fr-FR" altLang="fr-FR" sz="1200" dirty="0" smtClean="0">
                <a:solidFill>
                  <a:srgbClr val="660033"/>
                </a:solidFill>
              </a:rPr>
              <a:t>, Andalusia)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660033"/>
                </a:solidFill>
              </a:rPr>
              <a:t>MEDCYCLETOUR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031583" y="5097894"/>
            <a:ext cx="65521" cy="82665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Espace réservé du contenu 9"/>
          <p:cNvSpPr txBox="1">
            <a:spLocks/>
          </p:cNvSpPr>
          <p:nvPr/>
        </p:nvSpPr>
        <p:spPr>
          <a:xfrm>
            <a:off x="10068529" y="5012020"/>
            <a:ext cx="2113946" cy="102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rgbClr val="009999"/>
                </a:solidFill>
              </a:rPr>
              <a:t>BLUEISLANDS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009999"/>
                </a:solidFill>
              </a:rPr>
              <a:t>SIROCCO</a:t>
            </a:r>
            <a:r>
              <a:rPr lang="en-US" altLang="fr-FR" sz="1200" dirty="0">
                <a:solidFill>
                  <a:srgbClr val="009999"/>
                </a:solidFill>
              </a:rPr>
              <a:t> (Limassol &amp; </a:t>
            </a:r>
            <a:r>
              <a:rPr lang="en-US" altLang="fr-FR" sz="1200" dirty="0" err="1" smtClean="0">
                <a:solidFill>
                  <a:srgbClr val="009999"/>
                </a:solidFill>
              </a:rPr>
              <a:t>Larnaca</a:t>
            </a:r>
            <a:r>
              <a:rPr lang="en-US" altLang="fr-FR" sz="1200" dirty="0" smtClean="0">
                <a:solidFill>
                  <a:srgbClr val="009999"/>
                </a:solidFill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009999"/>
                </a:solidFill>
              </a:rPr>
              <a:t>TOURISMED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009999"/>
                </a:solidFill>
              </a:rPr>
              <a:t>MITOMED+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rgbClr val="009999"/>
                </a:solidFill>
              </a:rPr>
              <a:t>MEDCYCLETOUR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87593" y="5248307"/>
            <a:ext cx="65521" cy="29141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Espace réservé du contenu 9"/>
          <p:cNvSpPr txBox="1">
            <a:spLocks/>
          </p:cNvSpPr>
          <p:nvPr/>
        </p:nvSpPr>
        <p:spPr>
          <a:xfrm>
            <a:off x="5639404" y="5166259"/>
            <a:ext cx="2113946" cy="513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 smtClean="0">
                <a:solidFill>
                  <a:schemeClr val="accent4">
                    <a:lumMod val="75000"/>
                  </a:schemeClr>
                </a:solidFill>
              </a:rPr>
              <a:t>BLUEISLANDS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altLang="fr-FR" sz="1200" dirty="0" smtClean="0">
                <a:solidFill>
                  <a:schemeClr val="accent4">
                    <a:lumMod val="75000"/>
                  </a:schemeClr>
                </a:solidFill>
              </a:rPr>
              <a:t>CONSUME-LESS</a:t>
            </a:r>
            <a:r>
              <a:rPr lang="en-US" altLang="fr-FR" sz="1200" dirty="0" smtClean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altLang="fr-FR" sz="1200" dirty="0" err="1" smtClean="0">
                <a:solidFill>
                  <a:schemeClr val="accent4">
                    <a:lumMod val="75000"/>
                  </a:schemeClr>
                </a:solidFill>
              </a:rPr>
              <a:t>Gozo</a:t>
            </a:r>
            <a:r>
              <a:rPr lang="en-US" altLang="fr-FR" sz="12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98528" y="3452802"/>
            <a:ext cx="65521" cy="291418"/>
          </a:xfrm>
          <a:prstGeom prst="rect">
            <a:avLst/>
          </a:prstGeom>
          <a:solidFill>
            <a:srgbClr val="66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Espace réservé du contenu 9"/>
          <p:cNvSpPr txBox="1">
            <a:spLocks/>
          </p:cNvSpPr>
          <p:nvPr/>
        </p:nvSpPr>
        <p:spPr>
          <a:xfrm>
            <a:off x="393188" y="3393957"/>
            <a:ext cx="3435861" cy="256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dirty="0">
                <a:solidFill>
                  <a:srgbClr val="6666FF"/>
                </a:solidFill>
              </a:rPr>
              <a:t>SIROCCO </a:t>
            </a:r>
            <a:r>
              <a:rPr lang="en-US" altLang="fr-FR" sz="1200" dirty="0" smtClean="0">
                <a:solidFill>
                  <a:srgbClr val="6666FF"/>
                </a:solidFill>
              </a:rPr>
              <a:t>(Lisbon)</a:t>
            </a:r>
          </a:p>
        </p:txBody>
      </p:sp>
      <p:sp>
        <p:nvSpPr>
          <p:cNvPr id="30" name="Espace réservé du contenu 9"/>
          <p:cNvSpPr txBox="1">
            <a:spLocks/>
          </p:cNvSpPr>
          <p:nvPr/>
        </p:nvSpPr>
        <p:spPr>
          <a:xfrm>
            <a:off x="9648419" y="5718660"/>
            <a:ext cx="448685" cy="2562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b="1" dirty="0" smtClean="0">
                <a:solidFill>
                  <a:srgbClr val="009999"/>
                </a:solidFill>
              </a:rPr>
              <a:t>(CY)</a:t>
            </a:r>
            <a:endParaRPr lang="fr-FR" altLang="fr-FR" sz="1200" b="1" dirty="0" smtClean="0">
              <a:solidFill>
                <a:srgbClr val="009999"/>
              </a:solidFill>
            </a:endParaRPr>
          </a:p>
        </p:txBody>
      </p:sp>
      <p:sp>
        <p:nvSpPr>
          <p:cNvPr id="31" name="Espace réservé du contenu 9"/>
          <p:cNvSpPr txBox="1">
            <a:spLocks/>
          </p:cNvSpPr>
          <p:nvPr/>
        </p:nvSpPr>
        <p:spPr>
          <a:xfrm>
            <a:off x="7086600" y="5040826"/>
            <a:ext cx="473941" cy="26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b="1" dirty="0" smtClean="0">
                <a:solidFill>
                  <a:schemeClr val="accent1">
                    <a:lumMod val="75000"/>
                  </a:schemeClr>
                </a:solidFill>
              </a:rPr>
              <a:t>(GR)</a:t>
            </a:r>
            <a:endParaRPr lang="fr-FR" altLang="fr-FR" sz="1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Espace réservé du contenu 9"/>
          <p:cNvSpPr txBox="1">
            <a:spLocks/>
          </p:cNvSpPr>
          <p:nvPr/>
        </p:nvSpPr>
        <p:spPr>
          <a:xfrm>
            <a:off x="6512194" y="3768625"/>
            <a:ext cx="467123" cy="268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b="1" dirty="0" smtClean="0">
                <a:solidFill>
                  <a:srgbClr val="C00000"/>
                </a:solidFill>
              </a:rPr>
              <a:t>(AL)</a:t>
            </a:r>
            <a:endParaRPr lang="fr-FR" altLang="fr-FR" sz="1200" b="1" dirty="0" smtClean="0">
              <a:solidFill>
                <a:srgbClr val="C00000"/>
              </a:solidFill>
            </a:endParaRPr>
          </a:p>
        </p:txBody>
      </p:sp>
      <p:sp>
        <p:nvSpPr>
          <p:cNvPr id="33" name="Espace réservé du contenu 9"/>
          <p:cNvSpPr txBox="1">
            <a:spLocks/>
          </p:cNvSpPr>
          <p:nvPr/>
        </p:nvSpPr>
        <p:spPr>
          <a:xfrm>
            <a:off x="5736988" y="3036742"/>
            <a:ext cx="474820" cy="231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b="1" dirty="0" smtClean="0">
                <a:solidFill>
                  <a:schemeClr val="accent2">
                    <a:lumMod val="75000"/>
                  </a:schemeClr>
                </a:solidFill>
              </a:rPr>
              <a:t>(HR)</a:t>
            </a:r>
            <a:endParaRPr lang="fr-FR" altLang="fr-FR" sz="1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Espace réservé du contenu 9"/>
          <p:cNvSpPr txBox="1">
            <a:spLocks/>
          </p:cNvSpPr>
          <p:nvPr/>
        </p:nvSpPr>
        <p:spPr>
          <a:xfrm>
            <a:off x="4563834" y="2138748"/>
            <a:ext cx="1329315" cy="233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altLang="fr-FR" sz="1200" b="1" dirty="0" smtClean="0">
                <a:solidFill>
                  <a:srgbClr val="FF00FF"/>
                </a:solidFill>
              </a:rPr>
              <a:t>(SL)</a:t>
            </a:r>
          </a:p>
        </p:txBody>
      </p:sp>
      <p:sp>
        <p:nvSpPr>
          <p:cNvPr id="35" name="Espace réservé du contenu 9"/>
          <p:cNvSpPr txBox="1">
            <a:spLocks/>
          </p:cNvSpPr>
          <p:nvPr/>
        </p:nvSpPr>
        <p:spPr>
          <a:xfrm>
            <a:off x="2079415" y="2937771"/>
            <a:ext cx="446468" cy="2782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b="1" dirty="0" smtClean="0">
                <a:solidFill>
                  <a:schemeClr val="accent5">
                    <a:lumMod val="75000"/>
                  </a:schemeClr>
                </a:solidFill>
              </a:rPr>
              <a:t>(FR)</a:t>
            </a:r>
            <a:endParaRPr lang="fr-FR" altLang="fr-FR" sz="12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Espace réservé du contenu 9"/>
          <p:cNvSpPr txBox="1">
            <a:spLocks/>
          </p:cNvSpPr>
          <p:nvPr/>
        </p:nvSpPr>
        <p:spPr>
          <a:xfrm>
            <a:off x="5687873" y="4776333"/>
            <a:ext cx="410552" cy="271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altLang="fr-FR" sz="1200" b="1" dirty="0" smtClean="0">
                <a:solidFill>
                  <a:schemeClr val="accent6">
                    <a:lumMod val="75000"/>
                  </a:schemeClr>
                </a:solidFill>
              </a:rPr>
              <a:t>(IT)</a:t>
            </a:r>
            <a:endParaRPr lang="fr-FR" altLang="fr-FR" sz="1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Espace réservé du contenu 9"/>
          <p:cNvSpPr txBox="1">
            <a:spLocks/>
          </p:cNvSpPr>
          <p:nvPr/>
        </p:nvSpPr>
        <p:spPr>
          <a:xfrm>
            <a:off x="5155107" y="5322720"/>
            <a:ext cx="543357" cy="299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b="1" dirty="0" smtClean="0">
                <a:solidFill>
                  <a:schemeClr val="accent4">
                    <a:lumMod val="75000"/>
                  </a:schemeClr>
                </a:solidFill>
              </a:rPr>
              <a:t>(MT)</a:t>
            </a:r>
          </a:p>
        </p:txBody>
      </p:sp>
      <p:sp>
        <p:nvSpPr>
          <p:cNvPr id="38" name="Espace réservé du contenu 9"/>
          <p:cNvSpPr txBox="1">
            <a:spLocks/>
          </p:cNvSpPr>
          <p:nvPr/>
        </p:nvSpPr>
        <p:spPr>
          <a:xfrm>
            <a:off x="519543" y="5196335"/>
            <a:ext cx="446116" cy="272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b="1" dirty="0" smtClean="0">
                <a:solidFill>
                  <a:srgbClr val="660033"/>
                </a:solidFill>
              </a:rPr>
              <a:t>(ES)</a:t>
            </a:r>
            <a:endParaRPr lang="fr-FR" altLang="fr-FR" sz="1200" b="1" dirty="0" smtClean="0">
              <a:solidFill>
                <a:srgbClr val="660033"/>
              </a:solidFill>
            </a:endParaRPr>
          </a:p>
        </p:txBody>
      </p:sp>
      <p:sp>
        <p:nvSpPr>
          <p:cNvPr id="39" name="Espace réservé du contenu 9"/>
          <p:cNvSpPr txBox="1">
            <a:spLocks/>
          </p:cNvSpPr>
          <p:nvPr/>
        </p:nvSpPr>
        <p:spPr>
          <a:xfrm>
            <a:off x="46622" y="3512784"/>
            <a:ext cx="462327" cy="256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fr-FR" sz="1200" b="1" dirty="0" smtClean="0">
                <a:solidFill>
                  <a:srgbClr val="6666FF"/>
                </a:solidFill>
              </a:rPr>
              <a:t>(PT)</a:t>
            </a:r>
          </a:p>
        </p:txBody>
      </p:sp>
      <p:sp>
        <p:nvSpPr>
          <p:cNvPr id="41" name="Espace réservé du contenu 9"/>
          <p:cNvSpPr txBox="1">
            <a:spLocks/>
          </p:cNvSpPr>
          <p:nvPr/>
        </p:nvSpPr>
        <p:spPr>
          <a:xfrm>
            <a:off x="-13648" y="0"/>
            <a:ext cx="12192000" cy="984250"/>
          </a:xfrm>
          <a:prstGeom prst="rect">
            <a:avLst/>
          </a:prstGeom>
          <a:solidFill>
            <a:srgbClr val="A9D18E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fr-FR" sz="1000" b="1" dirty="0" smtClean="0">
              <a:solidFill>
                <a:srgbClr val="002060"/>
              </a:solidFill>
            </a:endParaRPr>
          </a:p>
          <a:p>
            <a:pPr algn="l"/>
            <a:r>
              <a:rPr lang="en-GB" altLang="fr-FR" sz="2800" b="1" dirty="0" smtClean="0">
                <a:solidFill>
                  <a:schemeClr val="bg1"/>
                </a:solidFill>
              </a:rPr>
              <a:t>	</a:t>
            </a:r>
            <a:r>
              <a:rPr lang="en-GB" altLang="fr-FR" sz="2800" b="1" dirty="0">
                <a:solidFill>
                  <a:schemeClr val="bg1"/>
                </a:solidFill>
              </a:rPr>
              <a:t> </a:t>
            </a:r>
            <a:r>
              <a:rPr lang="en-GB" altLang="fr-FR" sz="4000" b="1" dirty="0" smtClean="0">
                <a:solidFill>
                  <a:schemeClr val="bg1"/>
                </a:solidFill>
              </a:rPr>
              <a:t>La </a:t>
            </a:r>
            <a:r>
              <a:rPr lang="en-GB" altLang="fr-FR" sz="4000" b="1" dirty="0" err="1" smtClean="0">
                <a:solidFill>
                  <a:schemeClr val="bg1"/>
                </a:solidFill>
              </a:rPr>
              <a:t>Comunidad</a:t>
            </a:r>
            <a:r>
              <a:rPr lang="en-GB" altLang="fr-FR" sz="4000" b="1" dirty="0" smtClean="0">
                <a:solidFill>
                  <a:schemeClr val="bg1"/>
                </a:solidFill>
              </a:rPr>
              <a:t> de </a:t>
            </a:r>
            <a:r>
              <a:rPr lang="en-GB" altLang="fr-FR" sz="4000" b="1" dirty="0" err="1" smtClean="0">
                <a:solidFill>
                  <a:schemeClr val="bg1"/>
                </a:solidFill>
              </a:rPr>
              <a:t>Turismo</a:t>
            </a:r>
            <a:r>
              <a:rPr lang="en-GB" altLang="fr-FR" sz="4000" b="1" dirty="0" smtClean="0">
                <a:solidFill>
                  <a:schemeClr val="bg1"/>
                </a:solidFill>
              </a:rPr>
              <a:t> </a:t>
            </a:r>
            <a:r>
              <a:rPr lang="en-GB" altLang="fr-FR" sz="4000" b="1" dirty="0" err="1" smtClean="0">
                <a:solidFill>
                  <a:schemeClr val="bg1"/>
                </a:solidFill>
              </a:rPr>
              <a:t>sostenible</a:t>
            </a:r>
            <a:endParaRPr lang="en-GB" altLang="fr-FR" sz="4000" b="1" dirty="0" smtClean="0">
              <a:solidFill>
                <a:schemeClr val="bg1"/>
              </a:solidFill>
            </a:endParaRPr>
          </a:p>
        </p:txBody>
      </p:sp>
      <p:grpSp>
        <p:nvGrpSpPr>
          <p:cNvPr id="42" name="Group 3"/>
          <p:cNvGrpSpPr/>
          <p:nvPr/>
        </p:nvGrpSpPr>
        <p:grpSpPr>
          <a:xfrm>
            <a:off x="111125" y="5846780"/>
            <a:ext cx="3319234" cy="895866"/>
            <a:chOff x="-10210" y="-5704"/>
            <a:chExt cx="6106210" cy="1668350"/>
          </a:xfrm>
        </p:grpSpPr>
        <p:pic>
          <p:nvPicPr>
            <p:cNvPr id="43" name="Image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210" y="-5704"/>
              <a:ext cx="6106210" cy="1650546"/>
            </a:xfrm>
            <a:prstGeom prst="rect">
              <a:avLst/>
            </a:prstGeom>
          </p:spPr>
        </p:pic>
        <p:pic>
          <p:nvPicPr>
            <p:cNvPr id="44" name="Picture 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3" y="155113"/>
              <a:ext cx="3089035" cy="15075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18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9"/>
          <p:cNvSpPr txBox="1">
            <a:spLocks/>
          </p:cNvSpPr>
          <p:nvPr/>
        </p:nvSpPr>
        <p:spPr>
          <a:xfrm>
            <a:off x="0" y="0"/>
            <a:ext cx="12192000" cy="984250"/>
          </a:xfrm>
          <a:prstGeom prst="rect">
            <a:avLst/>
          </a:prstGeom>
          <a:solidFill>
            <a:srgbClr val="A9D18E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fr-FR" sz="1000" b="1" dirty="0" smtClean="0">
              <a:solidFill>
                <a:srgbClr val="002060"/>
              </a:solidFill>
            </a:endParaRPr>
          </a:p>
          <a:p>
            <a:r>
              <a:rPr lang="en-GB" altLang="fr-FR" sz="2800" b="1" dirty="0" smtClean="0">
                <a:solidFill>
                  <a:schemeClr val="bg1"/>
                </a:solidFill>
              </a:rPr>
              <a:t>	</a:t>
            </a:r>
            <a:r>
              <a:rPr lang="en-GB" altLang="fr-FR" sz="4000" b="1" dirty="0" err="1" smtClean="0">
                <a:solidFill>
                  <a:schemeClr val="bg1"/>
                </a:solidFill>
              </a:rPr>
              <a:t>Nuestro</a:t>
            </a:r>
            <a:r>
              <a:rPr lang="en-GB" altLang="fr-FR" sz="4000" b="1" dirty="0" smtClean="0">
                <a:solidFill>
                  <a:schemeClr val="bg1"/>
                </a:solidFill>
              </a:rPr>
              <a:t> </a:t>
            </a:r>
            <a:r>
              <a:rPr lang="en-GB" altLang="fr-FR" sz="4000" b="1" dirty="0" err="1" smtClean="0">
                <a:solidFill>
                  <a:schemeClr val="bg1"/>
                </a:solidFill>
              </a:rPr>
              <a:t>objetivo</a:t>
            </a:r>
            <a:endParaRPr lang="en-GB" altLang="fr-FR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54890" y="1267103"/>
            <a:ext cx="105193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rgbClr val="A9D18E"/>
                </a:solidFill>
              </a:rPr>
              <a:t>Poner en valor de una manera más eficiente los recursos naturales y el patrimonio cultural en las </a:t>
            </a:r>
            <a:r>
              <a:rPr lang="es-ES" sz="3600" dirty="0" smtClean="0">
                <a:solidFill>
                  <a:srgbClr val="A9D18E"/>
                </a:solidFill>
              </a:rPr>
              <a:t>zonas </a:t>
            </a:r>
            <a:r>
              <a:rPr lang="es-ES" sz="3600" dirty="0">
                <a:solidFill>
                  <a:srgbClr val="A9D18E"/>
                </a:solidFill>
              </a:rPr>
              <a:t>costeras y marítimas para desarrollar un turismo sostenible y responsable en la cuenca Mediterránea.</a:t>
            </a:r>
          </a:p>
        </p:txBody>
      </p:sp>
      <p:grpSp>
        <p:nvGrpSpPr>
          <p:cNvPr id="7" name="Agrupar 13"/>
          <p:cNvGrpSpPr>
            <a:grpSpLocks/>
          </p:cNvGrpSpPr>
          <p:nvPr/>
        </p:nvGrpSpPr>
        <p:grpSpPr bwMode="auto">
          <a:xfrm>
            <a:off x="8288603" y="4329711"/>
            <a:ext cx="2672092" cy="1307958"/>
            <a:chOff x="0" y="4797152"/>
            <a:chExt cx="4403790" cy="1944216"/>
          </a:xfrm>
        </p:grpSpPr>
        <p:pic>
          <p:nvPicPr>
            <p:cNvPr id="8" name="Imagen 7" descr="logo-UNIMED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229200"/>
              <a:ext cx="792088" cy="795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Imagen 6" descr="Panteion_logo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093296"/>
              <a:ext cx="2381708" cy="598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Imagen 12" descr="logo_Diba_Tourism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5085184"/>
              <a:ext cx="1944216" cy="3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agen 9" descr="arco_latino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756" t="7385" r="29787" b="7031"/>
            <a:stretch>
              <a:fillRect/>
            </a:stretch>
          </p:blipFill>
          <p:spPr bwMode="auto">
            <a:xfrm>
              <a:off x="1475656" y="4797152"/>
              <a:ext cx="792286" cy="1021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n 18" descr="Plan Bleu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5589240"/>
              <a:ext cx="1848014" cy="105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Imagen 8" descr="AIE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4246" y="6165304"/>
              <a:ext cx="1212237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Immagin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943521"/>
            <a:ext cx="359085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8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>
            <a:stCxn id="7" idx="2"/>
            <a:endCxn id="17" idx="1"/>
          </p:cNvCxnSpPr>
          <p:nvPr/>
        </p:nvCxnSpPr>
        <p:spPr>
          <a:xfrm>
            <a:off x="1809980" y="2472193"/>
            <a:ext cx="7402506" cy="436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7" idx="2"/>
            <a:endCxn id="8" idx="1"/>
          </p:cNvCxnSpPr>
          <p:nvPr/>
        </p:nvCxnSpPr>
        <p:spPr>
          <a:xfrm>
            <a:off x="1809980" y="2472193"/>
            <a:ext cx="4444637" cy="712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9" idx="1"/>
          </p:cNvCxnSpPr>
          <p:nvPr/>
        </p:nvCxnSpPr>
        <p:spPr>
          <a:xfrm>
            <a:off x="1809980" y="2472193"/>
            <a:ext cx="1379110" cy="450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  <a:endCxn id="10" idx="1"/>
          </p:cNvCxnSpPr>
          <p:nvPr/>
        </p:nvCxnSpPr>
        <p:spPr>
          <a:xfrm>
            <a:off x="1809980" y="2472193"/>
            <a:ext cx="2380870" cy="1675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2"/>
            <a:endCxn id="14" idx="0"/>
          </p:cNvCxnSpPr>
          <p:nvPr/>
        </p:nvCxnSpPr>
        <p:spPr>
          <a:xfrm>
            <a:off x="1809980" y="2472193"/>
            <a:ext cx="26339" cy="1985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3"/>
            <a:endCxn id="16" idx="0"/>
          </p:cNvCxnSpPr>
          <p:nvPr/>
        </p:nvCxnSpPr>
        <p:spPr>
          <a:xfrm>
            <a:off x="2450989" y="2256750"/>
            <a:ext cx="7978179" cy="1697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3"/>
            <a:endCxn id="10" idx="0"/>
          </p:cNvCxnSpPr>
          <p:nvPr/>
        </p:nvCxnSpPr>
        <p:spPr>
          <a:xfrm>
            <a:off x="2450989" y="2256750"/>
            <a:ext cx="2452781" cy="16754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2"/>
            <a:endCxn id="12" idx="0"/>
          </p:cNvCxnSpPr>
          <p:nvPr/>
        </p:nvCxnSpPr>
        <p:spPr>
          <a:xfrm>
            <a:off x="1809980" y="2472193"/>
            <a:ext cx="4543071" cy="29488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3"/>
            <a:endCxn id="13" idx="0"/>
          </p:cNvCxnSpPr>
          <p:nvPr/>
        </p:nvCxnSpPr>
        <p:spPr>
          <a:xfrm>
            <a:off x="2450989" y="2256750"/>
            <a:ext cx="5104146" cy="18585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2"/>
            <a:endCxn id="14" idx="3"/>
          </p:cNvCxnSpPr>
          <p:nvPr/>
        </p:nvCxnSpPr>
        <p:spPr>
          <a:xfrm>
            <a:off x="1809980" y="2472193"/>
            <a:ext cx="1064668" cy="220091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3"/>
            <a:endCxn id="8" idx="0"/>
          </p:cNvCxnSpPr>
          <p:nvPr/>
        </p:nvCxnSpPr>
        <p:spPr>
          <a:xfrm>
            <a:off x="2450989" y="2256750"/>
            <a:ext cx="4619204" cy="71229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7" idx="2"/>
            <a:endCxn id="10" idx="2"/>
          </p:cNvCxnSpPr>
          <p:nvPr/>
        </p:nvCxnSpPr>
        <p:spPr>
          <a:xfrm>
            <a:off x="1809980" y="2472193"/>
            <a:ext cx="3093790" cy="18908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7" idx="2"/>
            <a:endCxn id="12" idx="1"/>
          </p:cNvCxnSpPr>
          <p:nvPr/>
        </p:nvCxnSpPr>
        <p:spPr>
          <a:xfrm>
            <a:off x="1809980" y="2472193"/>
            <a:ext cx="3873080" cy="31643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16" idx="1"/>
          </p:cNvCxnSpPr>
          <p:nvPr/>
        </p:nvCxnSpPr>
        <p:spPr>
          <a:xfrm>
            <a:off x="1809980" y="2472193"/>
            <a:ext cx="7947337" cy="169750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7" idx="3"/>
            <a:endCxn id="18" idx="1"/>
          </p:cNvCxnSpPr>
          <p:nvPr/>
        </p:nvCxnSpPr>
        <p:spPr>
          <a:xfrm>
            <a:off x="2450989" y="2256750"/>
            <a:ext cx="4251582" cy="910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" idx="2"/>
            <a:endCxn id="21" idx="0"/>
          </p:cNvCxnSpPr>
          <p:nvPr/>
        </p:nvCxnSpPr>
        <p:spPr>
          <a:xfrm>
            <a:off x="1809980" y="2472193"/>
            <a:ext cx="1692259" cy="294886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" idx="2"/>
            <a:endCxn id="10" idx="3"/>
          </p:cNvCxnSpPr>
          <p:nvPr/>
        </p:nvCxnSpPr>
        <p:spPr>
          <a:xfrm flipH="1">
            <a:off x="5616690" y="3399934"/>
            <a:ext cx="1453503" cy="747711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8" idx="2"/>
            <a:endCxn id="11" idx="3"/>
          </p:cNvCxnSpPr>
          <p:nvPr/>
        </p:nvCxnSpPr>
        <p:spPr>
          <a:xfrm flipH="1">
            <a:off x="2265868" y="3399934"/>
            <a:ext cx="4804325" cy="176095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8" idx="2"/>
            <a:endCxn id="14" idx="2"/>
          </p:cNvCxnSpPr>
          <p:nvPr/>
        </p:nvCxnSpPr>
        <p:spPr>
          <a:xfrm flipH="1">
            <a:off x="1836319" y="3399934"/>
            <a:ext cx="5233874" cy="1488616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8" idx="2"/>
            <a:endCxn id="16" idx="0"/>
          </p:cNvCxnSpPr>
          <p:nvPr/>
        </p:nvCxnSpPr>
        <p:spPr>
          <a:xfrm>
            <a:off x="7070193" y="3399934"/>
            <a:ext cx="3358975" cy="554318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8" idx="2"/>
            <a:endCxn id="17" idx="1"/>
          </p:cNvCxnSpPr>
          <p:nvPr/>
        </p:nvCxnSpPr>
        <p:spPr>
          <a:xfrm flipV="1">
            <a:off x="7070193" y="2908309"/>
            <a:ext cx="2142293" cy="491625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8" idx="2"/>
            <a:endCxn id="19" idx="2"/>
          </p:cNvCxnSpPr>
          <p:nvPr/>
        </p:nvCxnSpPr>
        <p:spPr>
          <a:xfrm flipH="1" flipV="1">
            <a:off x="5141412" y="2400772"/>
            <a:ext cx="1928781" cy="999162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" idx="2"/>
            <a:endCxn id="13" idx="0"/>
          </p:cNvCxnSpPr>
          <p:nvPr/>
        </p:nvCxnSpPr>
        <p:spPr>
          <a:xfrm>
            <a:off x="4075487" y="3138031"/>
            <a:ext cx="3479648" cy="977265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0" idx="1"/>
            <a:endCxn id="11" idx="2"/>
          </p:cNvCxnSpPr>
          <p:nvPr/>
        </p:nvCxnSpPr>
        <p:spPr>
          <a:xfrm flipH="1" flipV="1">
            <a:off x="1515887" y="3791472"/>
            <a:ext cx="2674963" cy="356173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0" idx="0"/>
            <a:endCxn id="8" idx="2"/>
          </p:cNvCxnSpPr>
          <p:nvPr/>
        </p:nvCxnSpPr>
        <p:spPr>
          <a:xfrm flipV="1">
            <a:off x="4903770" y="3399934"/>
            <a:ext cx="2166423" cy="53226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0" idx="2"/>
            <a:endCxn id="8" idx="2"/>
          </p:cNvCxnSpPr>
          <p:nvPr/>
        </p:nvCxnSpPr>
        <p:spPr>
          <a:xfrm flipV="1">
            <a:off x="4903770" y="3399934"/>
            <a:ext cx="2166423" cy="96315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" idx="0"/>
            <a:endCxn id="10" idx="1"/>
          </p:cNvCxnSpPr>
          <p:nvPr/>
        </p:nvCxnSpPr>
        <p:spPr>
          <a:xfrm flipV="1">
            <a:off x="1836319" y="4147645"/>
            <a:ext cx="2354531" cy="310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0" idx="2"/>
            <a:endCxn id="16" idx="1"/>
          </p:cNvCxnSpPr>
          <p:nvPr/>
        </p:nvCxnSpPr>
        <p:spPr>
          <a:xfrm flipV="1">
            <a:off x="4903770" y="4169696"/>
            <a:ext cx="4853547" cy="193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0" idx="2"/>
            <a:endCxn id="17" idx="2"/>
          </p:cNvCxnSpPr>
          <p:nvPr/>
        </p:nvCxnSpPr>
        <p:spPr>
          <a:xfrm flipV="1">
            <a:off x="4903770" y="3123752"/>
            <a:ext cx="4922025" cy="1239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0" idx="2"/>
            <a:endCxn id="12" idx="0"/>
          </p:cNvCxnSpPr>
          <p:nvPr/>
        </p:nvCxnSpPr>
        <p:spPr>
          <a:xfrm>
            <a:off x="4903770" y="4363088"/>
            <a:ext cx="1449281" cy="105797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0" idx="2"/>
            <a:endCxn id="13" idx="0"/>
          </p:cNvCxnSpPr>
          <p:nvPr/>
        </p:nvCxnSpPr>
        <p:spPr>
          <a:xfrm flipV="1">
            <a:off x="4903770" y="4115296"/>
            <a:ext cx="2651365" cy="24779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0" idx="2"/>
            <a:endCxn id="14" idx="2"/>
          </p:cNvCxnSpPr>
          <p:nvPr/>
        </p:nvCxnSpPr>
        <p:spPr>
          <a:xfrm flipH="1">
            <a:off x="1836319" y="4363088"/>
            <a:ext cx="3067451" cy="5254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" idx="1"/>
            <a:endCxn id="10" idx="2"/>
          </p:cNvCxnSpPr>
          <p:nvPr/>
        </p:nvCxnSpPr>
        <p:spPr>
          <a:xfrm flipH="1" flipV="1">
            <a:off x="4903770" y="4363088"/>
            <a:ext cx="779290" cy="1273417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7" idx="1"/>
            <a:endCxn id="10" idx="3"/>
          </p:cNvCxnSpPr>
          <p:nvPr/>
        </p:nvCxnSpPr>
        <p:spPr>
          <a:xfrm flipH="1">
            <a:off x="5616690" y="2908309"/>
            <a:ext cx="3595796" cy="1239336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9" idx="2"/>
            <a:endCxn id="10" idx="0"/>
          </p:cNvCxnSpPr>
          <p:nvPr/>
        </p:nvCxnSpPr>
        <p:spPr>
          <a:xfrm flipH="1">
            <a:off x="4903770" y="2400772"/>
            <a:ext cx="237642" cy="1531429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11" idx="3"/>
            <a:endCxn id="10" idx="0"/>
          </p:cNvCxnSpPr>
          <p:nvPr/>
        </p:nvCxnSpPr>
        <p:spPr>
          <a:xfrm>
            <a:off x="2265868" y="3576029"/>
            <a:ext cx="2637902" cy="356172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12" idx="1"/>
            <a:endCxn id="11" idx="2"/>
          </p:cNvCxnSpPr>
          <p:nvPr/>
        </p:nvCxnSpPr>
        <p:spPr>
          <a:xfrm flipH="1" flipV="1">
            <a:off x="1515887" y="3791472"/>
            <a:ext cx="4167173" cy="1845033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>
            <a:stCxn id="14" idx="0"/>
            <a:endCxn id="11" idx="2"/>
          </p:cNvCxnSpPr>
          <p:nvPr/>
        </p:nvCxnSpPr>
        <p:spPr>
          <a:xfrm flipH="1" flipV="1">
            <a:off x="1515887" y="3791472"/>
            <a:ext cx="320432" cy="666191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17" idx="1"/>
            <a:endCxn id="11" idx="0"/>
          </p:cNvCxnSpPr>
          <p:nvPr/>
        </p:nvCxnSpPr>
        <p:spPr>
          <a:xfrm flipH="1">
            <a:off x="1515887" y="2908309"/>
            <a:ext cx="7696599" cy="452276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19" idx="1"/>
            <a:endCxn id="11" idx="0"/>
          </p:cNvCxnSpPr>
          <p:nvPr/>
        </p:nvCxnSpPr>
        <p:spPr>
          <a:xfrm flipH="1">
            <a:off x="1515887" y="2185329"/>
            <a:ext cx="2858905" cy="1175256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stCxn id="11" idx="2"/>
            <a:endCxn id="14" idx="3"/>
          </p:cNvCxnSpPr>
          <p:nvPr/>
        </p:nvCxnSpPr>
        <p:spPr>
          <a:xfrm>
            <a:off x="1515887" y="3791472"/>
            <a:ext cx="1358761" cy="881635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>
            <a:stCxn id="11" idx="3"/>
            <a:endCxn id="16" idx="1"/>
          </p:cNvCxnSpPr>
          <p:nvPr/>
        </p:nvCxnSpPr>
        <p:spPr>
          <a:xfrm>
            <a:off x="2265868" y="3576029"/>
            <a:ext cx="7491449" cy="593667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stCxn id="11" idx="2"/>
            <a:endCxn id="17" idx="2"/>
          </p:cNvCxnSpPr>
          <p:nvPr/>
        </p:nvCxnSpPr>
        <p:spPr>
          <a:xfrm flipV="1">
            <a:off x="1515887" y="3123752"/>
            <a:ext cx="8309908" cy="667720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11" idx="3"/>
            <a:endCxn id="19" idx="1"/>
          </p:cNvCxnSpPr>
          <p:nvPr/>
        </p:nvCxnSpPr>
        <p:spPr>
          <a:xfrm flipV="1">
            <a:off x="2265868" y="2185329"/>
            <a:ext cx="2108924" cy="1390700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>
            <a:stCxn id="12" idx="0"/>
            <a:endCxn id="13" idx="2"/>
          </p:cNvCxnSpPr>
          <p:nvPr/>
        </p:nvCxnSpPr>
        <p:spPr>
          <a:xfrm flipV="1">
            <a:off x="6353051" y="4546183"/>
            <a:ext cx="1202084" cy="87487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2" idx="1"/>
            <a:endCxn id="14" idx="2"/>
          </p:cNvCxnSpPr>
          <p:nvPr/>
        </p:nvCxnSpPr>
        <p:spPr>
          <a:xfrm flipH="1" flipV="1">
            <a:off x="1836319" y="4888550"/>
            <a:ext cx="3846741" cy="74795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>
            <a:stCxn id="14" idx="2"/>
            <a:endCxn id="12" idx="0"/>
          </p:cNvCxnSpPr>
          <p:nvPr/>
        </p:nvCxnSpPr>
        <p:spPr>
          <a:xfrm>
            <a:off x="1836319" y="4888550"/>
            <a:ext cx="4516732" cy="532511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>
            <a:stCxn id="17" idx="2"/>
            <a:endCxn id="12" idx="0"/>
          </p:cNvCxnSpPr>
          <p:nvPr/>
        </p:nvCxnSpPr>
        <p:spPr>
          <a:xfrm flipH="1">
            <a:off x="6353051" y="3123752"/>
            <a:ext cx="3472744" cy="2297309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stCxn id="19" idx="2"/>
            <a:endCxn id="12" idx="0"/>
          </p:cNvCxnSpPr>
          <p:nvPr/>
        </p:nvCxnSpPr>
        <p:spPr>
          <a:xfrm>
            <a:off x="5141412" y="2400772"/>
            <a:ext cx="1211639" cy="3020289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stCxn id="12" idx="0"/>
            <a:endCxn id="16" idx="1"/>
          </p:cNvCxnSpPr>
          <p:nvPr/>
        </p:nvCxnSpPr>
        <p:spPr>
          <a:xfrm flipV="1">
            <a:off x="6353051" y="4169696"/>
            <a:ext cx="3404266" cy="125136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>
            <a:stCxn id="12" idx="0"/>
            <a:endCxn id="18" idx="2"/>
          </p:cNvCxnSpPr>
          <p:nvPr/>
        </p:nvCxnSpPr>
        <p:spPr>
          <a:xfrm flipV="1">
            <a:off x="6353051" y="2481294"/>
            <a:ext cx="1160223" cy="293976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>
            <a:stCxn id="12" idx="1"/>
            <a:endCxn id="21" idx="3"/>
          </p:cNvCxnSpPr>
          <p:nvPr/>
        </p:nvCxnSpPr>
        <p:spPr>
          <a:xfrm flipH="1">
            <a:off x="4553488" y="5636505"/>
            <a:ext cx="112957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>
            <a:stCxn id="13" idx="2"/>
            <a:endCxn id="14" idx="2"/>
          </p:cNvCxnSpPr>
          <p:nvPr/>
        </p:nvCxnSpPr>
        <p:spPr>
          <a:xfrm flipH="1">
            <a:off x="1836319" y="4546183"/>
            <a:ext cx="5718816" cy="34236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13" idx="2"/>
            <a:endCxn id="15" idx="0"/>
          </p:cNvCxnSpPr>
          <p:nvPr/>
        </p:nvCxnSpPr>
        <p:spPr>
          <a:xfrm>
            <a:off x="7555135" y="4546183"/>
            <a:ext cx="1074927" cy="40310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>
            <a:stCxn id="17" idx="2"/>
            <a:endCxn id="14" idx="3"/>
          </p:cNvCxnSpPr>
          <p:nvPr/>
        </p:nvCxnSpPr>
        <p:spPr>
          <a:xfrm flipH="1">
            <a:off x="2874648" y="3123752"/>
            <a:ext cx="6951147" cy="1549355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19" idx="2"/>
            <a:endCxn id="14" idx="0"/>
          </p:cNvCxnSpPr>
          <p:nvPr/>
        </p:nvCxnSpPr>
        <p:spPr>
          <a:xfrm flipH="1">
            <a:off x="1836319" y="2400772"/>
            <a:ext cx="3305093" cy="2056891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>
            <a:stCxn id="14" idx="2"/>
            <a:endCxn id="16" idx="2"/>
          </p:cNvCxnSpPr>
          <p:nvPr/>
        </p:nvCxnSpPr>
        <p:spPr>
          <a:xfrm flipV="1">
            <a:off x="1836319" y="4385139"/>
            <a:ext cx="8592849" cy="503411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>
            <a:stCxn id="14" idx="0"/>
            <a:endCxn id="19" idx="1"/>
          </p:cNvCxnSpPr>
          <p:nvPr/>
        </p:nvCxnSpPr>
        <p:spPr>
          <a:xfrm flipV="1">
            <a:off x="1836319" y="2185329"/>
            <a:ext cx="2538473" cy="2272334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>
            <a:stCxn id="16" idx="0"/>
            <a:endCxn id="17" idx="2"/>
          </p:cNvCxnSpPr>
          <p:nvPr/>
        </p:nvCxnSpPr>
        <p:spPr>
          <a:xfrm flipH="1" flipV="1">
            <a:off x="9825795" y="3123752"/>
            <a:ext cx="603373" cy="83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>
            <a:stCxn id="16" idx="0"/>
            <a:endCxn id="18" idx="2"/>
          </p:cNvCxnSpPr>
          <p:nvPr/>
        </p:nvCxnSpPr>
        <p:spPr>
          <a:xfrm flipH="1" flipV="1">
            <a:off x="7513274" y="2481294"/>
            <a:ext cx="2915894" cy="147295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>
            <a:stCxn id="16" idx="2"/>
            <a:endCxn id="21" idx="0"/>
          </p:cNvCxnSpPr>
          <p:nvPr/>
        </p:nvCxnSpPr>
        <p:spPr>
          <a:xfrm flipH="1">
            <a:off x="3502239" y="4385139"/>
            <a:ext cx="6926929" cy="103592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>
            <a:stCxn id="16" idx="0"/>
            <a:endCxn id="17" idx="1"/>
          </p:cNvCxnSpPr>
          <p:nvPr/>
        </p:nvCxnSpPr>
        <p:spPr>
          <a:xfrm flipH="1" flipV="1">
            <a:off x="9212486" y="2908309"/>
            <a:ext cx="1216682" cy="1045943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>
            <a:stCxn id="16" idx="1"/>
            <a:endCxn id="19" idx="3"/>
          </p:cNvCxnSpPr>
          <p:nvPr/>
        </p:nvCxnSpPr>
        <p:spPr>
          <a:xfrm flipH="1" flipV="1">
            <a:off x="5908032" y="2185329"/>
            <a:ext cx="3849285" cy="1984367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>
            <a:stCxn id="17" idx="1"/>
            <a:endCxn id="19" idx="3"/>
          </p:cNvCxnSpPr>
          <p:nvPr/>
        </p:nvCxnSpPr>
        <p:spPr>
          <a:xfrm flipH="1" flipV="1">
            <a:off x="5908032" y="2185329"/>
            <a:ext cx="3304454" cy="722980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>
            <a:stCxn id="17" idx="1"/>
            <a:endCxn id="19" idx="2"/>
          </p:cNvCxnSpPr>
          <p:nvPr/>
        </p:nvCxnSpPr>
        <p:spPr>
          <a:xfrm flipH="1" flipV="1">
            <a:off x="5141412" y="2400772"/>
            <a:ext cx="4071074" cy="507537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>
            <a:stCxn id="18" idx="2"/>
            <a:endCxn id="21" idx="0"/>
          </p:cNvCxnSpPr>
          <p:nvPr/>
        </p:nvCxnSpPr>
        <p:spPr>
          <a:xfrm flipH="1">
            <a:off x="3502239" y="2481294"/>
            <a:ext cx="4011035" cy="293976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8971" y="2041306"/>
            <a:ext cx="12820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MEDFEST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5906" y="3360585"/>
            <a:ext cx="14999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CO-EVOLVE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83060" y="5421061"/>
            <a:ext cx="13399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BLUEMED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6685" y="4115296"/>
            <a:ext cx="20168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CONSUME-LESS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7989" y="4457663"/>
            <a:ext cx="2076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SΗΑPETOURISM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28176" y="4949289"/>
            <a:ext cx="1603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CASTWATER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57317" y="3954252"/>
            <a:ext cx="13437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DestiMED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12486" y="2692865"/>
            <a:ext cx="12266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SIROCCO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02571" y="2050407"/>
            <a:ext cx="16214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TOURISMED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74792" y="1969885"/>
            <a:ext cx="15332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MITOMED+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50989" y="5421061"/>
            <a:ext cx="21024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MEDCYCLETOUR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89090" y="2707144"/>
            <a:ext cx="17727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BLUEISLANDS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33" name="Straight Connector 332"/>
          <p:cNvCxnSpPr>
            <a:stCxn id="14" idx="3"/>
            <a:endCxn id="17" idx="1"/>
          </p:cNvCxnSpPr>
          <p:nvPr/>
        </p:nvCxnSpPr>
        <p:spPr>
          <a:xfrm flipV="1">
            <a:off x="2874648" y="2908309"/>
            <a:ext cx="6337838" cy="1764798"/>
          </a:xfrm>
          <a:prstGeom prst="line">
            <a:avLst/>
          </a:prstGeom>
          <a:ln>
            <a:solidFill>
              <a:srgbClr val="98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190850" y="3932201"/>
            <a:ext cx="14258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 ECO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1" name="Straight Connector 160"/>
          <p:cNvCxnSpPr>
            <a:stCxn id="10" idx="2"/>
          </p:cNvCxnSpPr>
          <p:nvPr/>
        </p:nvCxnSpPr>
        <p:spPr>
          <a:xfrm flipH="1">
            <a:off x="4235010" y="4363088"/>
            <a:ext cx="668760" cy="9930"/>
          </a:xfrm>
          <a:prstGeom prst="lin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54617" y="2969047"/>
            <a:ext cx="16311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EMbleMatiC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8" name="Espace réservé du contenu 9"/>
          <p:cNvSpPr txBox="1">
            <a:spLocks/>
          </p:cNvSpPr>
          <p:nvPr/>
        </p:nvSpPr>
        <p:spPr>
          <a:xfrm>
            <a:off x="0" y="0"/>
            <a:ext cx="12192000" cy="984250"/>
          </a:xfrm>
          <a:prstGeom prst="rect">
            <a:avLst/>
          </a:prstGeom>
          <a:solidFill>
            <a:srgbClr val="A9D18E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fr-FR" sz="1000" b="1" dirty="0" smtClean="0">
              <a:solidFill>
                <a:srgbClr val="002060"/>
              </a:solidFill>
            </a:endParaRPr>
          </a:p>
          <a:p>
            <a:r>
              <a:rPr lang="en-GB" altLang="fr-FR" sz="2800" b="1" dirty="0" smtClean="0">
                <a:solidFill>
                  <a:schemeClr val="bg1"/>
                </a:solidFill>
              </a:rPr>
              <a:t>	</a:t>
            </a:r>
            <a:r>
              <a:rPr lang="en-GB" altLang="fr-FR" sz="4000" b="1" dirty="0" err="1" smtClean="0">
                <a:solidFill>
                  <a:schemeClr val="bg1"/>
                </a:solidFill>
              </a:rPr>
              <a:t>Crear</a:t>
            </a:r>
            <a:r>
              <a:rPr lang="en-GB" altLang="fr-FR" sz="4000" b="1" dirty="0" smtClean="0">
                <a:solidFill>
                  <a:schemeClr val="bg1"/>
                </a:solidFill>
              </a:rPr>
              <a:t> la red y la </a:t>
            </a:r>
            <a:r>
              <a:rPr lang="en-GB" altLang="fr-FR" sz="4000" b="1" dirty="0" err="1" smtClean="0">
                <a:solidFill>
                  <a:schemeClr val="bg1"/>
                </a:solidFill>
              </a:rPr>
              <a:t>comunidad</a:t>
            </a:r>
            <a:endParaRPr lang="en-GB" altLang="fr-FR" sz="4000" b="1" dirty="0" smtClean="0">
              <a:solidFill>
                <a:schemeClr val="bg1"/>
              </a:solidFill>
            </a:endParaRPr>
          </a:p>
        </p:txBody>
      </p:sp>
      <p:grpSp>
        <p:nvGrpSpPr>
          <p:cNvPr id="89" name="Group 3"/>
          <p:cNvGrpSpPr/>
          <p:nvPr/>
        </p:nvGrpSpPr>
        <p:grpSpPr>
          <a:xfrm>
            <a:off x="111125" y="5857177"/>
            <a:ext cx="4123886" cy="885469"/>
            <a:chOff x="-10210" y="-5704"/>
            <a:chExt cx="6106210" cy="1668350"/>
          </a:xfrm>
        </p:grpSpPr>
        <p:pic>
          <p:nvPicPr>
            <p:cNvPr id="9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210" y="-5704"/>
              <a:ext cx="6106210" cy="1650546"/>
            </a:xfrm>
            <a:prstGeom prst="rect">
              <a:avLst/>
            </a:prstGeom>
          </p:spPr>
        </p:pic>
        <p:pic>
          <p:nvPicPr>
            <p:cNvPr id="91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3" y="155113"/>
              <a:ext cx="3089035" cy="15075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19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3468" y="984250"/>
            <a:ext cx="11505063" cy="2373099"/>
          </a:xfrm>
        </p:spPr>
        <p:txBody>
          <a:bodyPr>
            <a:normAutofit fontScale="90000"/>
          </a:bodyPr>
          <a:lstStyle/>
          <a:p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200" dirty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2200" dirty="0">
                <a:solidFill>
                  <a:srgbClr val="A9D18E"/>
                </a:solidFill>
                <a:latin typeface="+mn-lt"/>
                <a:ea typeface="+mn-ea"/>
                <a:cs typeface="+mn-cs"/>
              </a:rPr>
            </a:br>
            <a:r>
              <a:rPr lang="es-ES" sz="3100" b="1" smtClean="0">
                <a:solidFill>
                  <a:srgbClr val="79BCCD"/>
                </a:solidFill>
                <a:latin typeface="+mn-lt"/>
                <a:ea typeface="+mn-ea"/>
                <a:cs typeface="+mn-cs"/>
              </a:rPr>
              <a:t>Innovación en </a:t>
            </a:r>
            <a:r>
              <a:rPr lang="es-ES" sz="3100" b="1" dirty="0" smtClean="0">
                <a:solidFill>
                  <a:srgbClr val="79BCCD"/>
                </a:solidFill>
                <a:latin typeface="+mn-lt"/>
                <a:ea typeface="+mn-ea"/>
                <a:cs typeface="+mn-cs"/>
              </a:rPr>
              <a:t>Turismo Urbano:</a:t>
            </a:r>
            <a:r>
              <a:rPr lang="es-ES" sz="3100" b="1" dirty="0">
                <a:solidFill>
                  <a:srgbClr val="79BCCD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3100" b="1" dirty="0">
                <a:solidFill>
                  <a:srgbClr val="79BCCD"/>
                </a:solidFill>
                <a:latin typeface="+mn-lt"/>
                <a:ea typeface="+mn-ea"/>
                <a:cs typeface="+mn-cs"/>
              </a:rPr>
            </a:br>
            <a:r>
              <a:rPr lang="es-ES" sz="3100" b="1" dirty="0" smtClean="0">
                <a:solidFill>
                  <a:srgbClr val="79BCCD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3100" b="1" dirty="0" smtClean="0">
                <a:solidFill>
                  <a:srgbClr val="79BCCD"/>
                </a:solidFill>
                <a:latin typeface="+mn-lt"/>
                <a:ea typeface="+mn-ea"/>
                <a:cs typeface="+mn-cs"/>
              </a:rPr>
            </a:br>
            <a:r>
              <a:rPr lang="es-ES" sz="2200" dirty="0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>Instrumentos </a:t>
            </a:r>
            <a:r>
              <a:rPr lang="es-ES" sz="2200" dirty="0" err="1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>ICT</a:t>
            </a:r>
            <a:r>
              <a:rPr lang="es-ES" sz="2200" dirty="0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2200" dirty="0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</a:br>
            <a:r>
              <a:rPr lang="es-ES" sz="2200" dirty="0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>Gestión Y Gobernanza</a:t>
            </a:r>
            <a:br>
              <a:rPr lang="es-ES" sz="2200" dirty="0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</a:br>
            <a:r>
              <a:rPr lang="es-ES" sz="2200" dirty="0" err="1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>Managing</a:t>
            </a:r>
            <a:r>
              <a:rPr lang="es-ES" sz="2200" dirty="0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200" dirty="0" err="1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>Tourism</a:t>
            </a:r>
            <a:r>
              <a:rPr lang="es-ES" sz="2200" dirty="0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200" dirty="0" err="1" smtClean="0">
                <a:solidFill>
                  <a:srgbClr val="A9D18E"/>
                </a:solidFill>
                <a:latin typeface="+mn-lt"/>
                <a:ea typeface="+mn-ea"/>
                <a:cs typeface="+mn-cs"/>
              </a:rPr>
              <a:t>Pressures</a:t>
            </a: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0" y="3640798"/>
            <a:ext cx="12192000" cy="22413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a-ES" b="1" dirty="0" err="1">
                <a:solidFill>
                  <a:srgbClr val="79BCCD"/>
                </a:solidFill>
              </a:rPr>
              <a:t>Algunos</a:t>
            </a:r>
            <a:r>
              <a:rPr lang="ca-ES" b="1" dirty="0">
                <a:solidFill>
                  <a:srgbClr val="79BCCD"/>
                </a:solidFill>
              </a:rPr>
              <a:t> </a:t>
            </a:r>
            <a:r>
              <a:rPr lang="ca-ES" b="1" dirty="0" err="1">
                <a:solidFill>
                  <a:srgbClr val="79BCCD"/>
                </a:solidFill>
              </a:rPr>
              <a:t>ejemplos</a:t>
            </a:r>
            <a:r>
              <a:rPr lang="ca-ES" b="1" dirty="0">
                <a:solidFill>
                  <a:srgbClr val="79BCCD"/>
                </a:solidFill>
              </a:rPr>
              <a:t>:</a:t>
            </a:r>
          </a:p>
          <a:p>
            <a:r>
              <a:rPr lang="ca-ES" sz="2000" dirty="0" err="1" smtClean="0">
                <a:solidFill>
                  <a:srgbClr val="A9D18E"/>
                </a:solidFill>
              </a:rPr>
              <a:t>Proyecto</a:t>
            </a:r>
            <a:r>
              <a:rPr lang="ca-ES" sz="2000" dirty="0" smtClean="0">
                <a:solidFill>
                  <a:srgbClr val="A9D18E"/>
                </a:solidFill>
              </a:rPr>
              <a:t> </a:t>
            </a:r>
            <a:r>
              <a:rPr lang="ca-ES" sz="2000" dirty="0" err="1" smtClean="0">
                <a:solidFill>
                  <a:srgbClr val="A9D18E"/>
                </a:solidFill>
              </a:rPr>
              <a:t>MEDFEST</a:t>
            </a:r>
            <a:endParaRPr lang="en-US" sz="2000" dirty="0">
              <a:solidFill>
                <a:srgbClr val="A9D18E"/>
              </a:solidFill>
            </a:endParaRPr>
          </a:p>
          <a:p>
            <a:r>
              <a:rPr lang="en-US" sz="2000" dirty="0" smtClean="0">
                <a:solidFill>
                  <a:srgbClr val="A9D18E"/>
                </a:solidFill>
              </a:rPr>
              <a:t>Proyecto ALTER ECO </a:t>
            </a:r>
          </a:p>
          <a:p>
            <a:r>
              <a:rPr lang="en-US" sz="2000" dirty="0" smtClean="0">
                <a:solidFill>
                  <a:srgbClr val="A9D18E"/>
                </a:solidFill>
              </a:rPr>
              <a:t>Proyecto CONSUME-LESS</a:t>
            </a:r>
          </a:p>
          <a:p>
            <a:r>
              <a:rPr lang="ca-ES" sz="2000" dirty="0" err="1" smtClean="0">
                <a:solidFill>
                  <a:srgbClr val="A9D18E"/>
                </a:solidFill>
              </a:rPr>
              <a:t>Proyecto</a:t>
            </a:r>
            <a:r>
              <a:rPr lang="ca-ES" sz="2000" dirty="0" smtClean="0">
                <a:solidFill>
                  <a:srgbClr val="A9D18E"/>
                </a:solidFill>
              </a:rPr>
              <a:t> </a:t>
            </a:r>
            <a:r>
              <a:rPr lang="ca-ES" sz="2000" dirty="0" err="1" smtClean="0">
                <a:solidFill>
                  <a:srgbClr val="A9D18E"/>
                </a:solidFill>
              </a:rPr>
              <a:t>SHAPE</a:t>
            </a:r>
            <a:r>
              <a:rPr lang="ca-ES" sz="2000" dirty="0" smtClean="0">
                <a:solidFill>
                  <a:srgbClr val="A9D18E"/>
                </a:solidFill>
              </a:rPr>
              <a:t> </a:t>
            </a:r>
            <a:r>
              <a:rPr lang="ca-ES" sz="2000" dirty="0" err="1" smtClean="0">
                <a:solidFill>
                  <a:srgbClr val="A9D18E"/>
                </a:solidFill>
              </a:rPr>
              <a:t>TOURISM</a:t>
            </a:r>
            <a:endParaRPr lang="ca-ES" sz="2000" dirty="0">
              <a:solidFill>
                <a:srgbClr val="A9D18E"/>
              </a:solidFill>
            </a:endParaRPr>
          </a:p>
        </p:txBody>
      </p:sp>
      <p:sp>
        <p:nvSpPr>
          <p:cNvPr id="4" name="Espace réservé du contenu 9"/>
          <p:cNvSpPr txBox="1">
            <a:spLocks/>
          </p:cNvSpPr>
          <p:nvPr/>
        </p:nvSpPr>
        <p:spPr>
          <a:xfrm>
            <a:off x="0" y="0"/>
            <a:ext cx="12192000" cy="984250"/>
          </a:xfrm>
          <a:prstGeom prst="rect">
            <a:avLst/>
          </a:prstGeom>
          <a:solidFill>
            <a:srgbClr val="A9D18E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fr-FR" sz="1000" b="1" dirty="0" smtClean="0">
              <a:solidFill>
                <a:srgbClr val="002060"/>
              </a:solidFill>
            </a:endParaRPr>
          </a:p>
          <a:p>
            <a:r>
              <a:rPr lang="es-ES" altLang="fr-FR" sz="2800" b="1" dirty="0" smtClean="0">
                <a:solidFill>
                  <a:schemeClr val="bg1"/>
                </a:solidFill>
              </a:rPr>
              <a:t>Innovación </a:t>
            </a:r>
            <a:r>
              <a:rPr lang="es-ES" altLang="fr-FR" sz="2800" b="1" dirty="0">
                <a:solidFill>
                  <a:schemeClr val="bg1"/>
                </a:solidFill>
              </a:rPr>
              <a:t>organizativa para la sostenibilidad en el turismo urbano</a:t>
            </a:r>
            <a:br>
              <a:rPr lang="es-ES" altLang="fr-FR" sz="2800" b="1" dirty="0">
                <a:solidFill>
                  <a:schemeClr val="bg1"/>
                </a:solidFill>
              </a:rPr>
            </a:br>
            <a:r>
              <a:rPr lang="es-ES" altLang="fr-FR" sz="2800" b="1" dirty="0">
                <a:solidFill>
                  <a:schemeClr val="bg1"/>
                </a:solidFill>
              </a:rPr>
              <a:t>(innovación e inteligencia aplicada)</a:t>
            </a:r>
            <a:endParaRPr lang="en-GB" altLang="fr-FR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08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41437" y="4692411"/>
            <a:ext cx="6106210" cy="1668350"/>
            <a:chOff x="-10210" y="-5704"/>
            <a:chExt cx="6106210" cy="1668350"/>
          </a:xfrm>
        </p:grpSpPr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210" y="-5704"/>
              <a:ext cx="6106210" cy="1650546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3" y="155113"/>
              <a:ext cx="3089035" cy="1507533"/>
            </a:xfrm>
            <a:prstGeom prst="rect">
              <a:avLst/>
            </a:prstGeom>
          </p:spPr>
        </p:pic>
      </p:grpSp>
      <p:grpSp>
        <p:nvGrpSpPr>
          <p:cNvPr id="8" name="Agrupar 13"/>
          <p:cNvGrpSpPr>
            <a:grpSpLocks/>
          </p:cNvGrpSpPr>
          <p:nvPr/>
        </p:nvGrpSpPr>
        <p:grpSpPr bwMode="auto">
          <a:xfrm>
            <a:off x="7237792" y="4944950"/>
            <a:ext cx="2494299" cy="1100585"/>
            <a:chOff x="0" y="4797152"/>
            <a:chExt cx="4403790" cy="1944216"/>
          </a:xfrm>
        </p:grpSpPr>
        <p:pic>
          <p:nvPicPr>
            <p:cNvPr id="9" name="Imagen 7" descr="logo-UNIMED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229200"/>
              <a:ext cx="792088" cy="795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Imagen 6" descr="Panteion_logo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093296"/>
              <a:ext cx="2381708" cy="598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agen 10" descr="logo_Diba_Tourism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5085184"/>
              <a:ext cx="1944216" cy="3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n 9" descr="arco_latino.jp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756" t="7385" r="29787" b="7031"/>
            <a:stretch>
              <a:fillRect/>
            </a:stretch>
          </p:blipFill>
          <p:spPr bwMode="auto">
            <a:xfrm>
              <a:off x="1475656" y="4797152"/>
              <a:ext cx="792286" cy="1021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Imagen 18" descr="Plan Bleu.jp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5589240"/>
              <a:ext cx="1848014" cy="105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agen 8" descr="AIE.p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4246" y="6165304"/>
              <a:ext cx="1212237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Espace réservé du contenu 9"/>
          <p:cNvSpPr txBox="1">
            <a:spLocks/>
          </p:cNvSpPr>
          <p:nvPr/>
        </p:nvSpPr>
        <p:spPr>
          <a:xfrm>
            <a:off x="0" y="1553883"/>
            <a:ext cx="12192000" cy="984250"/>
          </a:xfrm>
          <a:prstGeom prst="rect">
            <a:avLst/>
          </a:prstGeom>
          <a:solidFill>
            <a:srgbClr val="A9D18E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fr-FR" sz="2800" b="1" dirty="0" err="1" smtClean="0">
                <a:solidFill>
                  <a:schemeClr val="bg1"/>
                </a:solidFill>
              </a:rPr>
              <a:t>THANKYOU</a:t>
            </a:r>
            <a:r>
              <a:rPr lang="en-GB" altLang="fr-FR" sz="2800" b="1" dirty="0" smtClean="0">
                <a:solidFill>
                  <a:schemeClr val="bg1"/>
                </a:solidFill>
              </a:rPr>
              <a:t>! </a:t>
            </a:r>
            <a:r>
              <a:rPr lang="en-GB" altLang="fr-FR" sz="2800" b="1" dirty="0" err="1" smtClean="0">
                <a:solidFill>
                  <a:schemeClr val="bg1"/>
                </a:solidFill>
              </a:rPr>
              <a:t>GRACIAS</a:t>
            </a:r>
            <a:r>
              <a:rPr lang="en-GB" altLang="fr-FR" sz="2800" b="1" dirty="0" smtClean="0">
                <a:solidFill>
                  <a:schemeClr val="bg1"/>
                </a:solidFill>
              </a:rPr>
              <a:t>!</a:t>
            </a:r>
          </a:p>
          <a:p>
            <a:endParaRPr lang="en-GB" altLang="fr-FR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6412" y="2551782"/>
            <a:ext cx="103313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altLang="fr-FR" sz="3200" dirty="0" smtClean="0">
                <a:solidFill>
                  <a:srgbClr val="A9D18E"/>
                </a:solidFill>
              </a:rPr>
              <a:t>Síguenos en: </a:t>
            </a:r>
          </a:p>
          <a:p>
            <a:r>
              <a:rPr lang="es-ES_tradnl" altLang="fr-FR" sz="3200" dirty="0" smtClean="0">
                <a:solidFill>
                  <a:srgbClr val="A9D18E"/>
                </a:solidFill>
              </a:rPr>
              <a:t>twitter</a:t>
            </a:r>
            <a:r>
              <a:rPr lang="es-ES_tradnl" altLang="fr-FR" sz="3200" dirty="0">
                <a:solidFill>
                  <a:srgbClr val="A9D18E"/>
                </a:solidFill>
              </a:rPr>
              <a:t>: </a:t>
            </a:r>
            <a:r>
              <a:rPr lang="es-ES_tradnl" altLang="fr-FR" sz="3200" b="1" dirty="0">
                <a:solidFill>
                  <a:srgbClr val="A9D18E"/>
                </a:solidFill>
              </a:rPr>
              <a:t>@MEDCommunity3_1</a:t>
            </a:r>
            <a:endParaRPr lang="en-GB" altLang="fr-FR" sz="3200" b="1" dirty="0">
              <a:solidFill>
                <a:srgbClr val="A9D18E"/>
              </a:solidFill>
            </a:endParaRPr>
          </a:p>
          <a:p>
            <a:r>
              <a:rPr lang="ca-ES" altLang="fr-FR" sz="3200" dirty="0" err="1">
                <a:solidFill>
                  <a:srgbClr val="A9D18E"/>
                </a:solidFill>
              </a:rPr>
              <a:t>LinkedIN</a:t>
            </a:r>
            <a:r>
              <a:rPr lang="ca-ES" altLang="fr-FR" sz="3200" dirty="0" smtClean="0">
                <a:solidFill>
                  <a:srgbClr val="A9D18E"/>
                </a:solidFill>
              </a:rPr>
              <a:t>: </a:t>
            </a:r>
            <a:r>
              <a:rPr lang="en-US" altLang="fr-FR" sz="3200" b="1" dirty="0">
                <a:solidFill>
                  <a:srgbClr val="A9D18E"/>
                </a:solidFill>
              </a:rPr>
              <a:t>Interreg MED Sustainable Tourism Community</a:t>
            </a:r>
            <a:endParaRPr lang="ca-ES" altLang="fr-FR" sz="3200" b="1" dirty="0" smtClean="0">
              <a:solidFill>
                <a:srgbClr val="A9D18E"/>
              </a:solidFill>
            </a:endParaRPr>
          </a:p>
          <a:p>
            <a:r>
              <a:rPr lang="ca-ES" altLang="fr-FR" sz="3200" b="1" dirty="0" smtClean="0">
                <a:solidFill>
                  <a:srgbClr val="A9D18E"/>
                </a:solidFill>
              </a:rPr>
              <a:t>Web: www.interreg-med.eu</a:t>
            </a:r>
            <a:endParaRPr lang="en-GB" altLang="fr-FR" sz="3200" b="1" dirty="0">
              <a:solidFill>
                <a:srgbClr val="A9D1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8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54AC00E-DDB5-4D02-9332-F9E3FE679DB3}">
  <we:reference id="wa104038830" version="1.0.0.3" store="el-GR" storeType="OMEX"/>
  <we:alternateReferences>
    <we:reference id="wa104038830" version="1.0.0.3" store="el-GR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3905</TotalTime>
  <Words>1185</Words>
  <Application>Microsoft Office PowerPoint</Application>
  <PresentationFormat>Personalització</PresentationFormat>
  <Paragraphs>183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9" baseType="lpstr">
      <vt:lpstr>Thème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   Innovación en Turismo Urbano:  Instrumentos ICT Gestión Y Gobernanza Managing Tourism Pressures  </vt:lpstr>
      <vt:lpstr>Presentació del PowerPoint</vt:lpstr>
    </vt:vector>
  </TitlesOfParts>
  <Company>CRPACA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EMERENCIANO Paulo</dc:creator>
  <cp:lastModifiedBy>UPF</cp:lastModifiedBy>
  <cp:revision>218</cp:revision>
  <dcterms:created xsi:type="dcterms:W3CDTF">2016-11-03T10:16:43Z</dcterms:created>
  <dcterms:modified xsi:type="dcterms:W3CDTF">2017-05-18T12:54:17Z</dcterms:modified>
</cp:coreProperties>
</file>